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12" r:id="rId3"/>
    <p:sldId id="316" r:id="rId4"/>
    <p:sldId id="413" r:id="rId5"/>
    <p:sldId id="307" r:id="rId6"/>
    <p:sldId id="314" r:id="rId7"/>
    <p:sldId id="318" r:id="rId8"/>
    <p:sldId id="317" r:id="rId9"/>
    <p:sldId id="319" r:id="rId10"/>
    <p:sldId id="334" r:id="rId11"/>
    <p:sldId id="335" r:id="rId12"/>
    <p:sldId id="336" r:id="rId13"/>
    <p:sldId id="337" r:id="rId14"/>
    <p:sldId id="342" r:id="rId15"/>
    <p:sldId id="343" r:id="rId16"/>
    <p:sldId id="330" r:id="rId17"/>
    <p:sldId id="340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in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46086"/>
            <a:ext cx="10515600" cy="13136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Runtime configuration change?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Android will re-create the fragment as needed.</a:t>
            </a:r>
          </a:p>
          <a:p>
            <a:pPr lvl="1"/>
            <a:r>
              <a:rPr lang="en-US" dirty="0"/>
              <a:t>The default constructor will be used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1" y="1690688"/>
            <a:ext cx="10515600" cy="24032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4402007"/>
            <a:ext cx="105156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fragment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("Alan Turing");</a:t>
            </a:r>
          </a:p>
        </p:txBody>
      </p:sp>
    </p:spTree>
    <p:extLst>
      <p:ext uri="{BB962C8B-B14F-4D97-AF65-F5344CB8AC3E}">
        <p14:creationId xmlns:p14="http://schemas.microsoft.com/office/powerpoint/2010/main" val="293364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Arguments instead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04271"/>
            <a:ext cx="10515600" cy="5029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Inside the fragment: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04949" y="2352560"/>
            <a:ext cx="8143875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Bundle();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args.putString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"Alan Turing")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fragment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fragment.setArguments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04950" y="4766143"/>
            <a:ext cx="814387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getArguments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7FF2AF-6990-4D53-9B07-0C9EC7A86D7E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0" cy="5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creating the fragment:</a:t>
            </a:r>
          </a:p>
        </p:txBody>
      </p:sp>
    </p:spTree>
    <p:extLst>
      <p:ext uri="{BB962C8B-B14F-4D97-AF65-F5344CB8AC3E}">
        <p14:creationId xmlns:p14="http://schemas.microsoft.com/office/powerpoint/2010/main" val="30647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creation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4" y="5241272"/>
            <a:ext cx="10515600" cy="502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Android will call the default contractor when recreating the fragment.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1" y="1690688"/>
            <a:ext cx="10515599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Fragment{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newInstance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Bundle();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args.putString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("name", name)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fragment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fragment.setArguments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fragment;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5895974"/>
            <a:ext cx="10515600" cy="3714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fragment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MyFragment.newInstance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("Alan Turing");</a:t>
            </a:r>
          </a:p>
        </p:txBody>
      </p:sp>
    </p:spTree>
    <p:extLst>
      <p:ext uri="{BB962C8B-B14F-4D97-AF65-F5344CB8AC3E}">
        <p14:creationId xmlns:p14="http://schemas.microsoft.com/office/powerpoint/2010/main" val="21888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creation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4" y="5241272"/>
            <a:ext cx="10515600" cy="502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Android will call the default contractor when recreating the fragment.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1" cy="40241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final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ARG_NAME = "name";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newInstance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name){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Bundle();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args.putString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(ARG_NAME, name)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fragment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fragment.setArguments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fragment;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5895975"/>
            <a:ext cx="10515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fragment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MyFragment.newInstance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("Alan Turing");</a:t>
            </a:r>
          </a:p>
        </p:txBody>
      </p:sp>
    </p:spTree>
    <p:extLst>
      <p:ext uri="{BB962C8B-B14F-4D97-AF65-F5344CB8AC3E}">
        <p14:creationId xmlns:p14="http://schemas.microsoft.com/office/powerpoint/2010/main" val="42193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2644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Let the fragment notify the activity when something happens in the fragment.</a:t>
            </a:r>
          </a:p>
          <a:p>
            <a:pPr lvl="1"/>
            <a:r>
              <a:rPr lang="en-US" dirty="0"/>
              <a:t>E.g. click on button in fragment </a:t>
            </a:r>
            <a:r>
              <a:rPr lang="en-US" dirty="0">
                <a:sym typeface="Wingdings" panose="05000000000000000000" pitchFamily="2" charset="2"/>
              </a:rPr>
              <a:t> Call method in activity.</a:t>
            </a:r>
            <a:endParaRPr lang="en-US" dirty="0"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15318" y="3016251"/>
            <a:ext cx="1585617" cy="2697121"/>
            <a:chOff x="838200" y="2442769"/>
            <a:chExt cx="1863351" cy="3169543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2442769"/>
              <a:ext cx="1863351" cy="3169543"/>
              <a:chOff x="3086100" y="1690688"/>
              <a:chExt cx="2423160" cy="428720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37850" y="2530695"/>
              <a:ext cx="1664050" cy="2792757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68304" y="2598977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968304" y="2995567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68304" y="3392157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68304" y="3788747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68304" y="4185338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960016" y="4581928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968304" y="4978521"/>
              <a:ext cx="160314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28795" y="3019629"/>
            <a:ext cx="1585617" cy="2697121"/>
            <a:chOff x="2997808" y="2445059"/>
            <a:chExt cx="1863351" cy="3169543"/>
          </a:xfrm>
        </p:grpSpPr>
        <p:grpSp>
          <p:nvGrpSpPr>
            <p:cNvPr id="21" name="Group 20"/>
            <p:cNvGrpSpPr/>
            <p:nvPr/>
          </p:nvGrpSpPr>
          <p:grpSpPr>
            <a:xfrm>
              <a:off x="2997808" y="2445059"/>
              <a:ext cx="1863351" cy="3169543"/>
              <a:chOff x="3086100" y="1690688"/>
              <a:chExt cx="2423160" cy="4287202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ounded Rectangle 26"/>
            <p:cNvSpPr/>
            <p:nvPr/>
          </p:nvSpPr>
          <p:spPr>
            <a:xfrm>
              <a:off x="3101930" y="2545935"/>
              <a:ext cx="1664050" cy="2777517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27912" y="2601267"/>
              <a:ext cx="1603143" cy="22862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93251" y="3067185"/>
            <a:ext cx="4495007" cy="2697578"/>
            <a:chOff x="6071457" y="2442770"/>
            <a:chExt cx="5282342" cy="3170080"/>
          </a:xfrm>
        </p:grpSpPr>
        <p:grpSp>
          <p:nvGrpSpPr>
            <p:cNvPr id="29" name="Group 28"/>
            <p:cNvGrpSpPr/>
            <p:nvPr/>
          </p:nvGrpSpPr>
          <p:grpSpPr>
            <a:xfrm rot="16200000">
              <a:off x="7127588" y="1386639"/>
              <a:ext cx="3170080" cy="5282342"/>
              <a:chOff x="3086100" y="1690688"/>
              <a:chExt cx="2423160" cy="4287202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6211363" y="2594337"/>
              <a:ext cx="2275318" cy="2815169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261350" y="2685420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261350" y="3082010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261350" y="3478600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261350" y="3875190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261350" y="4271780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6253062" y="4668371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261350" y="5064964"/>
              <a:ext cx="2182313" cy="30556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553066" y="2594336"/>
              <a:ext cx="2291716" cy="2815169"/>
            </a:xfrm>
            <a:prstGeom prst="roundRect">
              <a:avLst>
                <a:gd name="adj" fmla="val 5841"/>
              </a:avLst>
            </a:prstGeom>
            <a:solidFill>
              <a:srgbClr val="961B81"/>
            </a:solidFill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607565" y="2685420"/>
              <a:ext cx="2190359" cy="220207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85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Communication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922318" y="1540702"/>
            <a:ext cx="8766466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Listen for click on a button in the fragment.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onButtonClick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view){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a method on the activity.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((Interface)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theButtonWasClicked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interface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theButtonWasCliked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23850" y="5552953"/>
            <a:ext cx="11544300" cy="11798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MyFragment.Interface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theButtonWasClicked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Handle it! */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58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Surviving </a:t>
            </a:r>
            <a:r>
              <a:rPr lang="en-US" dirty="0" err="1"/>
              <a:t>config</a:t>
            </a:r>
            <a:r>
              <a:rPr lang="en-US" dirty="0"/>
              <a:t>. changes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209676" y="3233731"/>
            <a:ext cx="8448674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Fragment{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setRetainInstance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316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Fragments can survive configuration changes.</a:t>
            </a:r>
          </a:p>
          <a:p>
            <a:pPr lvl="1"/>
            <a:r>
              <a:rPr lang="en-US" dirty="0"/>
              <a:t>Called model fragments.</a:t>
            </a:r>
          </a:p>
          <a:p>
            <a:pPr lvl="1"/>
            <a:r>
              <a:rPr lang="en-US" dirty="0">
                <a:latin typeface="Georgia" panose="02040502050405020303" pitchFamily="18" charset="0"/>
              </a:rPr>
              <a:t>Does usually not contain any GUI, just data.</a:t>
            </a:r>
          </a:p>
        </p:txBody>
      </p:sp>
    </p:spTree>
    <p:extLst>
      <p:ext uri="{BB962C8B-B14F-4D97-AF65-F5344CB8AC3E}">
        <p14:creationId xmlns:p14="http://schemas.microsoft.com/office/powerpoint/2010/main" val="158592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Surviving </a:t>
            </a:r>
            <a:r>
              <a:rPr lang="en-US" dirty="0" err="1"/>
              <a:t>config</a:t>
            </a:r>
            <a:r>
              <a:rPr lang="en-US" dirty="0"/>
              <a:t>. changes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51114" y="1690688"/>
            <a:ext cx="10689771" cy="49680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FragmentManager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getSupportFragmentManager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fm.findFragmentByTag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FragmentTransaction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fm.beginTransaction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myModelFragment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ft.commit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6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Android Fragments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2743" y="3102645"/>
            <a:ext cx="1863351" cy="3169543"/>
            <a:chOff x="3086100" y="1690688"/>
            <a:chExt cx="2423160" cy="4287202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62393" y="3190571"/>
            <a:ext cx="1664050" cy="2792757"/>
          </a:xfrm>
          <a:prstGeom prst="roundRect">
            <a:avLst>
              <a:gd name="adj" fmla="val 5841"/>
            </a:avLst>
          </a:prstGeom>
          <a:solidFill>
            <a:srgbClr val="961B8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92847" y="3258853"/>
            <a:ext cx="160314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992847" y="3655443"/>
            <a:ext cx="160314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92847" y="4052033"/>
            <a:ext cx="160314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92847" y="4448623"/>
            <a:ext cx="160314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92847" y="4845214"/>
            <a:ext cx="160314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84559" y="5241804"/>
            <a:ext cx="160314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992847" y="5638397"/>
            <a:ext cx="160314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22351" y="3104935"/>
            <a:ext cx="1863351" cy="3169543"/>
            <a:chOff x="3086100" y="1690688"/>
            <a:chExt cx="2423160" cy="4287202"/>
          </a:xfrm>
        </p:grpSpPr>
        <p:sp>
          <p:nvSpPr>
            <p:cNvPr id="11" name="Rounded Rectangle 10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ounded Rectangle 41"/>
          <p:cNvSpPr/>
          <p:nvPr/>
        </p:nvSpPr>
        <p:spPr>
          <a:xfrm>
            <a:off x="3126473" y="3205811"/>
            <a:ext cx="1664050" cy="2777517"/>
          </a:xfrm>
          <a:prstGeom prst="roundRect">
            <a:avLst>
              <a:gd name="adj" fmla="val 5841"/>
            </a:avLst>
          </a:prstGeom>
          <a:solidFill>
            <a:srgbClr val="961B8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152455" y="3261143"/>
            <a:ext cx="1603143" cy="22862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7152131" y="2046515"/>
            <a:ext cx="3170080" cy="5282342"/>
            <a:chOff x="3086100" y="1690688"/>
            <a:chExt cx="2423160" cy="4287202"/>
          </a:xfrm>
        </p:grpSpPr>
        <p:sp>
          <p:nvSpPr>
            <p:cNvPr id="25" name="Rounded Rectangle 2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6235906" y="3254213"/>
            <a:ext cx="2275318" cy="2815169"/>
          </a:xfrm>
          <a:prstGeom prst="roundRect">
            <a:avLst>
              <a:gd name="adj" fmla="val 5841"/>
            </a:avLst>
          </a:prstGeom>
          <a:solidFill>
            <a:srgbClr val="961B8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285893" y="3345296"/>
            <a:ext cx="218231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285893" y="3741886"/>
            <a:ext cx="218231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285893" y="4138476"/>
            <a:ext cx="218231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6285893" y="4535066"/>
            <a:ext cx="218231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285893" y="4931656"/>
            <a:ext cx="218231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277605" y="5328247"/>
            <a:ext cx="218231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285893" y="5724840"/>
            <a:ext cx="2182313" cy="30556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577609" y="3254212"/>
            <a:ext cx="2291716" cy="2815169"/>
          </a:xfrm>
          <a:prstGeom prst="roundRect">
            <a:avLst>
              <a:gd name="adj" fmla="val 5841"/>
            </a:avLst>
          </a:prstGeom>
          <a:solidFill>
            <a:srgbClr val="961B81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8632108" y="3345296"/>
            <a:ext cx="2190359" cy="2202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Were fragments added?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To re-use parts of the GUI.</a:t>
            </a:r>
          </a:p>
        </p:txBody>
      </p:sp>
      <p:sp>
        <p:nvSpPr>
          <p:cNvPr id="46" name="Arrow: Curved Down 45">
            <a:extLst>
              <a:ext uri="{FF2B5EF4-FFF2-40B4-BE49-F238E27FC236}">
                <a16:creationId xmlns:a16="http://schemas.microsoft.com/office/drawing/2014/main" id="{4107BBF3-4396-4BDB-937B-70F703D1ACC4}"/>
              </a:ext>
            </a:extLst>
          </p:cNvPr>
          <p:cNvSpPr/>
          <p:nvPr/>
        </p:nvSpPr>
        <p:spPr>
          <a:xfrm>
            <a:off x="2229938" y="2945901"/>
            <a:ext cx="1324617" cy="514909"/>
          </a:xfrm>
          <a:prstGeom prst="curvedDownArrow">
            <a:avLst>
              <a:gd name="adj1" fmla="val 25000"/>
              <a:gd name="adj2" fmla="val 77681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B82ADE01-3D53-457F-B1FC-C7ED358EC070}"/>
              </a:ext>
            </a:extLst>
          </p:cNvPr>
          <p:cNvSpPr txBox="1">
            <a:spLocks/>
          </p:cNvSpPr>
          <p:nvPr/>
        </p:nvSpPr>
        <p:spPr>
          <a:xfrm>
            <a:off x="2114354" y="2361088"/>
            <a:ext cx="1624332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Click! Start new activity.</a:t>
            </a:r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7889D897-E895-4C04-9421-C684198E5C1D}"/>
              </a:ext>
            </a:extLst>
          </p:cNvPr>
          <p:cNvSpPr/>
          <p:nvPr/>
        </p:nvSpPr>
        <p:spPr>
          <a:xfrm>
            <a:off x="7947496" y="2996757"/>
            <a:ext cx="1324617" cy="514909"/>
          </a:xfrm>
          <a:prstGeom prst="curvedDownArrow">
            <a:avLst>
              <a:gd name="adj1" fmla="val 25000"/>
              <a:gd name="adj2" fmla="val 77681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338395-D5BD-4864-A4BB-D49D20D60AF9}"/>
              </a:ext>
            </a:extLst>
          </p:cNvPr>
          <p:cNvSpPr txBox="1">
            <a:spLocks/>
          </p:cNvSpPr>
          <p:nvPr/>
        </p:nvSpPr>
        <p:spPr>
          <a:xfrm>
            <a:off x="7699058" y="2446827"/>
            <a:ext cx="1624332" cy="5909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Georgia" panose="02040502050405020303" pitchFamily="18" charset="0"/>
              </a:rPr>
              <a:t>Click! Change content.</a:t>
            </a:r>
          </a:p>
        </p:txBody>
      </p:sp>
    </p:spTree>
    <p:extLst>
      <p:ext uri="{BB962C8B-B14F-4D97-AF65-F5344CB8AC3E}">
        <p14:creationId xmlns:p14="http://schemas.microsoft.com/office/powerpoint/2010/main" val="37344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2" grpId="0" animBg="1"/>
      <p:bldP spid="23" grpId="0" animBg="1"/>
      <p:bldP spid="43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4" grpId="0" animBg="1"/>
      <p:bldP spid="37" grpId="0" animBg="1"/>
      <p:bldP spid="45" grpId="0" build="p"/>
      <p:bldP spid="46" grpId="0" animBg="1"/>
      <p:bldP spid="47" grpId="0" build="p"/>
      <p:bldP spid="48" grpId="0" animBg="1"/>
      <p:bldP spid="4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164324" y="2668055"/>
            <a:ext cx="1863351" cy="3169543"/>
            <a:chOff x="3086100" y="1690688"/>
            <a:chExt cx="2423160" cy="4287202"/>
          </a:xfrm>
        </p:grpSpPr>
        <p:sp>
          <p:nvSpPr>
            <p:cNvPr id="11" name="Rounded Rectangle 10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5294428" y="2824263"/>
            <a:ext cx="1603143" cy="22862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Were fragments added?</a:t>
            </a:r>
          </a:p>
        </p:txBody>
      </p: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To encapsulate a part of the GUI.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880659" y="5165818"/>
            <a:ext cx="388471" cy="339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21">
            <a:extLst>
              <a:ext uri="{FF2B5EF4-FFF2-40B4-BE49-F238E27FC236}">
                <a16:creationId xmlns:a16="http://schemas.microsoft.com/office/drawing/2014/main" id="{EC163B70-9C64-418C-82EE-9A72F40FE460}"/>
              </a:ext>
            </a:extLst>
          </p:cNvPr>
          <p:cNvSpPr/>
          <p:nvPr/>
        </p:nvSpPr>
        <p:spPr>
          <a:xfrm>
            <a:off x="6384947" y="5151507"/>
            <a:ext cx="388471" cy="339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21">
            <a:extLst>
              <a:ext uri="{FF2B5EF4-FFF2-40B4-BE49-F238E27FC236}">
                <a16:creationId xmlns:a16="http://schemas.microsoft.com/office/drawing/2014/main" id="{612A63B6-5C90-41BA-831A-E5D3D4206338}"/>
              </a:ext>
            </a:extLst>
          </p:cNvPr>
          <p:cNvSpPr/>
          <p:nvPr/>
        </p:nvSpPr>
        <p:spPr>
          <a:xfrm>
            <a:off x="5380317" y="5160379"/>
            <a:ext cx="388471" cy="33961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5" grpId="0" build="p"/>
      <p:bldP spid="22" grpId="0" animBg="1"/>
      <p:bldP spid="50" grpId="0" animBg="1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fragment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84871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View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LayoutInflater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R.layout.my_layout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container,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static Fragments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688"/>
            <a:ext cx="10515600" cy="15850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&lt;fragment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your.package.YourFragmentClass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3BBE3E-2027-48B6-97A6-11638305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4875"/>
            <a:ext cx="10515600" cy="48013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Can easily insert the fragment in different layouts/activities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51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activity's life cycle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2484" y="3772629"/>
            <a:ext cx="1882349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onResume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Oval 9"/>
          <p:cNvSpPr/>
          <p:nvPr/>
        </p:nvSpPr>
        <p:spPr>
          <a:xfrm flipV="1">
            <a:off x="957066" y="2009417"/>
            <a:ext cx="276726" cy="276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0"/>
            <a:endCxn id="71" idx="0"/>
          </p:cNvCxnSpPr>
          <p:nvPr/>
        </p:nvCxnSpPr>
        <p:spPr>
          <a:xfrm>
            <a:off x="1095429" y="2286143"/>
            <a:ext cx="0" cy="1491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3"/>
            <a:endCxn id="72" idx="1"/>
          </p:cNvCxnSpPr>
          <p:nvPr/>
        </p:nvCxnSpPr>
        <p:spPr>
          <a:xfrm flipV="1">
            <a:off x="1924883" y="4134215"/>
            <a:ext cx="435256" cy="5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2" idx="3"/>
            <a:endCxn id="5" idx="1"/>
          </p:cNvCxnSpPr>
          <p:nvPr/>
        </p:nvCxnSpPr>
        <p:spPr>
          <a:xfrm>
            <a:off x="3753242" y="4134215"/>
            <a:ext cx="439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4" idx="1"/>
          </p:cNvCxnSpPr>
          <p:nvPr/>
        </p:nvCxnSpPr>
        <p:spPr>
          <a:xfrm>
            <a:off x="6074833" y="4134215"/>
            <a:ext cx="359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4" idx="3"/>
            <a:endCxn id="76" idx="1"/>
          </p:cNvCxnSpPr>
          <p:nvPr/>
        </p:nvCxnSpPr>
        <p:spPr>
          <a:xfrm>
            <a:off x="8088086" y="4134215"/>
            <a:ext cx="326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6" idx="3"/>
            <a:endCxn id="75" idx="1"/>
          </p:cNvCxnSpPr>
          <p:nvPr/>
        </p:nvCxnSpPr>
        <p:spPr>
          <a:xfrm>
            <a:off x="9775371" y="4134215"/>
            <a:ext cx="3365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3" idx="2"/>
            <a:endCxn id="72" idx="0"/>
          </p:cNvCxnSpPr>
          <p:nvPr/>
        </p:nvCxnSpPr>
        <p:spPr>
          <a:xfrm flipH="1">
            <a:off x="3056691" y="2557312"/>
            <a:ext cx="1268" cy="1215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6" idx="0"/>
            <a:endCxn id="73" idx="3"/>
          </p:cNvCxnSpPr>
          <p:nvPr/>
        </p:nvCxnSpPr>
        <p:spPr>
          <a:xfrm rot="16200000" flipV="1">
            <a:off x="5720667" y="398437"/>
            <a:ext cx="1576902" cy="51714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0907157" y="5814339"/>
            <a:ext cx="276726" cy="276726"/>
            <a:chOff x="8696830" y="5402177"/>
            <a:chExt cx="276726" cy="276726"/>
          </a:xfrm>
        </p:grpSpPr>
        <p:sp>
          <p:nvSpPr>
            <p:cNvPr id="31" name="Oval 30"/>
            <p:cNvSpPr/>
            <p:nvPr/>
          </p:nvSpPr>
          <p:spPr>
            <a:xfrm flipV="1">
              <a:off x="8696830" y="5402177"/>
              <a:ext cx="276726" cy="276726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flipV="1">
              <a:off x="8762319" y="5468540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stCxn id="75" idx="0"/>
            <a:endCxn id="31" idx="4"/>
          </p:cNvCxnSpPr>
          <p:nvPr/>
        </p:nvCxnSpPr>
        <p:spPr>
          <a:xfrm flipH="1">
            <a:off x="11045520" y="3772629"/>
            <a:ext cx="1" cy="2041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55592" y="264235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65975" y="3778003"/>
            <a:ext cx="1658908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60139" y="3772629"/>
            <a:ext cx="1393103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92540" y="1834141"/>
            <a:ext cx="173083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onRestart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434323" y="3772629"/>
            <a:ext cx="1653763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onPause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111877" y="3772629"/>
            <a:ext cx="186728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onDestroy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414344" y="3772629"/>
            <a:ext cx="136102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onStop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58" name="Straight Connector 157"/>
          <p:cNvCxnSpPr>
            <a:stCxn id="74" idx="2"/>
          </p:cNvCxnSpPr>
          <p:nvPr/>
        </p:nvCxnSpPr>
        <p:spPr>
          <a:xfrm flipH="1">
            <a:off x="7258813" y="4495800"/>
            <a:ext cx="2392" cy="718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endCxn id="5" idx="2"/>
          </p:cNvCxnSpPr>
          <p:nvPr/>
        </p:nvCxnSpPr>
        <p:spPr>
          <a:xfrm rot="10800000">
            <a:off x="5133659" y="4495801"/>
            <a:ext cx="2125154" cy="7184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309339" y="3136387"/>
            <a:ext cx="176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partly hidden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703746" y="3126297"/>
            <a:ext cx="108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088086" y="1539306"/>
            <a:ext cx="108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653890" y="4518396"/>
            <a:ext cx="108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</a:p>
        </p:txBody>
      </p:sp>
      <p:cxnSp>
        <p:nvCxnSpPr>
          <p:cNvPr id="170" name="Straight Connector 169"/>
          <p:cNvCxnSpPr/>
          <p:nvPr/>
        </p:nvCxnSpPr>
        <p:spPr>
          <a:xfrm>
            <a:off x="7843817" y="4495800"/>
            <a:ext cx="7356" cy="13587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76" idx="2"/>
          </p:cNvCxnSpPr>
          <p:nvPr/>
        </p:nvCxnSpPr>
        <p:spPr>
          <a:xfrm flipH="1">
            <a:off x="7848600" y="4495800"/>
            <a:ext cx="1246258" cy="1360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endCxn id="71" idx="2"/>
          </p:cNvCxnSpPr>
          <p:nvPr/>
        </p:nvCxnSpPr>
        <p:spPr>
          <a:xfrm rot="10800000">
            <a:off x="1095429" y="4501174"/>
            <a:ext cx="6755744" cy="13641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924502" y="5936070"/>
            <a:ext cx="19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is killed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584581" y="5847040"/>
            <a:ext cx="192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gets back to application</a:t>
            </a:r>
          </a:p>
        </p:txBody>
      </p:sp>
    </p:spTree>
    <p:extLst>
      <p:ext uri="{BB962C8B-B14F-4D97-AF65-F5344CB8AC3E}">
        <p14:creationId xmlns:p14="http://schemas.microsoft.com/office/powerpoint/2010/main" val="368944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Fragment's lifecycle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0661" y="1696182"/>
            <a:ext cx="173083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onAttach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0661" y="2715185"/>
            <a:ext cx="173083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94948" y="2715188"/>
            <a:ext cx="2315473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onCreateView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594960" y="1732487"/>
            <a:ext cx="2792316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onActivityCreated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957811" y="2715185"/>
            <a:ext cx="1906848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onResume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112221" y="4462849"/>
            <a:ext cx="1598028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onPause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335614" y="4468337"/>
            <a:ext cx="2434140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onDestroyView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0661" y="4462850"/>
            <a:ext cx="1879381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onDestroy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4932" y="5487344"/>
            <a:ext cx="173083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onDetach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09637" y="4462849"/>
            <a:ext cx="1426360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onStop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09637" y="2715187"/>
            <a:ext cx="1394722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50" name="Straight Arrow Connector 49"/>
          <p:cNvCxnSpPr>
            <a:stCxn id="38" idx="2"/>
            <a:endCxn id="39" idx="0"/>
          </p:cNvCxnSpPr>
          <p:nvPr/>
        </p:nvCxnSpPr>
        <p:spPr>
          <a:xfrm>
            <a:off x="1176080" y="2419353"/>
            <a:ext cx="0" cy="295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3"/>
            <a:endCxn id="40" idx="1"/>
          </p:cNvCxnSpPr>
          <p:nvPr/>
        </p:nvCxnSpPr>
        <p:spPr>
          <a:xfrm>
            <a:off x="2041498" y="3076771"/>
            <a:ext cx="353450" cy="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2" idx="2"/>
            <a:endCxn id="43" idx="0"/>
          </p:cNvCxnSpPr>
          <p:nvPr/>
        </p:nvCxnSpPr>
        <p:spPr>
          <a:xfrm>
            <a:off x="10911235" y="3438356"/>
            <a:ext cx="0" cy="1024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42" idx="1"/>
          </p:cNvCxnSpPr>
          <p:nvPr/>
        </p:nvCxnSpPr>
        <p:spPr>
          <a:xfrm flipV="1">
            <a:off x="9604359" y="3076771"/>
            <a:ext cx="35345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1"/>
            <a:endCxn id="47" idx="3"/>
          </p:cNvCxnSpPr>
          <p:nvPr/>
        </p:nvCxnSpPr>
        <p:spPr>
          <a:xfrm flipH="1">
            <a:off x="9635997" y="4824435"/>
            <a:ext cx="476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2"/>
            <a:endCxn id="48" idx="0"/>
          </p:cNvCxnSpPr>
          <p:nvPr/>
        </p:nvCxnSpPr>
        <p:spPr>
          <a:xfrm>
            <a:off x="7991118" y="2455658"/>
            <a:ext cx="915880" cy="259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1"/>
            <a:endCxn id="45" idx="3"/>
          </p:cNvCxnSpPr>
          <p:nvPr/>
        </p:nvCxnSpPr>
        <p:spPr>
          <a:xfrm flipH="1" flipV="1">
            <a:off x="2190042" y="4824436"/>
            <a:ext cx="145572" cy="5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1"/>
            <a:endCxn id="44" idx="3"/>
          </p:cNvCxnSpPr>
          <p:nvPr/>
        </p:nvCxnSpPr>
        <p:spPr>
          <a:xfrm flipH="1">
            <a:off x="4769754" y="4824435"/>
            <a:ext cx="3439883" cy="5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5" idx="2"/>
            <a:endCxn id="46" idx="0"/>
          </p:cNvCxnSpPr>
          <p:nvPr/>
        </p:nvCxnSpPr>
        <p:spPr>
          <a:xfrm flipH="1">
            <a:off x="1250351" y="5186021"/>
            <a:ext cx="1" cy="301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 flipV="1">
            <a:off x="3149282" y="1919404"/>
            <a:ext cx="276726" cy="276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8" idx="2"/>
            <a:endCxn id="38" idx="3"/>
          </p:cNvCxnSpPr>
          <p:nvPr/>
        </p:nvCxnSpPr>
        <p:spPr>
          <a:xfrm flipH="1">
            <a:off x="2041498" y="2057767"/>
            <a:ext cx="11077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240997" y="5710566"/>
            <a:ext cx="276726" cy="276726"/>
            <a:chOff x="8696830" y="5402177"/>
            <a:chExt cx="276726" cy="276726"/>
          </a:xfrm>
        </p:grpSpPr>
        <p:sp>
          <p:nvSpPr>
            <p:cNvPr id="83" name="Oval 82"/>
            <p:cNvSpPr/>
            <p:nvPr/>
          </p:nvSpPr>
          <p:spPr>
            <a:xfrm flipV="1">
              <a:off x="8696830" y="5402177"/>
              <a:ext cx="276726" cy="276726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 flipV="1">
              <a:off x="8762319" y="5468540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Arrow Connector 84"/>
          <p:cNvCxnSpPr>
            <a:stCxn id="46" idx="3"/>
            <a:endCxn id="83" idx="2"/>
          </p:cNvCxnSpPr>
          <p:nvPr/>
        </p:nvCxnSpPr>
        <p:spPr>
          <a:xfrm flipV="1">
            <a:off x="2115769" y="5848929"/>
            <a:ext cx="11252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552684" y="3432871"/>
            <a:ext cx="1" cy="102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403373" y="3432871"/>
            <a:ext cx="1" cy="102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892185" y="3432871"/>
            <a:ext cx="1" cy="1029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32838" y="1732487"/>
            <a:ext cx="2516523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onViewCreated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49" name="Straight Arrow Connector 48"/>
          <p:cNvCxnSpPr>
            <a:stCxn id="33" idx="3"/>
            <a:endCxn id="41" idx="1"/>
          </p:cNvCxnSpPr>
          <p:nvPr/>
        </p:nvCxnSpPr>
        <p:spPr>
          <a:xfrm>
            <a:off x="6149361" y="2094073"/>
            <a:ext cx="4455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0"/>
            <a:endCxn id="33" idx="2"/>
          </p:cNvCxnSpPr>
          <p:nvPr/>
        </p:nvCxnSpPr>
        <p:spPr>
          <a:xfrm flipV="1">
            <a:off x="3552685" y="2455658"/>
            <a:ext cx="1338415" cy="259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41" idx="1"/>
          </p:cNvCxnSpPr>
          <p:nvPr/>
        </p:nvCxnSpPr>
        <p:spPr>
          <a:xfrm flipV="1">
            <a:off x="4710421" y="2094073"/>
            <a:ext cx="1884539" cy="982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78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dynamic fragment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38201" y="1690688"/>
            <a:ext cx="10515600" cy="159274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FragmentManager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anActivity.getFragmentManager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FragmentTransaction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fm.beginTransaction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ft.add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R.id.containerViewId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ft.commit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4579856"/>
            <a:ext cx="105156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ft.remove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199" y="5323455"/>
            <a:ext cx="105156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ft.replace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R.id.containerViewId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theNewFragment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198" y="6067054"/>
            <a:ext cx="105156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ft.addToBackStack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838197" y="3836257"/>
            <a:ext cx="10515603" cy="3770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Fragment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theFragment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fm.findFragmentByTag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theTag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8076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7608</TotalTime>
  <Words>815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Fragments</vt:lpstr>
      <vt:lpstr>Why Were fragments added?</vt:lpstr>
      <vt:lpstr>Why Were fragments added?</vt:lpstr>
      <vt:lpstr>Creating a fragment</vt:lpstr>
      <vt:lpstr>Inserting static Fragments</vt:lpstr>
      <vt:lpstr>An activity's life cycle</vt:lpstr>
      <vt:lpstr>A Fragment's lifecycle</vt:lpstr>
      <vt:lpstr>Inserting dynamic fragment</vt:lpstr>
      <vt:lpstr>Constructors in fragments</vt:lpstr>
      <vt:lpstr>Use Arguments instead</vt:lpstr>
      <vt:lpstr>Fragment creation pattern</vt:lpstr>
      <vt:lpstr>Fragment creation pattern</vt:lpstr>
      <vt:lpstr>Fragment Communication</vt:lpstr>
      <vt:lpstr>Fragment Communication</vt:lpstr>
      <vt:lpstr>Surviving config. changes</vt:lpstr>
      <vt:lpstr>Surviving config. changes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232</cp:revision>
  <dcterms:created xsi:type="dcterms:W3CDTF">2015-07-17T09:22:03Z</dcterms:created>
  <dcterms:modified xsi:type="dcterms:W3CDTF">2020-01-31T13:21:10Z</dcterms:modified>
</cp:coreProperties>
</file>