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2" r:id="rId3"/>
    <p:sldId id="340" r:id="rId4"/>
    <p:sldId id="380" r:id="rId5"/>
    <p:sldId id="351" r:id="rId6"/>
    <p:sldId id="352" r:id="rId7"/>
    <p:sldId id="343" r:id="rId8"/>
    <p:sldId id="344" r:id="rId9"/>
    <p:sldId id="371" r:id="rId10"/>
    <p:sldId id="345" r:id="rId11"/>
    <p:sldId id="346" r:id="rId12"/>
    <p:sldId id="347" r:id="rId13"/>
    <p:sldId id="348" r:id="rId14"/>
    <p:sldId id="363" r:id="rId15"/>
    <p:sldId id="342" r:id="rId16"/>
    <p:sldId id="349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guides/setu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uses-feature-element.html#hw-feature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lay.google.com/store/apps/details?id=com.chartcross.gpstes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providers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8" y="4630902"/>
            <a:ext cx="7942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Provider name: passive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Provider name: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gps</a:t>
            </a:r>
            <a:endParaRPr lang="en-US" sz="24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Provider name: network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199" y="1708570"/>
            <a:ext cx="10515601" cy="273818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Context.LOCATION_SERVICE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availableProviders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locationManager.getAllProviders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provider 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availableProviders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("Available Providers", "Provider name: "+provider);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6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providers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708570"/>
            <a:ext cx="10851573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Criteria();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criteria.setAltitudeRequired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criteria.setAccuracy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Criteria.ACCURACY_HIGH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locationManager.getBestProvider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(criteria,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isEnabled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locationManager.isProviderEnabled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locationManager.getLastKnownLocation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altitude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location.getAltitude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latitude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location.getLatitude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longitude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location.getLongitude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accuracy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location.getAccuracy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8801100" y="4572000"/>
            <a:ext cx="2815935" cy="1669044"/>
          </a:xfrm>
          <a:prstGeom prst="cloudCallout">
            <a:avLst>
              <a:gd name="adj1" fmla="val -88181"/>
              <a:gd name="adj2" fmla="val 22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68% chance within a circle with this radius [meters].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175E3C6-5B63-4229-9A01-F996EC033870}"/>
              </a:ext>
            </a:extLst>
          </p:cNvPr>
          <p:cNvSpPr/>
          <p:nvPr/>
        </p:nvSpPr>
        <p:spPr>
          <a:xfrm>
            <a:off x="7504272" y="316246"/>
            <a:ext cx="4185501" cy="947394"/>
          </a:xfrm>
          <a:prstGeom prst="wedgeRectCallout">
            <a:avLst>
              <a:gd name="adj1" fmla="val -57995"/>
              <a:gd name="adj2" fmla="val 18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ACCURACY_LOW    &gt; 500 meter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ACCURACY_MEDIUM &lt; 500 meter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ACCURACY_HIGH   &lt; 100 meter</a:t>
            </a:r>
          </a:p>
        </p:txBody>
      </p:sp>
      <p:sp>
        <p:nvSpPr>
          <p:cNvPr id="7" name="Cloud Callout 2">
            <a:extLst>
              <a:ext uri="{FF2B5EF4-FFF2-40B4-BE49-F238E27FC236}">
                <a16:creationId xmlns:a16="http://schemas.microsoft.com/office/drawing/2014/main" id="{5B1EDA1B-85D8-4BCA-B312-E1E335CA9297}"/>
              </a:ext>
            </a:extLst>
          </p:cNvPr>
          <p:cNvSpPr/>
          <p:nvPr/>
        </p:nvSpPr>
        <p:spPr>
          <a:xfrm>
            <a:off x="9758706" y="1408592"/>
            <a:ext cx="1595094" cy="1154462"/>
          </a:xfrm>
          <a:prstGeom prst="cloudCallout">
            <a:avLst>
              <a:gd name="adj1" fmla="val 13469"/>
              <a:gd name="adj2" fmla="val 82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Enabled only?</a:t>
            </a:r>
          </a:p>
        </p:txBody>
      </p:sp>
    </p:spTree>
    <p:extLst>
      <p:ext uri="{BB962C8B-B14F-4D97-AF65-F5344CB8AC3E}">
        <p14:creationId xmlns:p14="http://schemas.microsoft.com/office/powerpoint/2010/main" val="14940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5" grpId="0" build="p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0617" y="1693006"/>
            <a:ext cx="10515600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onLocationChanged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(Location location){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onProviderEnabled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provider){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onProviderDisabled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provider){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071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708570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locationManager.requestLocationUpdates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LocationManager.GPS_PROVIDER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0,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locationManager.requestLocationUpdates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LocationManager.NETWORK_PROVIDER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0,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4748402" y="4266269"/>
            <a:ext cx="2498218" cy="1132609"/>
          </a:xfrm>
          <a:prstGeom prst="cloudCallout">
            <a:avLst>
              <a:gd name="adj1" fmla="val 40145"/>
              <a:gd name="adj2" fmla="val -94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minTime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 [milliseconds]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7925283" y="4245003"/>
            <a:ext cx="2247901" cy="1232603"/>
          </a:xfrm>
          <a:prstGeom prst="cloudCallout">
            <a:avLst>
              <a:gd name="adj1" fmla="val -62317"/>
              <a:gd name="adj2" fmla="val -88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minDistance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 [meters]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5580915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locationManager.removeUpdates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512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86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Services provided by Google.</a:t>
            </a:r>
          </a:p>
          <a:p>
            <a:r>
              <a:rPr lang="en-US" dirty="0">
                <a:latin typeface="Georgia" panose="02040502050405020303" pitchFamily="18" charset="0"/>
              </a:rPr>
              <a:t>Not all devices got this (Google Play Store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Google Play Services).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Includes: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Android Pay (Google Wallet).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Account Login.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Cast (control Android TV &amp; Chromecast devices).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Firebase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Cloud Messaging.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Maps.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Mobile Ads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Location Services (the fused location provider).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Usage in Android Studio: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  <a:hlinkClick r:id="rId2"/>
              </a:rPr>
              <a:t>https://developers.google.com/android/guides/setup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8970818" y="3667474"/>
            <a:ext cx="3221182" cy="20708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Emulators must run Android 4.2.2 or higher with a Google API image.</a:t>
            </a:r>
          </a:p>
        </p:txBody>
      </p:sp>
    </p:spTree>
    <p:extLst>
      <p:ext uri="{BB962C8B-B14F-4D97-AF65-F5344CB8AC3E}">
        <p14:creationId xmlns:p14="http://schemas.microsoft.com/office/powerpoint/2010/main" val="38476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Fused Location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1233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 Android SDK manager: install Google Repository.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598994"/>
            <a:ext cx="10793819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[...]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compile 'com.google.android.gms:play-services-location:8.3.0'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5187294"/>
            <a:ext cx="10515600" cy="3416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android.permission.ACCESS_COARSE_LOCATION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4555881"/>
            <a:ext cx="10515600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20392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5981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clientBuilder.addApi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LocationServices.API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clientBuilder.addConnectionCallbacks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GoogleApiClient.ConnectionCallbacks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onConnected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bundle){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onConnectionSuspended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cause){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98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15070"/>
            <a:ext cx="10515600" cy="1434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clientBuilder.addOnConnectionFailedListener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GoogleApiClient.OnConnectionFailedListener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onConnectionFailed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clientBuilder.build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playServices.connect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43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location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7017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FusedLocationApi.getLastLocation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2725702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playServices.disconnect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940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locationRequest.setInterval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locationRequest.setNumUpdates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locationRequest.setExpirationDuration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locationRequest.setPriority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LocationRequest.PRIORITY_HIGH_ACCURACY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08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GPS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18723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builder.addLocationRequest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builder.build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007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49028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LocationServices.SettingsApi.checkLocationSettings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result.setResultCallback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ResultCallback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Check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result.getStatus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getStatusCode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80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18062"/>
            <a:ext cx="10515600" cy="51593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getStatusCode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LocationSettingsStatusCodes.SUCCESS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The request can be handled :D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LocationSettingsStatusCodes.RESOLUTION_REQUIRED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The user needs to activate more accurate providers.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We're screwed :'(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1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799"/>
            <a:ext cx="10634329" cy="50311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getStatusCode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LocationSettingsStatusCodes.SUCCESS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LocationServices.FusedLocationApi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requestLocationUpdates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onLocationChanged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(Location location){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50193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Hides your app from devices lacking necessary features on the Play Store.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38580"/>
            <a:ext cx="10799618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android.hardware.location.gps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android.hardware.camera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android.hardware.wifi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android.hardware.telephony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638936"/>
            <a:ext cx="935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  <a:hlinkClick r:id="rId2"/>
              </a:rPr>
              <a:t>http://developer.android.com/guide/topics/manifest/uses-feature-element.html#hw-features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2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features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96191" y="2613637"/>
            <a:ext cx="10799618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&lt;uses-permission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android:required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android:required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android.hardware.location.gps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3172" y="1690688"/>
            <a:ext cx="10515600" cy="922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Some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&lt;uses-permissions&gt;</a:t>
            </a:r>
            <a:r>
              <a:rPr lang="en-US" dirty="0">
                <a:latin typeface="Georgia" panose="02040502050405020303" pitchFamily="18" charset="0"/>
              </a:rPr>
              <a:t> implies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&lt;uses-feature&gt;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Use uses-feature to change that.</a:t>
            </a:r>
          </a:p>
        </p:txBody>
      </p:sp>
    </p:spTree>
    <p:extLst>
      <p:ext uri="{BB962C8B-B14F-4D97-AF65-F5344CB8AC3E}">
        <p14:creationId xmlns:p14="http://schemas.microsoft.com/office/powerpoint/2010/main" val="17387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Positioning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29"/>
            <a:ext cx="11069320" cy="488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Not only GPS, could be:</a:t>
            </a:r>
          </a:p>
          <a:p>
            <a:r>
              <a:rPr lang="en-US" sz="2400" dirty="0">
                <a:latin typeface="Georgia" panose="02040502050405020303" pitchFamily="18" charset="0"/>
              </a:rPr>
              <a:t>GLONASS (Soviet/Russia)</a:t>
            </a:r>
          </a:p>
          <a:p>
            <a:pPr lvl="1"/>
            <a:r>
              <a:rPr lang="en-US" sz="2000" dirty="0"/>
              <a:t>"[...] in October 2011 the full orbital constellation of 24 satellites was restored, enabling full global coverage."</a:t>
            </a:r>
          </a:p>
          <a:p>
            <a:r>
              <a:rPr lang="en-US" sz="2400" dirty="0">
                <a:latin typeface="Georgia" panose="02040502050405020303" pitchFamily="18" charset="0"/>
              </a:rPr>
              <a:t>Galileo (European Union)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"</a:t>
            </a:r>
            <a:r>
              <a:rPr lang="en-US" sz="1800" dirty="0"/>
              <a:t>As of July 2018, 26 of the planned 30 active satellites are in orbit.</a:t>
            </a:r>
            <a:r>
              <a:rPr lang="en-US" dirty="0">
                <a:latin typeface="Georgia" panose="02040502050405020303" pitchFamily="18" charset="0"/>
              </a:rPr>
              <a:t>"</a:t>
            </a:r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BeiDou-3 (China):</a:t>
            </a:r>
          </a:p>
          <a:p>
            <a:pPr lvl="1"/>
            <a:r>
              <a:rPr lang="en-US" sz="2000" dirty="0"/>
              <a:t>"As of October 2018, fifteen BDS-3 satellites have been launched.</a:t>
            </a:r>
            <a:r>
              <a:rPr lang="en-US" sz="2000" baseline="30000" dirty="0"/>
              <a:t> </a:t>
            </a:r>
            <a:r>
              <a:rPr lang="en-US" sz="2000" dirty="0"/>
              <a:t>BeiDou-3 will eventually consist of 35 satellites and is expected to provide global services upon completion in 2020."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Relies on trilateration:</a:t>
            </a:r>
          </a:p>
          <a:p>
            <a:r>
              <a:rPr lang="en-US" sz="1600" dirty="0">
                <a:latin typeface="Georgia" panose="02040502050405020303" pitchFamily="18" charset="0"/>
              </a:rPr>
              <a:t>More connected satellites 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 better precision.</a:t>
            </a: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Each connected satellite consumes battery power.</a:t>
            </a:r>
          </a:p>
        </p:txBody>
      </p:sp>
    </p:spTree>
    <p:extLst>
      <p:ext uri="{BB962C8B-B14F-4D97-AF65-F5344CB8AC3E}">
        <p14:creationId xmlns:p14="http://schemas.microsoft.com/office/powerpoint/2010/main" val="34087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Trilateration (2D) in theory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572" y="2119745"/>
            <a:ext cx="4277982" cy="33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199572" y="5476009"/>
            <a:ext cx="4632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99572" y="1690688"/>
            <a:ext cx="0" cy="37853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1722" y="529134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122" y="140080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6" name="Oval 25"/>
          <p:cNvSpPr/>
          <p:nvPr/>
        </p:nvSpPr>
        <p:spPr>
          <a:xfrm>
            <a:off x="2329579" y="3439931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86629" y="2696981"/>
            <a:ext cx="1735282" cy="1735282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13320" y="3651334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321910" y="2734432"/>
            <a:ext cx="2072987" cy="2072987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6" idx="0"/>
            <a:endCxn id="27" idx="0"/>
          </p:cNvCxnSpPr>
          <p:nvPr/>
        </p:nvCxnSpPr>
        <p:spPr>
          <a:xfrm flipV="1">
            <a:off x="2454270" y="2696981"/>
            <a:ext cx="0" cy="7429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7"/>
            <a:endCxn id="27" idx="7"/>
          </p:cNvCxnSpPr>
          <p:nvPr/>
        </p:nvCxnSpPr>
        <p:spPr>
          <a:xfrm flipV="1">
            <a:off x="2542440" y="2951107"/>
            <a:ext cx="525345" cy="5253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26" idx="6"/>
            <a:endCxn id="27" idx="6"/>
          </p:cNvCxnSpPr>
          <p:nvPr/>
        </p:nvCxnSpPr>
        <p:spPr>
          <a:xfrm>
            <a:off x="2578961" y="3564622"/>
            <a:ext cx="74295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5"/>
            <a:endCxn id="27" idx="5"/>
          </p:cNvCxnSpPr>
          <p:nvPr/>
        </p:nvCxnSpPr>
        <p:spPr>
          <a:xfrm>
            <a:off x="2542440" y="3652792"/>
            <a:ext cx="525345" cy="5253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4"/>
            <a:endCxn id="27" idx="4"/>
          </p:cNvCxnSpPr>
          <p:nvPr/>
        </p:nvCxnSpPr>
        <p:spPr>
          <a:xfrm>
            <a:off x="2454270" y="3689313"/>
            <a:ext cx="0" cy="7429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3"/>
            <a:endCxn id="27" idx="3"/>
          </p:cNvCxnSpPr>
          <p:nvPr/>
        </p:nvCxnSpPr>
        <p:spPr>
          <a:xfrm flipH="1">
            <a:off x="1840755" y="3652792"/>
            <a:ext cx="525345" cy="5253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2"/>
            <a:endCxn id="27" idx="2"/>
          </p:cNvCxnSpPr>
          <p:nvPr/>
        </p:nvCxnSpPr>
        <p:spPr>
          <a:xfrm flipH="1">
            <a:off x="1586629" y="3564622"/>
            <a:ext cx="74295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1"/>
            <a:endCxn id="27" idx="1"/>
          </p:cNvCxnSpPr>
          <p:nvPr/>
        </p:nvCxnSpPr>
        <p:spPr>
          <a:xfrm flipH="1" flipV="1">
            <a:off x="1840755" y="2951107"/>
            <a:ext cx="525345" cy="5253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50471" y="3572744"/>
            <a:ext cx="142881" cy="1428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4B3B1C-D267-49D2-906C-658530DB1B00}"/>
              </a:ext>
            </a:extLst>
          </p:cNvPr>
          <p:cNvGrpSpPr/>
          <p:nvPr/>
        </p:nvGrpSpPr>
        <p:grpSpPr>
          <a:xfrm>
            <a:off x="6412870" y="1437378"/>
            <a:ext cx="5146500" cy="4259873"/>
            <a:chOff x="6412870" y="1437378"/>
            <a:chExt cx="5146500" cy="425987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5C2BAD-EE71-46E2-A0CF-4A77D4BFAEC6}"/>
                </a:ext>
              </a:extLst>
            </p:cNvPr>
            <p:cNvSpPr/>
            <p:nvPr/>
          </p:nvSpPr>
          <p:spPr>
            <a:xfrm>
              <a:off x="6584320" y="2156321"/>
              <a:ext cx="4277982" cy="335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125E7A-2641-4D91-A722-89A61BE8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584320" y="5512585"/>
              <a:ext cx="463215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B273EE-2019-459C-91F7-AAAEA26A5AB0}"/>
                </a:ext>
              </a:extLst>
            </p:cNvPr>
            <p:cNvCxnSpPr/>
            <p:nvPr/>
          </p:nvCxnSpPr>
          <p:spPr>
            <a:xfrm flipV="1">
              <a:off x="6584320" y="1727264"/>
              <a:ext cx="0" cy="378532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70FE21-CBEB-4697-BF1A-126CE73F3D7B}"/>
                </a:ext>
              </a:extLst>
            </p:cNvPr>
            <p:cNvSpPr txBox="1"/>
            <p:nvPr/>
          </p:nvSpPr>
          <p:spPr>
            <a:xfrm>
              <a:off x="11216470" y="5327919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AD2C07-D7DB-44D5-AAC2-C2BA6396CD2F}"/>
                </a:ext>
              </a:extLst>
            </p:cNvPr>
            <p:cNvSpPr txBox="1"/>
            <p:nvPr/>
          </p:nvSpPr>
          <p:spPr>
            <a:xfrm>
              <a:off x="6412870" y="1437378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4547601-230A-4C3E-B732-3A888F511B0D}"/>
              </a:ext>
            </a:extLst>
          </p:cNvPr>
          <p:cNvSpPr/>
          <p:nvPr/>
        </p:nvSpPr>
        <p:spPr>
          <a:xfrm>
            <a:off x="7650194" y="3526643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1E01FE-9918-461F-B289-65D45009836E}"/>
              </a:ext>
            </a:extLst>
          </p:cNvPr>
          <p:cNvSpPr/>
          <p:nvPr/>
        </p:nvSpPr>
        <p:spPr>
          <a:xfrm>
            <a:off x="6907244" y="2783693"/>
            <a:ext cx="1735282" cy="1735282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C4A0DB9-5F6B-425E-A4F0-4051CCF35F9F}"/>
              </a:ext>
            </a:extLst>
          </p:cNvPr>
          <p:cNvSpPr/>
          <p:nvPr/>
        </p:nvSpPr>
        <p:spPr>
          <a:xfrm>
            <a:off x="8106643" y="4482074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22220E4-26EA-48EE-B4FF-D8914E24A7E1}"/>
              </a:ext>
            </a:extLst>
          </p:cNvPr>
          <p:cNvSpPr/>
          <p:nvPr/>
        </p:nvSpPr>
        <p:spPr>
          <a:xfrm>
            <a:off x="7730351" y="4103664"/>
            <a:ext cx="998548" cy="998548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21776C-244D-43D2-AEF7-E37B070B1719}"/>
              </a:ext>
            </a:extLst>
          </p:cNvPr>
          <p:cNvSpPr/>
          <p:nvPr/>
        </p:nvSpPr>
        <p:spPr>
          <a:xfrm>
            <a:off x="9359754" y="3772180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33CE37-B94F-41B5-B602-6328385A3984}"/>
              </a:ext>
            </a:extLst>
          </p:cNvPr>
          <p:cNvSpPr/>
          <p:nvPr/>
        </p:nvSpPr>
        <p:spPr>
          <a:xfrm>
            <a:off x="8429512" y="2821566"/>
            <a:ext cx="2109867" cy="2109867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153AEB-8081-434E-B7D8-CB6D0132567A}"/>
              </a:ext>
            </a:extLst>
          </p:cNvPr>
          <p:cNvSpPr/>
          <p:nvPr/>
        </p:nvSpPr>
        <p:spPr>
          <a:xfrm>
            <a:off x="8394020" y="4104836"/>
            <a:ext cx="142881" cy="1428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30" grpId="0" animBg="1"/>
      <p:bldP spid="3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Trilateration (3D)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Distance to each reference point yields a sphere.</a:t>
            </a:r>
          </a:p>
          <a:p>
            <a:r>
              <a:rPr lang="en-US" dirty="0">
                <a:latin typeface="Georgia" panose="02040502050405020303" pitchFamily="18" charset="0"/>
              </a:rPr>
              <a:t>Overlapping spheres yields the border of a circle.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4 reference points needed!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9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Trilateration (2D) in practice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9027" y="2119745"/>
            <a:ext cx="8853055" cy="33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69027" y="5476009"/>
            <a:ext cx="93414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69027" y="1690688"/>
            <a:ext cx="0" cy="37853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10455" y="529134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7577" y="140080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5" name="Oval 24"/>
          <p:cNvSpPr/>
          <p:nvPr/>
        </p:nvSpPr>
        <p:spPr>
          <a:xfrm>
            <a:off x="2841915" y="3060020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32934" y="2648178"/>
            <a:ext cx="1062139" cy="1062139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04379" y="3060019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5398" y="2648177"/>
            <a:ext cx="1062139" cy="1062139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37139" y="4176080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8158" y="3764238"/>
            <a:ext cx="1062139" cy="1062139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35003" y="2450247"/>
            <a:ext cx="1458000" cy="1458000"/>
          </a:xfrm>
          <a:prstGeom prst="ellipse">
            <a:avLst/>
          </a:prstGeom>
          <a:noFill/>
          <a:ln w="371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97467" y="2450246"/>
            <a:ext cx="1458000" cy="1458000"/>
          </a:xfrm>
          <a:prstGeom prst="ellipse">
            <a:avLst/>
          </a:prstGeom>
          <a:noFill/>
          <a:ln w="371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30227" y="3566307"/>
            <a:ext cx="1458000" cy="1458000"/>
          </a:xfrm>
          <a:prstGeom prst="ellipse">
            <a:avLst/>
          </a:prstGeom>
          <a:noFill/>
          <a:ln w="371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32609" y="2247853"/>
            <a:ext cx="1862790" cy="1862790"/>
          </a:xfrm>
          <a:prstGeom prst="ellipse">
            <a:avLst/>
          </a:prstGeom>
          <a:noFill/>
          <a:ln w="3492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95073" y="2247852"/>
            <a:ext cx="1862790" cy="1862790"/>
          </a:xfrm>
          <a:prstGeom prst="ellipse">
            <a:avLst/>
          </a:prstGeom>
          <a:noFill/>
          <a:ln w="3492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27833" y="3363913"/>
            <a:ext cx="1862790" cy="1862790"/>
          </a:xfrm>
          <a:prstGeom prst="ellipse">
            <a:avLst/>
          </a:prstGeom>
          <a:noFill/>
          <a:ln w="3492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35102" y="3572389"/>
            <a:ext cx="142881" cy="1428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81767" y="3395724"/>
            <a:ext cx="142881" cy="1428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9" grpId="0" animBg="1"/>
      <p:bldP spid="40" grpId="0" animBg="1"/>
      <p:bldP spid="44" grpId="0" animBg="1"/>
      <p:bldP spid="45" grpId="0" animBg="1"/>
      <p:bldP spid="37" grpId="0" animBg="1"/>
      <p:bldP spid="42" grpId="0" animBg="1"/>
      <p:bldP spid="47" grpId="0" animBg="1"/>
      <p:bldP spid="33" grpId="0" animBg="1"/>
      <p:bldP spid="41" grpId="0" animBg="1"/>
      <p:bldP spid="46" grpId="0" animBg="1"/>
      <p:bldP spid="31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GPS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Use the app GPS test from the Play Store.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hlinkClick r:id="rId2"/>
              </a:rPr>
              <a:t>https://play.google.com/store/apps/details?id=com.chartcross.gpstest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1026" name="Picture 2" descr="http://cdn77.swedroid.se/wp-content/uploads/2012/05/glonass-vs-gps-588x48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49178"/>
          <a:stretch/>
        </p:blipFill>
        <p:spPr bwMode="auto">
          <a:xfrm>
            <a:off x="3024505" y="2702275"/>
            <a:ext cx="2448000" cy="394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65177" y="3328374"/>
            <a:ext cx="5490211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Number 1-32 are GPS.</a:t>
            </a:r>
          </a:p>
          <a:p>
            <a:r>
              <a:rPr lang="en-US" dirty="0">
                <a:latin typeface="Georgia" panose="02040502050405020303" pitchFamily="18" charset="0"/>
              </a:rPr>
              <a:t>Number 65-96 are GLONASS.</a:t>
            </a:r>
          </a:p>
        </p:txBody>
      </p:sp>
    </p:spTree>
    <p:extLst>
      <p:ext uri="{BB962C8B-B14F-4D97-AF65-F5344CB8AC3E}">
        <p14:creationId xmlns:p14="http://schemas.microsoft.com/office/powerpoint/2010/main" val="30192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current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lang="en-US" dirty="0">
                <a:latin typeface="Georgia" panose="02040502050405020303" pitchFamily="18" charset="0"/>
              </a:rPr>
              <a:t> has a set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LocationProviders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Are protected by dangerous permissions.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ACCESS_FINE_LOCATION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2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-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Cell tower trilateration (signal strength).</a:t>
            </a:r>
          </a:p>
          <a:p>
            <a:r>
              <a:rPr lang="en-US" dirty="0">
                <a:latin typeface="Georgia" panose="02040502050405020303" pitchFamily="18" charset="0"/>
              </a:rPr>
              <a:t>Public </a:t>
            </a:r>
            <a:r>
              <a:rPr lang="en-US" dirty="0" err="1">
                <a:latin typeface="Georgia" panose="02040502050405020303" pitchFamily="18" charset="0"/>
              </a:rPr>
              <a:t>WiFi</a:t>
            </a:r>
            <a:r>
              <a:rPr lang="en-US" dirty="0">
                <a:latin typeface="Georgia" panose="02040502050405020303" pitchFamily="18" charset="0"/>
              </a:rPr>
              <a:t> hotspots.</a:t>
            </a:r>
          </a:p>
        </p:txBody>
      </p:sp>
    </p:spTree>
    <p:extLst>
      <p:ext uri="{BB962C8B-B14F-4D97-AF65-F5344CB8AC3E}">
        <p14:creationId xmlns:p14="http://schemas.microsoft.com/office/powerpoint/2010/main" val="30185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1253</Words>
  <Application>Microsoft Office PowerPoint</Application>
  <PresentationFormat>Widescreen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GPS</vt:lpstr>
      <vt:lpstr>Global Positioning System</vt:lpstr>
      <vt:lpstr>Trilateration (2D) in theory</vt:lpstr>
      <vt:lpstr>Trilateration (3D)</vt:lpstr>
      <vt:lpstr>Trilateration (2D) in practice</vt:lpstr>
      <vt:lpstr>Testing GPS</vt:lpstr>
      <vt:lpstr>Finding current location</vt:lpstr>
      <vt:lpstr>Location - Network</vt:lpstr>
      <vt:lpstr>Location providers</vt:lpstr>
      <vt:lpstr>Location providers</vt:lpstr>
      <vt:lpstr>Creating location listeners</vt:lpstr>
      <vt:lpstr>Using location listeners</vt:lpstr>
      <vt:lpstr>Google Play Services</vt:lpstr>
      <vt:lpstr>The Fused Location Provider</vt:lpstr>
      <vt:lpstr>Getting ready</vt:lpstr>
      <vt:lpstr>Getting ready</vt:lpstr>
      <vt:lpstr>Getting The location</vt:lpstr>
      <vt:lpstr>Using Location Listeners</vt:lpstr>
      <vt:lpstr>Using Location Listeners</vt:lpstr>
      <vt:lpstr>Using Location Listeners</vt:lpstr>
      <vt:lpstr>Using Location Listeners</vt:lpstr>
      <vt:lpstr>Using Location Listeners</vt:lpstr>
      <vt:lpstr>Uses features</vt:lpstr>
      <vt:lpstr>Uses features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226</cp:revision>
  <dcterms:created xsi:type="dcterms:W3CDTF">2015-07-17T09:22:03Z</dcterms:created>
  <dcterms:modified xsi:type="dcterms:W3CDTF">2020-03-01T16:11:58Z</dcterms:modified>
</cp:coreProperties>
</file>