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412" r:id="rId3"/>
    <p:sldId id="403" r:id="rId4"/>
    <p:sldId id="404" r:id="rId5"/>
    <p:sldId id="405" r:id="rId6"/>
    <p:sldId id="406" r:id="rId7"/>
    <p:sldId id="407" r:id="rId8"/>
    <p:sldId id="408" r:id="rId9"/>
    <p:sldId id="409" r:id="rId10"/>
    <p:sldId id="410" r:id="rId11"/>
    <p:sldId id="411" r:id="rId12"/>
    <p:sldId id="413" r:id="rId13"/>
    <p:sldId id="414" r:id="rId14"/>
    <p:sldId id="415" r:id="rId15"/>
    <p:sldId id="416" r:id="rId16"/>
    <p:sldId id="417" r:id="rId17"/>
    <p:sldId id="418" r:id="rId18"/>
    <p:sldId id="419" r:id="rId19"/>
    <p:sldId id="420" r:id="rId2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C00"/>
    <a:srgbClr val="787878"/>
    <a:srgbClr val="DE9F00"/>
    <a:srgbClr val="C88F00"/>
    <a:srgbClr val="006E9A"/>
    <a:srgbClr val="007EB0"/>
    <a:srgbClr val="FFB500"/>
    <a:srgbClr val="003865"/>
    <a:srgbClr val="961B8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42" autoAdjust="0"/>
  </p:normalViewPr>
  <p:slideViewPr>
    <p:cSldViewPr snapToGrid="0">
      <p:cViewPr varScale="1">
        <p:scale>
          <a:sx n="62" d="100"/>
          <a:sy n="62" d="100"/>
        </p:scale>
        <p:origin x="79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E8AE-67CB-425F-A941-9EF2C260E158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500-0E6C-49D5-A107-84DBCD3E4A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977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6049-D807-473D-9795-762417EEF10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99416-7FF3-4448-BBB1-EB14C8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99416-7FF3-4448-BBB1-EB14C80E08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87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2020-01-24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USING </a:t>
            </a:r>
            <a:r>
              <a:rPr lang="en-US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endParaRPr 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D3ACCFF-A3CC-4F72-BF75-0189FE9E181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5757" cy="320600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MyListAdapter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ListAdapter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numbers = {5, 9, 4, 1, 6};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getCount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0;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A9DF4-1902-4812-80D0-D8DFC84D4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43014"/>
            <a:ext cx="10515600" cy="489749"/>
          </a:xfrm>
        </p:spPr>
        <p:txBody>
          <a:bodyPr wrap="square">
            <a:spAutoFit/>
          </a:bodyPr>
          <a:lstStyle/>
          <a:p>
            <a:r>
              <a:rPr lang="en-US" dirty="0"/>
              <a:t>Should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there are no items, otherwise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87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USING </a:t>
            </a:r>
            <a:r>
              <a:rPr lang="en-US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endParaRPr 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D3ACCFF-A3CC-4F72-BF75-0189FE9E181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5757" cy="320600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MyListAdapter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ListAdapter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numbers = {5, 9, 4, 1, 6};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position)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numbers[position];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950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USING </a:t>
            </a:r>
            <a:r>
              <a:rPr lang="en-US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endParaRPr 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D3ACCFF-A3CC-4F72-BF75-0189FE9E181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5757" cy="320600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MyListAdapter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ListAdapter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numbers = {5, 9, 4, 1, 6};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long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getItemId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position)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position;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213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USING </a:t>
            </a:r>
            <a:r>
              <a:rPr lang="en-US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endParaRPr 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D3ACCFF-A3CC-4F72-BF75-0189FE9E181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5757" cy="320600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MyListAdapter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ListAdapter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numbers = {5, 9, 4, 1, 6};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hasStableIds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162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USING </a:t>
            </a:r>
            <a:r>
              <a:rPr lang="en-US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endParaRPr 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D3ACCFF-A3CC-4F72-BF75-0189FE9E181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5757" cy="320600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MyListAdapter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ListAdapter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numbers = {5, 9, 4, 1, 6};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getViewTypeCount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742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USING </a:t>
            </a:r>
            <a:r>
              <a:rPr lang="en-US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endParaRPr 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D3ACCFF-A3CC-4F72-BF75-0189FE9E181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5757" cy="320600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MyListAdapter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ListAdapter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numbers = {5, 9, 4, 1, 6};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getItemViewType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position)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766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USING </a:t>
            </a:r>
            <a:r>
              <a:rPr lang="en-US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endParaRPr 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D3ACCFF-A3CC-4F72-BF75-0189FE9E1813}"/>
              </a:ext>
            </a:extLst>
          </p:cNvPr>
          <p:cNvSpPr txBox="1">
            <a:spLocks/>
          </p:cNvSpPr>
          <p:nvPr/>
        </p:nvSpPr>
        <p:spPr>
          <a:xfrm>
            <a:off x="405353" y="1690688"/>
            <a:ext cx="11163795" cy="401648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MyListAdapter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ListAdapter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numbers = {5, 9, 4, 1, 6};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View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position, View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convertView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ViewGroup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parent){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LayoutInflater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inflater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LayoutInflater.from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View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inflater.inflate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R.layout.item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parent,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rootView.findViewById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R.id.textView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textView.setText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("Number "+numbers[position]);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98E193F-0587-4679-B2BC-461D056C5206}"/>
              </a:ext>
            </a:extLst>
          </p:cNvPr>
          <p:cNvSpPr txBox="1">
            <a:spLocks/>
          </p:cNvSpPr>
          <p:nvPr/>
        </p:nvSpPr>
        <p:spPr>
          <a:xfrm>
            <a:off x="4257262" y="4712028"/>
            <a:ext cx="7580243" cy="199028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xmlns:android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http://schemas.android.com/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/res/android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="@+id/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25CE2704-FE73-4B17-8881-64B95749559D}"/>
              </a:ext>
            </a:extLst>
          </p:cNvPr>
          <p:cNvSpPr/>
          <p:nvPr/>
        </p:nvSpPr>
        <p:spPr>
          <a:xfrm>
            <a:off x="8957667" y="661984"/>
            <a:ext cx="2745659" cy="1314244"/>
          </a:xfrm>
          <a:prstGeom prst="cloudCallout">
            <a:avLst>
              <a:gd name="adj1" fmla="val -95793"/>
              <a:gd name="adj2" fmla="val 849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should reuse this one if it's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!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D77C3B4-E4C4-424D-9445-2655326E7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130" y="6278251"/>
            <a:ext cx="2596606" cy="369332"/>
          </a:xfrm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layout/item.xml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5429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USING </a:t>
            </a:r>
            <a:r>
              <a:rPr lang="en-US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endParaRPr 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D3ACCFF-A3CC-4F72-BF75-0189FE9E1813}"/>
              </a:ext>
            </a:extLst>
          </p:cNvPr>
          <p:cNvSpPr txBox="1">
            <a:spLocks/>
          </p:cNvSpPr>
          <p:nvPr/>
        </p:nvSpPr>
        <p:spPr>
          <a:xfrm>
            <a:off x="109728" y="1690688"/>
            <a:ext cx="11673777" cy="482696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MyListAdapter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ListAdapter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numbers = {5, 9, 4, 1, 6};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View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position, View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convertView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ViewGroup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parent){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convertView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LayoutInflater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inflater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LayoutInflater.from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convertView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inflater.inflate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R.layout.item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parent,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convertView.findViewById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R.id.textView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textView.setText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("Number "+numbers[position]);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convertView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5979F30E-C477-4719-9525-68A4D9767A95}"/>
              </a:ext>
            </a:extLst>
          </p:cNvPr>
          <p:cNvSpPr/>
          <p:nvPr/>
        </p:nvSpPr>
        <p:spPr>
          <a:xfrm>
            <a:off x="8007625" y="5227982"/>
            <a:ext cx="4184375" cy="1630018"/>
          </a:xfrm>
          <a:prstGeom prst="cloudCallout">
            <a:avLst>
              <a:gd name="adj1" fmla="val -44434"/>
              <a:gd name="adj2" fmla="val -71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costly when the item layout contains many views. Should be cached!</a:t>
            </a:r>
          </a:p>
        </p:txBody>
      </p:sp>
    </p:spTree>
    <p:extLst>
      <p:ext uri="{BB962C8B-B14F-4D97-AF65-F5344CB8AC3E}">
        <p14:creationId xmlns:p14="http://schemas.microsoft.com/office/powerpoint/2010/main" val="319579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USING </a:t>
            </a:r>
            <a:r>
              <a:rPr lang="en-US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endParaRPr 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D3ACCFF-A3CC-4F72-BF75-0189FE9E1813}"/>
              </a:ext>
            </a:extLst>
          </p:cNvPr>
          <p:cNvSpPr txBox="1">
            <a:spLocks/>
          </p:cNvSpPr>
          <p:nvPr/>
        </p:nvSpPr>
        <p:spPr>
          <a:xfrm>
            <a:off x="150703" y="1690688"/>
            <a:ext cx="11890593" cy="524964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MyListAdapter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ListAdapter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numbers = {5, 9, 4, 1, 6};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View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getView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position, View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convertView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ViewGroup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parent){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convertView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LayoutInflater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inflater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LayoutInflater.from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convertView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inflater.inflate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R.layout.item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parent,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ViewHolder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viewHolder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ViewHolder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viewHolder.textView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convertView.findViewById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R.id.textView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convertView.setTag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viewHolder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ViewHolder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convertView.getTag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textView.setText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("Number "+numbers[position]);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convertView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3E8B656-0FE2-45FD-9F62-69C9CBA4A8C5}"/>
              </a:ext>
            </a:extLst>
          </p:cNvPr>
          <p:cNvSpPr txBox="1">
            <a:spLocks/>
          </p:cNvSpPr>
          <p:nvPr/>
        </p:nvSpPr>
        <p:spPr>
          <a:xfrm>
            <a:off x="7645137" y="910123"/>
            <a:ext cx="3899666" cy="109671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ViewHolder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749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USING </a:t>
            </a:r>
            <a:r>
              <a:rPr lang="en-US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endParaRPr 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F4D3A9-23F2-4D29-88A9-D3D3B3D37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687493" cy="1521827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Android comes with some pre-defined list adapters we can use: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ArrayAdapter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>
                <a:latin typeface="Georgia" panose="02040502050405020303" pitchFamily="18" charset="0"/>
              </a:rPr>
              <a:t> for arrays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latin typeface="Georgia" panose="02040502050405020303" pitchFamily="18" charset="0"/>
              </a:rPr>
              <a:t>s.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CursorAdapter</a:t>
            </a:r>
            <a:r>
              <a:rPr lang="en-US" dirty="0"/>
              <a:t> for cursors (e.g. when reading from database).</a:t>
            </a:r>
          </a:p>
        </p:txBody>
      </p:sp>
    </p:spTree>
    <p:extLst>
      <p:ext uri="{BB962C8B-B14F-4D97-AF65-F5344CB8AC3E}">
        <p14:creationId xmlns:p14="http://schemas.microsoft.com/office/powerpoint/2010/main" val="422439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Android </a:t>
            </a:r>
            <a:r>
              <a:rPr lang="en-US" sz="4800" dirty="0" err="1"/>
              <a:t>Listview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list of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41487" cy="409548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Showing a vertical list of items.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ScrollView</a:t>
            </a:r>
            <a:r>
              <a:rPr lang="en-US" dirty="0"/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1000 items </a:t>
            </a:r>
            <a:r>
              <a:rPr lang="en-US" dirty="0">
                <a:sym typeface="Wingdings" panose="05000000000000000000" pitchFamily="2" charset="2"/>
              </a:rPr>
              <a:t> 1000 item views created.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Only ~7 shown on the screen at the same time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 a lot of memory wasted.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ListView</a:t>
            </a:r>
            <a:r>
              <a:rPr lang="en-US" dirty="0">
                <a:sym typeface="Wingdings" panose="05000000000000000000" pitchFamily="2" charset="2"/>
              </a:rPr>
              <a:t> to the rescue.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Will only create ~7 item views.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When an item view scrolls out at the top,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it will be inserted at the bottom for another item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(the item view is re-used for another item).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48D7D91-3754-489F-8E0B-E8495B5D97C9}"/>
              </a:ext>
            </a:extLst>
          </p:cNvPr>
          <p:cNvGrpSpPr/>
          <p:nvPr/>
        </p:nvGrpSpPr>
        <p:grpSpPr>
          <a:xfrm>
            <a:off x="8413757" y="1825625"/>
            <a:ext cx="2633802" cy="4443067"/>
            <a:chOff x="3086100" y="1690688"/>
            <a:chExt cx="2423160" cy="4287202"/>
          </a:xfrm>
        </p:grpSpPr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8C44BEA7-B043-44F5-B98A-06B762C7BA10}"/>
                </a:ext>
              </a:extLst>
            </p:cNvPr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200D860-9C90-4382-B1A3-6032721D8219}"/>
                </a:ext>
              </a:extLst>
            </p:cNvPr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rgbClr val="C0C0C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6">
              <a:extLst>
                <a:ext uri="{FF2B5EF4-FFF2-40B4-BE49-F238E27FC236}">
                  <a16:creationId xmlns:a16="http://schemas.microsoft.com/office/drawing/2014/main" id="{9C954914-1BBD-487F-81F6-6D3EFC7A109D}"/>
                </a:ext>
              </a:extLst>
            </p:cNvPr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CA84EE93-D3F3-4F36-AED3-B76DB5606F1E}"/>
                </a:ext>
              </a:extLst>
            </p:cNvPr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8">
              <a:extLst>
                <a:ext uri="{FF2B5EF4-FFF2-40B4-BE49-F238E27FC236}">
                  <a16:creationId xmlns:a16="http://schemas.microsoft.com/office/drawing/2014/main" id="{BC6C6A95-C531-4408-B07D-47570ADF66D9}"/>
                </a:ext>
              </a:extLst>
            </p:cNvPr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F38BE8FB-73CC-4779-AD4E-2287133F9FCA}"/>
              </a:ext>
            </a:extLst>
          </p:cNvPr>
          <p:cNvSpPr/>
          <p:nvPr/>
        </p:nvSpPr>
        <p:spPr>
          <a:xfrm>
            <a:off x="8708166" y="2140382"/>
            <a:ext cx="2036618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Item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BCF935-0D76-4AC0-8DC8-603ACB93AF40}"/>
              </a:ext>
            </a:extLst>
          </p:cNvPr>
          <p:cNvSpPr/>
          <p:nvPr/>
        </p:nvSpPr>
        <p:spPr>
          <a:xfrm>
            <a:off x="8708166" y="2750210"/>
            <a:ext cx="2036618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Item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731CEE-3B67-4704-B485-03D28BC5BD9E}"/>
              </a:ext>
            </a:extLst>
          </p:cNvPr>
          <p:cNvSpPr/>
          <p:nvPr/>
        </p:nvSpPr>
        <p:spPr>
          <a:xfrm>
            <a:off x="8718560" y="3372229"/>
            <a:ext cx="2036618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Item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D70455-1171-4971-8911-4259B8E58876}"/>
              </a:ext>
            </a:extLst>
          </p:cNvPr>
          <p:cNvSpPr/>
          <p:nvPr/>
        </p:nvSpPr>
        <p:spPr>
          <a:xfrm>
            <a:off x="8708166" y="3994248"/>
            <a:ext cx="2036618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Item 4</a:t>
            </a: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FFFD9E48-0E2B-47C2-A83E-EC2B3756CE82}"/>
              </a:ext>
            </a:extLst>
          </p:cNvPr>
          <p:cNvSpPr/>
          <p:nvPr/>
        </p:nvSpPr>
        <p:spPr>
          <a:xfrm>
            <a:off x="8592854" y="1991697"/>
            <a:ext cx="2286000" cy="3806286"/>
          </a:xfrm>
          <a:prstGeom prst="frame">
            <a:avLst>
              <a:gd name="adj1" fmla="val 15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C400CB-E260-4A91-B456-BFACF1A5E00F}"/>
              </a:ext>
            </a:extLst>
          </p:cNvPr>
          <p:cNvSpPr/>
          <p:nvPr/>
        </p:nvSpPr>
        <p:spPr>
          <a:xfrm>
            <a:off x="8708166" y="4616267"/>
            <a:ext cx="2036618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Item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3F3BB-1E1E-4419-87AD-E4B4189A7789}"/>
              </a:ext>
            </a:extLst>
          </p:cNvPr>
          <p:cNvSpPr/>
          <p:nvPr/>
        </p:nvSpPr>
        <p:spPr>
          <a:xfrm>
            <a:off x="8708166" y="5239713"/>
            <a:ext cx="2036618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Item 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3744AB-BC3C-43FF-8E2D-E069A5E7F089}"/>
              </a:ext>
            </a:extLst>
          </p:cNvPr>
          <p:cNvSpPr/>
          <p:nvPr/>
        </p:nvSpPr>
        <p:spPr>
          <a:xfrm>
            <a:off x="8708166" y="5830854"/>
            <a:ext cx="2036618" cy="477982"/>
          </a:xfrm>
          <a:prstGeom prst="rect">
            <a:avLst/>
          </a:prstGeom>
          <a:solidFill>
            <a:srgbClr val="961B81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Item 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19AFCE-E29E-4CEB-B5ED-7AC2703A2D41}"/>
              </a:ext>
            </a:extLst>
          </p:cNvPr>
          <p:cNvSpPr/>
          <p:nvPr/>
        </p:nvSpPr>
        <p:spPr>
          <a:xfrm>
            <a:off x="8708166" y="6403863"/>
            <a:ext cx="2036618" cy="477982"/>
          </a:xfrm>
          <a:prstGeom prst="rect">
            <a:avLst/>
          </a:prstGeom>
          <a:solidFill>
            <a:srgbClr val="961B81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Item 8</a:t>
            </a:r>
          </a:p>
        </p:txBody>
      </p:sp>
    </p:spTree>
    <p:extLst>
      <p:ext uri="{BB962C8B-B14F-4D97-AF65-F5344CB8AC3E}">
        <p14:creationId xmlns:p14="http://schemas.microsoft.com/office/powerpoint/2010/main" val="306284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USING </a:t>
            </a:r>
            <a:r>
              <a:rPr lang="en-US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endParaRPr 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3969"/>
          </a:xfrm>
        </p:spPr>
        <p:txBody>
          <a:bodyPr wrap="square">
            <a:spAutoFit/>
          </a:bodyPr>
          <a:lstStyle/>
          <a:p>
            <a:r>
              <a:rPr lang="en-US" dirty="0"/>
              <a:t>The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lang="en-US" dirty="0"/>
              <a:t> is responsible for rendering the list.</a:t>
            </a:r>
          </a:p>
          <a:p>
            <a:r>
              <a:rPr lang="en-US" dirty="0"/>
              <a:t>The interface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ListAdapter</a:t>
            </a:r>
            <a:r>
              <a:rPr lang="en-US" dirty="0"/>
              <a:t> is used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lang="en-US" dirty="0"/>
              <a:t> to map items to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996050-3F64-4EEE-BE35-27559516DBB4}"/>
              </a:ext>
            </a:extLst>
          </p:cNvPr>
          <p:cNvSpPr/>
          <p:nvPr/>
        </p:nvSpPr>
        <p:spPr>
          <a:xfrm>
            <a:off x="234296" y="4438861"/>
            <a:ext cx="2884602" cy="970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Items (the data)</a:t>
            </a:r>
          </a:p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 numbers = {5, 9}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832802-F72F-4674-877B-F661129D39C3}"/>
              </a:ext>
            </a:extLst>
          </p:cNvPr>
          <p:cNvSpPr/>
          <p:nvPr/>
        </p:nvSpPr>
        <p:spPr>
          <a:xfrm>
            <a:off x="4196499" y="4438861"/>
            <a:ext cx="1962347" cy="970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YourList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Adapter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D863BB-B980-47AB-960F-31C60C7B9FFB}"/>
              </a:ext>
            </a:extLst>
          </p:cNvPr>
          <p:cNvSpPr/>
          <p:nvPr/>
        </p:nvSpPr>
        <p:spPr>
          <a:xfrm>
            <a:off x="6957375" y="4447712"/>
            <a:ext cx="1526079" cy="970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674F23-F5DD-4A50-B334-8BB2D7D8C9AE}"/>
              </a:ext>
            </a:extLst>
          </p:cNvPr>
          <p:cNvGrpSpPr/>
          <p:nvPr/>
        </p:nvGrpSpPr>
        <p:grpSpPr>
          <a:xfrm>
            <a:off x="9586265" y="3838095"/>
            <a:ext cx="1298323" cy="2190194"/>
            <a:chOff x="8413757" y="1825625"/>
            <a:chExt cx="2633802" cy="444306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1A5E74F-6569-4C42-9A56-8A1B609D6FF7}"/>
                </a:ext>
              </a:extLst>
            </p:cNvPr>
            <p:cNvGrpSpPr/>
            <p:nvPr/>
          </p:nvGrpSpPr>
          <p:grpSpPr>
            <a:xfrm>
              <a:off x="8413757" y="1825625"/>
              <a:ext cx="2633802" cy="4443067"/>
              <a:chOff x="3086100" y="1690688"/>
              <a:chExt cx="2423160" cy="4287202"/>
            </a:xfrm>
          </p:grpSpPr>
          <p:sp>
            <p:nvSpPr>
              <p:cNvPr id="9" name="Rounded Rectangle 4">
                <a:extLst>
                  <a:ext uri="{FF2B5EF4-FFF2-40B4-BE49-F238E27FC236}">
                    <a16:creationId xmlns:a16="http://schemas.microsoft.com/office/drawing/2014/main" id="{9B9A7601-BA58-4C97-8644-F645823AB7B7}"/>
                  </a:ext>
                </a:extLst>
              </p:cNvPr>
              <p:cNvSpPr/>
              <p:nvPr/>
            </p:nvSpPr>
            <p:spPr>
              <a:xfrm>
                <a:off x="3086100" y="1690688"/>
                <a:ext cx="2423160" cy="4287202"/>
              </a:xfrm>
              <a:prstGeom prst="roundRect">
                <a:avLst>
                  <a:gd name="adj" fmla="val 629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0EC49B9-6EAF-47DD-95DF-C92AB7DC0F1E}"/>
                  </a:ext>
                </a:extLst>
              </p:cNvPr>
              <p:cNvSpPr/>
              <p:nvPr/>
            </p:nvSpPr>
            <p:spPr>
              <a:xfrm>
                <a:off x="3188970" y="1771650"/>
                <a:ext cx="2228850" cy="3851910"/>
              </a:xfrm>
              <a:prstGeom prst="rect">
                <a:avLst/>
              </a:prstGeom>
              <a:solidFill>
                <a:srgbClr val="C0C0C0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ounded Rectangle 6">
                <a:extLst>
                  <a:ext uri="{FF2B5EF4-FFF2-40B4-BE49-F238E27FC236}">
                    <a16:creationId xmlns:a16="http://schemas.microsoft.com/office/drawing/2014/main" id="{31EADC8F-417C-4E3A-92DB-44096110DF97}"/>
                  </a:ext>
                </a:extLst>
              </p:cNvPr>
              <p:cNvSpPr/>
              <p:nvPr/>
            </p:nvSpPr>
            <p:spPr>
              <a:xfrm>
                <a:off x="3188970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" name="Rounded Rectangle 7">
                <a:extLst>
                  <a:ext uri="{FF2B5EF4-FFF2-40B4-BE49-F238E27FC236}">
                    <a16:creationId xmlns:a16="http://schemas.microsoft.com/office/drawing/2014/main" id="{37144E6B-5C88-48AA-9C40-1A299418015C}"/>
                  </a:ext>
                </a:extLst>
              </p:cNvPr>
              <p:cNvSpPr/>
              <p:nvPr/>
            </p:nvSpPr>
            <p:spPr>
              <a:xfrm>
                <a:off x="4017645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Rounded Rectangle 8">
                <a:extLst>
                  <a:ext uri="{FF2B5EF4-FFF2-40B4-BE49-F238E27FC236}">
                    <a16:creationId xmlns:a16="http://schemas.microsoft.com/office/drawing/2014/main" id="{285872E8-625E-471B-87A1-B047D9D77F5C}"/>
                  </a:ext>
                </a:extLst>
              </p:cNvPr>
              <p:cNvSpPr/>
              <p:nvPr/>
            </p:nvSpPr>
            <p:spPr>
              <a:xfrm>
                <a:off x="4846320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366E47-84AF-4A6E-86F0-82B97F658070}"/>
                </a:ext>
              </a:extLst>
            </p:cNvPr>
            <p:cNvSpPr/>
            <p:nvPr/>
          </p:nvSpPr>
          <p:spPr>
            <a:xfrm>
              <a:off x="8708166" y="2140382"/>
              <a:ext cx="2036618" cy="477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Georgia" panose="02040502050405020303" pitchFamily="18" charset="0"/>
                </a:rPr>
                <a:t>Number 5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B92567-69A7-4DEF-ABD7-FE60F7CF39A0}"/>
                </a:ext>
              </a:extLst>
            </p:cNvPr>
            <p:cNvSpPr/>
            <p:nvPr/>
          </p:nvSpPr>
          <p:spPr>
            <a:xfrm>
              <a:off x="8708166" y="2750210"/>
              <a:ext cx="2036618" cy="477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Georgia" panose="02040502050405020303" pitchFamily="18" charset="0"/>
                </a:rPr>
                <a:t>Number 9</a:t>
              </a:r>
            </a:p>
          </p:txBody>
        </p:sp>
        <p:sp>
          <p:nvSpPr>
            <p:cNvPr id="18" name="Frame 17">
              <a:extLst>
                <a:ext uri="{FF2B5EF4-FFF2-40B4-BE49-F238E27FC236}">
                  <a16:creationId xmlns:a16="http://schemas.microsoft.com/office/drawing/2014/main" id="{D60A3B6B-53DC-4C6A-BD81-97CCA58EB340}"/>
                </a:ext>
              </a:extLst>
            </p:cNvPr>
            <p:cNvSpPr/>
            <p:nvPr/>
          </p:nvSpPr>
          <p:spPr>
            <a:xfrm>
              <a:off x="8592854" y="1991697"/>
              <a:ext cx="2286000" cy="3806286"/>
            </a:xfrm>
            <a:prstGeom prst="frame">
              <a:avLst>
                <a:gd name="adj1" fmla="val 151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6DD1780-AD87-4295-9557-E3F38499569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118898" y="4924342"/>
            <a:ext cx="1077601" cy="0"/>
          </a:xfrm>
          <a:prstGeom prst="straightConnector1">
            <a:avLst/>
          </a:prstGeom>
          <a:ln w="57150"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7EB45C2-D1B0-4901-9B9C-AB99CC276C8D}"/>
              </a:ext>
            </a:extLst>
          </p:cNvPr>
          <p:cNvSpPr/>
          <p:nvPr/>
        </p:nvSpPr>
        <p:spPr>
          <a:xfrm>
            <a:off x="3944725" y="5826653"/>
            <a:ext cx="2465896" cy="970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View</a:t>
            </a:r>
          </a:p>
          <a:p>
            <a:pPr algn="ctr"/>
            <a:r>
              <a:rPr lang="en-US" dirty="0"/>
              <a:t>(how each item should be rendered)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2EF678-C8E1-4543-877E-80E67871150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483454" y="4933193"/>
            <a:ext cx="103160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B314A21-72C9-4DC6-9AB1-A4C145C5562A}"/>
              </a:ext>
            </a:extLst>
          </p:cNvPr>
          <p:cNvSpPr txBox="1"/>
          <p:nvPr/>
        </p:nvSpPr>
        <p:spPr>
          <a:xfrm>
            <a:off x="8449285" y="4612948"/>
            <a:ext cx="933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Renders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B1C06F-AF3C-494C-9C09-AAA056ACFD38}"/>
              </a:ext>
            </a:extLst>
          </p:cNvPr>
          <p:cNvSpPr txBox="1"/>
          <p:nvPr/>
        </p:nvSpPr>
        <p:spPr>
          <a:xfrm>
            <a:off x="3285246" y="4589890"/>
            <a:ext cx="935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Fetches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44D0F5F-DFD1-4B72-A2A0-98B1BE6C8720}"/>
              </a:ext>
            </a:extLst>
          </p:cNvPr>
          <p:cNvSpPr txBox="1"/>
          <p:nvPr/>
        </p:nvSpPr>
        <p:spPr>
          <a:xfrm>
            <a:off x="4236495" y="5500115"/>
            <a:ext cx="960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Creates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6CB112E-C7ED-41CC-95C2-A1608A55DEE7}"/>
              </a:ext>
            </a:extLst>
          </p:cNvPr>
          <p:cNvSpPr txBox="1"/>
          <p:nvPr/>
        </p:nvSpPr>
        <p:spPr>
          <a:xfrm>
            <a:off x="5827654" y="3919960"/>
            <a:ext cx="1434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Retrieves item views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25791FE-28E1-44D7-B0C7-3532F47D3AAE}"/>
              </a:ext>
            </a:extLst>
          </p:cNvPr>
          <p:cNvSpPr/>
          <p:nvPr/>
        </p:nvSpPr>
        <p:spPr>
          <a:xfrm>
            <a:off x="4198160" y="2915933"/>
            <a:ext cx="1962347" cy="970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ListAdapter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14C6E07-36D1-4E91-9C74-60CBB24C9658}"/>
              </a:ext>
            </a:extLst>
          </p:cNvPr>
          <p:cNvCxnSpPr>
            <a:cxnSpLocks/>
            <a:stCxn id="6" idx="0"/>
            <a:endCxn id="63" idx="2"/>
          </p:cNvCxnSpPr>
          <p:nvPr/>
        </p:nvCxnSpPr>
        <p:spPr>
          <a:xfrm flipV="1">
            <a:off x="5177673" y="3886894"/>
            <a:ext cx="1661" cy="55196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96D9D7A-194B-4B8A-AF24-9F2EF089D47B}"/>
              </a:ext>
            </a:extLst>
          </p:cNvPr>
          <p:cNvSpPr txBox="1"/>
          <p:nvPr/>
        </p:nvSpPr>
        <p:spPr>
          <a:xfrm>
            <a:off x="3833132" y="4001014"/>
            <a:ext cx="1434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Implements</a:t>
            </a:r>
          </a:p>
        </p:txBody>
      </p:sp>
      <p:sp>
        <p:nvSpPr>
          <p:cNvPr id="69" name="Arrow: Circular 68">
            <a:extLst>
              <a:ext uri="{FF2B5EF4-FFF2-40B4-BE49-F238E27FC236}">
                <a16:creationId xmlns:a16="http://schemas.microsoft.com/office/drawing/2014/main" id="{D15C5BD8-3793-4C29-BABE-E52677911815}"/>
              </a:ext>
            </a:extLst>
          </p:cNvPr>
          <p:cNvSpPr/>
          <p:nvPr/>
        </p:nvSpPr>
        <p:spPr>
          <a:xfrm rot="10800000" flipH="1">
            <a:off x="5991480" y="4583865"/>
            <a:ext cx="1293051" cy="688868"/>
          </a:xfrm>
          <a:prstGeom prst="circularArrow">
            <a:avLst>
              <a:gd name="adj1" fmla="val 3822"/>
              <a:gd name="adj2" fmla="val 1142319"/>
              <a:gd name="adj3" fmla="val 19100856"/>
              <a:gd name="adj4" fmla="val 1783726"/>
              <a:gd name="adj5" fmla="val 1250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Circular 30">
            <a:extLst>
              <a:ext uri="{FF2B5EF4-FFF2-40B4-BE49-F238E27FC236}">
                <a16:creationId xmlns:a16="http://schemas.microsoft.com/office/drawing/2014/main" id="{E9296965-AAAA-4CF4-A889-98914BFE58CF}"/>
              </a:ext>
            </a:extLst>
          </p:cNvPr>
          <p:cNvSpPr/>
          <p:nvPr/>
        </p:nvSpPr>
        <p:spPr>
          <a:xfrm rot="5400000" flipH="1">
            <a:off x="4936605" y="5275950"/>
            <a:ext cx="833830" cy="514251"/>
          </a:xfrm>
          <a:prstGeom prst="circularArrow">
            <a:avLst>
              <a:gd name="adj1" fmla="val 3822"/>
              <a:gd name="adj2" fmla="val 1142319"/>
              <a:gd name="adj3" fmla="val 19100856"/>
              <a:gd name="adj4" fmla="val 1783726"/>
              <a:gd name="adj5" fmla="val 1250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06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29" grpId="0" animBg="1"/>
      <p:bldP spid="51" grpId="0"/>
      <p:bldP spid="60" grpId="0"/>
      <p:bldP spid="61" grpId="0"/>
      <p:bldP spid="62" grpId="0"/>
      <p:bldP spid="63" grpId="0" animBg="1"/>
      <p:bldP spid="68" grpId="0"/>
      <p:bldP spid="69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USING </a:t>
            </a:r>
            <a:r>
              <a:rPr lang="en-US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endParaRPr 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89564"/>
          </a:xfrm>
        </p:spPr>
        <p:txBody>
          <a:bodyPr wrap="square">
            <a:spAutoFit/>
          </a:bodyPr>
          <a:lstStyle/>
          <a:p>
            <a:r>
              <a:rPr lang="en-US" dirty="0"/>
              <a:t>The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lang="en-US" dirty="0"/>
              <a:t> is responsible for rendering the list.</a:t>
            </a:r>
          </a:p>
          <a:p>
            <a:r>
              <a:rPr lang="en-US" dirty="0"/>
              <a:t>The interface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ListAdapter</a:t>
            </a:r>
            <a:r>
              <a:rPr lang="en-US" dirty="0"/>
              <a:t> is used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lang="en-US" dirty="0"/>
              <a:t> to map items to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en-US" dirty="0"/>
              <a:t>.</a:t>
            </a:r>
          </a:p>
          <a:p>
            <a:r>
              <a:rPr lang="en-US" dirty="0"/>
              <a:t>Additional things good to know: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lang="en-US" dirty="0"/>
              <a:t> can be used to select one or multiple items.</a:t>
            </a:r>
          </a:p>
          <a:p>
            <a:pPr lvl="1"/>
            <a:r>
              <a:rPr lang="en-US" dirty="0"/>
              <a:t>Different item views can be used for different items.</a:t>
            </a:r>
          </a:p>
          <a:p>
            <a:pPr lvl="1"/>
            <a:r>
              <a:rPr lang="en-US" dirty="0"/>
              <a:t>Individual items can be marked as disabled (not selectable).</a:t>
            </a:r>
          </a:p>
        </p:txBody>
      </p:sp>
    </p:spTree>
    <p:extLst>
      <p:ext uri="{BB962C8B-B14F-4D97-AF65-F5344CB8AC3E}">
        <p14:creationId xmlns:p14="http://schemas.microsoft.com/office/powerpoint/2010/main" val="272548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USING </a:t>
            </a:r>
            <a:r>
              <a:rPr lang="en-US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endParaRPr 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D3ACCFF-A3CC-4F72-BF75-0189FE9E181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5757" cy="320600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R.layout.activity_main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R.id.list_view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listView.setAdapter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MyListAdapter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45CBCD6-DFB3-4A1D-83FB-D7DE6A06AE6D}"/>
              </a:ext>
            </a:extLst>
          </p:cNvPr>
          <p:cNvSpPr txBox="1">
            <a:spLocks/>
          </p:cNvSpPr>
          <p:nvPr/>
        </p:nvSpPr>
        <p:spPr>
          <a:xfrm>
            <a:off x="4227444" y="4243811"/>
            <a:ext cx="7580243" cy="239552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xmlns:android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http://schemas.android.com/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/res/android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="@+id/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list_view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93B006-8BBC-4025-9B68-CD4CA06A2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25" y="6222257"/>
            <a:ext cx="3978111" cy="377026"/>
          </a:xfrm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layout/activity_main.xml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1048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USING </a:t>
            </a:r>
            <a:r>
              <a:rPr lang="en-US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endParaRPr 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D3ACCFF-A3CC-4F72-BF75-0189FE9E181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5757" cy="320600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MyListAdapter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ListAdapter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numbers = {5, 9, 4, 1, 6};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areAllItemsEnabled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988997-AA7B-4A8F-A09B-B30384B4E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43014"/>
            <a:ext cx="10515600" cy="876650"/>
          </a:xfrm>
        </p:spPr>
        <p:txBody>
          <a:bodyPr wrap="square">
            <a:spAutoFit/>
          </a:bodyPr>
          <a:lstStyle/>
          <a:p>
            <a:r>
              <a:rPr lang="en-US" dirty="0"/>
              <a:t>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 if some items should not be selectable, e.g.:</a:t>
            </a:r>
          </a:p>
          <a:p>
            <a:pPr lvl="1"/>
            <a:r>
              <a:rPr lang="en-US" dirty="0"/>
              <a:t>If it should only be possible to pick even numbers.</a:t>
            </a:r>
          </a:p>
        </p:txBody>
      </p:sp>
    </p:spTree>
    <p:extLst>
      <p:ext uri="{BB962C8B-B14F-4D97-AF65-F5344CB8AC3E}">
        <p14:creationId xmlns:p14="http://schemas.microsoft.com/office/powerpoint/2010/main" val="251304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USING </a:t>
            </a:r>
            <a:r>
              <a:rPr lang="en-US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endParaRPr 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D3ACCFF-A3CC-4F72-BF75-0189FE9E181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5757" cy="320600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MyListAdapter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ListAdapter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numbers = {5, 9, 4, 1, 6};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isEnabled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position)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E57D34-6286-4A1E-8DB0-ADF196054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43014"/>
            <a:ext cx="10515600" cy="867930"/>
          </a:xfrm>
        </p:spPr>
        <p:txBody>
          <a:bodyPr wrap="square">
            <a:spAutoFit/>
          </a:bodyPr>
          <a:lstStyle/>
          <a:p>
            <a:r>
              <a:rPr lang="en-US" dirty="0"/>
              <a:t>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areAllItemsEnabled</a:t>
            </a:r>
            <a:r>
              <a:rPr lang="en-US" dirty="0"/>
              <a:t> returned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this will be used to figure out which items that are selectable.</a:t>
            </a:r>
          </a:p>
        </p:txBody>
      </p:sp>
    </p:spTree>
    <p:extLst>
      <p:ext uri="{BB962C8B-B14F-4D97-AF65-F5344CB8AC3E}">
        <p14:creationId xmlns:p14="http://schemas.microsoft.com/office/powerpoint/2010/main" val="124556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USING </a:t>
            </a:r>
            <a:r>
              <a:rPr lang="en-US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endParaRPr lang="en-US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D3ACCFF-A3CC-4F72-BF75-0189FE9E181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5757" cy="320600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MyListAdapter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ListAdapter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numbers = {5, 9, 4, 1, 6};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getCount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E0D518-2975-4112-8BC0-C4094F762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43014"/>
            <a:ext cx="10515600" cy="480131"/>
          </a:xfrm>
        </p:spPr>
        <p:txBody>
          <a:bodyPr wrap="square">
            <a:spAutoFit/>
          </a:bodyPr>
          <a:lstStyle/>
          <a:p>
            <a:r>
              <a:rPr lang="en-US" dirty="0"/>
              <a:t>Should return the total number of items.</a:t>
            </a:r>
          </a:p>
        </p:txBody>
      </p:sp>
    </p:spTree>
    <p:extLst>
      <p:ext uri="{BB962C8B-B14F-4D97-AF65-F5344CB8AC3E}">
        <p14:creationId xmlns:p14="http://schemas.microsoft.com/office/powerpoint/2010/main" val="57629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U Grå">
  <a:themeElements>
    <a:clrScheme name="Custom 5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8692</TotalTime>
  <Words>1282</Words>
  <Application>Microsoft Office PowerPoint</Application>
  <PresentationFormat>Widescreen</PresentationFormat>
  <Paragraphs>201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BentonSans Medium</vt:lpstr>
      <vt:lpstr>BentonSans Regular</vt:lpstr>
      <vt:lpstr>Calibri</vt:lpstr>
      <vt:lpstr>Courier New</vt:lpstr>
      <vt:lpstr>Georgia</vt:lpstr>
      <vt:lpstr>JU Grå</vt:lpstr>
      <vt:lpstr>PowerPoint Presentation</vt:lpstr>
      <vt:lpstr>Android Listview</vt:lpstr>
      <vt:lpstr>Vertical list of views</vt:lpstr>
      <vt:lpstr>USING ListView</vt:lpstr>
      <vt:lpstr>USING ListView</vt:lpstr>
      <vt:lpstr>USING ListView</vt:lpstr>
      <vt:lpstr>USING ListView</vt:lpstr>
      <vt:lpstr>USING ListView</vt:lpstr>
      <vt:lpstr>USING ListView</vt:lpstr>
      <vt:lpstr>USING ListView</vt:lpstr>
      <vt:lpstr>USING ListView</vt:lpstr>
      <vt:lpstr>USING ListView</vt:lpstr>
      <vt:lpstr>USING ListView</vt:lpstr>
      <vt:lpstr>USING ListView</vt:lpstr>
      <vt:lpstr>USING ListView</vt:lpstr>
      <vt:lpstr>USING ListView</vt:lpstr>
      <vt:lpstr>USING ListView</vt:lpstr>
      <vt:lpstr>USING ListView</vt:lpstr>
      <vt:lpstr>USING ListView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238</cp:revision>
  <dcterms:created xsi:type="dcterms:W3CDTF">2015-07-17T09:22:03Z</dcterms:created>
  <dcterms:modified xsi:type="dcterms:W3CDTF">2020-01-24T12:55:06Z</dcterms:modified>
</cp:coreProperties>
</file>