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412" r:id="rId3"/>
    <p:sldId id="416" r:id="rId4"/>
    <p:sldId id="375" r:id="rId5"/>
    <p:sldId id="421" r:id="rId6"/>
    <p:sldId id="386" r:id="rId7"/>
    <p:sldId id="379" r:id="rId8"/>
    <p:sldId id="384" r:id="rId9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8C00"/>
    <a:srgbClr val="787878"/>
    <a:srgbClr val="DE9F00"/>
    <a:srgbClr val="C88F00"/>
    <a:srgbClr val="006E9A"/>
    <a:srgbClr val="007EB0"/>
    <a:srgbClr val="FFB500"/>
    <a:srgbClr val="003865"/>
    <a:srgbClr val="961B81"/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3842" autoAdjust="0"/>
  </p:normalViewPr>
  <p:slideViewPr>
    <p:cSldViewPr snapToGrid="0">
      <p:cViewPr varScale="1">
        <p:scale>
          <a:sx n="62" d="100"/>
          <a:sy n="62" d="100"/>
        </p:scale>
        <p:origin x="792" y="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0" d="100"/>
          <a:sy n="70" d="100"/>
        </p:scale>
        <p:origin x="324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65E8AE-67CB-425F-A941-9EF2C260E158}" type="datetimeFigureOut">
              <a:rPr lang="sv-SE" smtClean="0"/>
              <a:t>2020-02-07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FD9500-0E6C-49D5-A107-84DBCD3E4A1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529774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366049-D807-473D-9795-762417EEF104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399416-7FF3-4448-BBB1-EB14C80E0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383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U Intro">
    <p:bg>
      <p:bgPr>
        <a:solidFill>
          <a:srgbClr val="7878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2020-02-07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pic>
        <p:nvPicPr>
          <p:cNvPr id="8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8029" y="2514600"/>
            <a:ext cx="3295941" cy="1834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800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rgbClr val="787878"/>
                </a:solidFill>
              </a:defRPr>
            </a:lvl1pPr>
            <a:lvl2pPr>
              <a:defRPr>
                <a:solidFill>
                  <a:srgbClr val="787878"/>
                </a:solidFill>
              </a:defRPr>
            </a:lvl2pPr>
            <a:lvl3pPr>
              <a:defRPr>
                <a:solidFill>
                  <a:srgbClr val="787878"/>
                </a:solidFill>
              </a:defRPr>
            </a:lvl3pPr>
            <a:lvl4pPr>
              <a:defRPr>
                <a:solidFill>
                  <a:srgbClr val="787878"/>
                </a:solidFill>
              </a:defRPr>
            </a:lvl4pPr>
            <a:lvl5pPr>
              <a:defRPr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rgbClr val="787878"/>
                </a:solidFill>
              </a:defRPr>
            </a:lvl1pPr>
            <a:lvl2pPr>
              <a:defRPr>
                <a:solidFill>
                  <a:srgbClr val="787878"/>
                </a:solidFill>
              </a:defRPr>
            </a:lvl2pPr>
            <a:lvl3pPr>
              <a:defRPr>
                <a:solidFill>
                  <a:srgbClr val="787878"/>
                </a:solidFill>
              </a:defRPr>
            </a:lvl3pPr>
            <a:lvl4pPr>
              <a:defRPr>
                <a:solidFill>
                  <a:srgbClr val="787878"/>
                </a:solidFill>
              </a:defRPr>
            </a:lvl4pPr>
            <a:lvl5pPr>
              <a:defRPr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2020-02-07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0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306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72200" y="802696"/>
            <a:ext cx="5181600" cy="1325563"/>
          </a:xfrm>
        </p:spPr>
        <p:txBody>
          <a:bodyPr anchor="b" anchorCtr="0"/>
          <a:lstStyle>
            <a:lvl1pPr>
              <a:defRPr cap="all" baseline="0"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338141"/>
            <a:ext cx="5181600" cy="383882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2020-02-07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1" name="Picture Placeholder 2"/>
          <p:cNvSpPr>
            <a:spLocks noGrp="1"/>
          </p:cNvSpPr>
          <p:nvPr>
            <p:ph type="pic" idx="1"/>
          </p:nvPr>
        </p:nvSpPr>
        <p:spPr>
          <a:xfrm>
            <a:off x="520700" y="476093"/>
            <a:ext cx="5194300" cy="53698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cxnSp>
        <p:nvCxnSpPr>
          <p:cNvPr id="12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8877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Content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72200" y="802696"/>
            <a:ext cx="5181600" cy="1325563"/>
          </a:xfrm>
        </p:spPr>
        <p:txBody>
          <a:bodyPr anchor="b" anchorCtr="0"/>
          <a:lstStyle>
            <a:lvl1pPr>
              <a:defRPr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338141"/>
            <a:ext cx="5181600" cy="3838821"/>
          </a:xfrm>
        </p:spPr>
        <p:txBody>
          <a:bodyPr/>
          <a:lstStyle>
            <a:lvl1pPr>
              <a:defRPr>
                <a:solidFill>
                  <a:srgbClr val="787878"/>
                </a:solidFill>
              </a:defRPr>
            </a:lvl1pPr>
            <a:lvl2pPr>
              <a:defRPr>
                <a:solidFill>
                  <a:srgbClr val="787878"/>
                </a:solidFill>
              </a:defRPr>
            </a:lvl2pPr>
            <a:lvl3pPr>
              <a:defRPr>
                <a:solidFill>
                  <a:srgbClr val="787878"/>
                </a:solidFill>
              </a:defRPr>
            </a:lvl3pPr>
            <a:lvl4pPr>
              <a:defRPr>
                <a:solidFill>
                  <a:srgbClr val="787878"/>
                </a:solidFill>
              </a:defRPr>
            </a:lvl4pPr>
            <a:lvl5pPr>
              <a:defRPr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2020-02-07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1" name="Picture Placeholder 2"/>
          <p:cNvSpPr>
            <a:spLocks noGrp="1"/>
          </p:cNvSpPr>
          <p:nvPr>
            <p:ph type="pic" idx="1"/>
          </p:nvPr>
        </p:nvSpPr>
        <p:spPr>
          <a:xfrm>
            <a:off x="520700" y="476093"/>
            <a:ext cx="5194300" cy="5369844"/>
          </a:xfrm>
        </p:spPr>
        <p:txBody>
          <a:bodyPr/>
          <a:lstStyle>
            <a:lvl1pPr marL="0" indent="0">
              <a:buNone/>
              <a:defRPr sz="3200">
                <a:solidFill>
                  <a:srgbClr val="787878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 dirty="0"/>
          </a:p>
        </p:txBody>
      </p:sp>
      <p:cxnSp>
        <p:nvCxnSpPr>
          <p:cNvPr id="12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8800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boxes recta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175275"/>
            <a:ext cx="4489502" cy="3797247"/>
          </a:xfrm>
          <a:prstGeom prst="round2DiagRect">
            <a:avLst/>
          </a:prstGeom>
          <a:solidFill>
            <a:srgbClr val="939393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980" y="1153050"/>
            <a:ext cx="4489200" cy="3819472"/>
          </a:xfrm>
          <a:prstGeom prst="round2Diag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solidFill>
                  <a:srgbClr val="787878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2020-02-07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150092" y="2467261"/>
            <a:ext cx="392823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6990248" y="2467260"/>
            <a:ext cx="405166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rgbClr val="787878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4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9525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boxes rectangle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175275"/>
            <a:ext cx="4489502" cy="3767019"/>
          </a:xfrm>
          <a:prstGeom prst="round2DiagRect">
            <a:avLst/>
          </a:prstGeom>
          <a:solidFill>
            <a:srgbClr val="939393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980" y="1153050"/>
            <a:ext cx="4489200" cy="3789244"/>
          </a:xfrm>
          <a:prstGeom prst="round2DiagRect">
            <a:avLst/>
          </a:prstGeom>
          <a:solidFill>
            <a:srgbClr val="787878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2020-02-07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150092" y="2467261"/>
            <a:ext cx="392823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6990248" y="2467260"/>
            <a:ext cx="405166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5431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boxes teardr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0092" y="1175275"/>
            <a:ext cx="3798000" cy="3797247"/>
          </a:xfrm>
          <a:prstGeom prst="teardrop">
            <a:avLst/>
          </a:prstGeom>
          <a:solidFill>
            <a:srgbClr val="939393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980" y="1153050"/>
            <a:ext cx="3798000" cy="3798000"/>
          </a:xfrm>
          <a:prstGeom prst="teardrop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solidFill>
                  <a:srgbClr val="787878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2020-02-07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084977" y="2817853"/>
            <a:ext cx="392823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6629150" y="2817854"/>
            <a:ext cx="405166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rgbClr val="787878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4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5478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boxes teardrop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59112" y="1175274"/>
            <a:ext cx="3798000" cy="3798000"/>
          </a:xfrm>
          <a:prstGeom prst="teardrop">
            <a:avLst/>
          </a:prstGeom>
          <a:solidFill>
            <a:srgbClr val="939393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980" y="1153050"/>
            <a:ext cx="3798000" cy="3798000"/>
          </a:xfrm>
          <a:prstGeom prst="teardrop">
            <a:avLst/>
          </a:prstGeom>
          <a:solidFill>
            <a:srgbClr val="787878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2020-02-07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893997" y="2818606"/>
            <a:ext cx="392823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6629150" y="2818606"/>
            <a:ext cx="405166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0333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2020-02-07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9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3601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2020-02-07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8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7992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2020-02-07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8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220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tart Grey">
    <p:bg>
      <p:bgPr>
        <a:solidFill>
          <a:srgbClr val="7878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2020-02-07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9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  <p:cxnSp>
        <p:nvCxnSpPr>
          <p:cNvPr id="11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71508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2020-02-07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7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27342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b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0700" y="476093"/>
            <a:ext cx="11132232" cy="53698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2020-02-07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6579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border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0700" y="476093"/>
            <a:ext cx="11132232" cy="5369844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2020-02-07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8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94727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out b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12192000" cy="584593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2020-02-07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54950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out border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12192000" cy="5845937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2020-02-07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8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829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Orange">
    <p:bg>
      <p:bgPr>
        <a:solidFill>
          <a:srgbClr val="FFB5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6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cxnSp>
        <p:nvCxnSpPr>
          <p:cNvPr id="37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754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2020-02-07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32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3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rgbClr val="787878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cxnSp>
        <p:nvCxnSpPr>
          <p:cNvPr id="37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rgbClr val="78787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08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Blue">
    <p:bg>
      <p:bgPr>
        <a:solidFill>
          <a:srgbClr val="00386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28859CC-B640-4DB3-BB6F-301CDED75AAD}" type="datetimeFigureOut">
              <a:rPr lang="sv-SE" smtClean="0"/>
              <a:t>2020-02-07</a:t>
            </a:fld>
            <a:endParaRPr lang="sv-SE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sv-SE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6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791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Purple">
    <p:bg>
      <p:bgPr>
        <a:solidFill>
          <a:srgbClr val="961B8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28859CC-B640-4DB3-BB6F-301CDED75AAD}" type="datetimeFigureOut">
              <a:rPr lang="sv-SE" smtClean="0"/>
              <a:t>2020-02-07</a:t>
            </a:fld>
            <a:endParaRPr lang="sv-SE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sv-SE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6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112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Georgia" panose="02040502050405020303" pitchFamily="18" charset="0"/>
              </a:defRPr>
            </a:lvl1pPr>
            <a:lvl2pPr>
              <a:defRPr>
                <a:latin typeface="Georgia" panose="02040502050405020303" pitchFamily="18" charset="0"/>
              </a:defRPr>
            </a:lvl2pPr>
            <a:lvl3pPr>
              <a:defRPr>
                <a:latin typeface="Georgia" panose="02040502050405020303" pitchFamily="18" charset="0"/>
              </a:defRPr>
            </a:lvl3pPr>
            <a:lvl4pPr>
              <a:defRPr>
                <a:latin typeface="Georgia" panose="02040502050405020303" pitchFamily="18" charset="0"/>
              </a:defRPr>
            </a:lvl4pPr>
            <a:lvl5pPr>
              <a:defRPr>
                <a:latin typeface="Georgia" panose="02040502050405020303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2020-02-07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0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735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787878"/>
                </a:solidFill>
              </a:defRPr>
            </a:lvl1pPr>
            <a:lvl2pPr>
              <a:defRPr>
                <a:solidFill>
                  <a:srgbClr val="787878"/>
                </a:solidFill>
              </a:defRPr>
            </a:lvl2pPr>
            <a:lvl3pPr>
              <a:defRPr>
                <a:solidFill>
                  <a:srgbClr val="787878"/>
                </a:solidFill>
              </a:defRPr>
            </a:lvl3pPr>
            <a:lvl4pPr>
              <a:defRPr>
                <a:solidFill>
                  <a:srgbClr val="787878"/>
                </a:solidFill>
              </a:defRPr>
            </a:lvl4pPr>
            <a:lvl5pPr>
              <a:defRPr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2020-02-07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9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196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2020-02-07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72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878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8859CC-B640-4DB3-BB6F-301CDED75AAD}" type="datetimeFigureOut">
              <a:rPr lang="sv-SE" smtClean="0"/>
              <a:t>2020-02-07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54189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49" r:id="rId2"/>
    <p:sldLayoutId id="2147483674" r:id="rId3"/>
    <p:sldLayoutId id="2147483681" r:id="rId4"/>
    <p:sldLayoutId id="2147483673" r:id="rId5"/>
    <p:sldLayoutId id="2147483672" r:id="rId6"/>
    <p:sldLayoutId id="2147483650" r:id="rId7"/>
    <p:sldLayoutId id="2147483682" r:id="rId8"/>
    <p:sldLayoutId id="2147483652" r:id="rId9"/>
    <p:sldLayoutId id="2147483683" r:id="rId10"/>
    <p:sldLayoutId id="2147483689" r:id="rId11"/>
    <p:sldLayoutId id="2147483690" r:id="rId12"/>
    <p:sldLayoutId id="2147483675" r:id="rId13"/>
    <p:sldLayoutId id="2147483676" r:id="rId14"/>
    <p:sldLayoutId id="2147483686" r:id="rId15"/>
    <p:sldLayoutId id="2147483687" r:id="rId16"/>
    <p:sldLayoutId id="2147483654" r:id="rId17"/>
    <p:sldLayoutId id="2147483684" r:id="rId18"/>
    <p:sldLayoutId id="2147483655" r:id="rId19"/>
    <p:sldLayoutId id="2147483685" r:id="rId20"/>
    <p:sldLayoutId id="2147483677" r:id="rId21"/>
    <p:sldLayoutId id="2147483678" r:id="rId22"/>
    <p:sldLayoutId id="2147483680" r:id="rId23"/>
    <p:sldLayoutId id="2147483679" r:id="rId2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BentonSans Medium" panose="02000603000000020004" pitchFamily="50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BentonSans Regular" panose="02000503000000020004" pitchFamily="50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BentonSans Regular" panose="02000503000000020004" pitchFamily="50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BentonSans Regular" panose="02000503000000020004" pitchFamily="50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BentonSans Regular" panose="02000503000000020004" pitchFamily="50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5527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Android Notifications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Peter Larsson-Green</a:t>
            </a:r>
          </a:p>
          <a:p>
            <a:r>
              <a:rPr lang="en-US" dirty="0"/>
              <a:t>Jönköping University</a:t>
            </a:r>
          </a:p>
          <a:p>
            <a:r>
              <a:rPr lang="en-US" dirty="0"/>
              <a:t>Spring 2020</a:t>
            </a:r>
          </a:p>
        </p:txBody>
      </p:sp>
    </p:spTree>
    <p:extLst>
      <p:ext uri="{BB962C8B-B14F-4D97-AF65-F5344CB8AC3E}">
        <p14:creationId xmlns:p14="http://schemas.microsoft.com/office/powerpoint/2010/main" val="1138247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Notifications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0131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Unlike activities, services have no graphical user interface.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9F855A6-FA5E-47B9-A698-A263066FB9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6349" y="2589542"/>
            <a:ext cx="1896123" cy="309739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E9E4041-DE8A-467A-9DF3-41B8EAAFD0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6976" y="2589541"/>
            <a:ext cx="1896123" cy="309739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834CE94-D82A-4B96-93B0-43282C81B2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7603" y="2589541"/>
            <a:ext cx="1896123" cy="309739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0B4F101-9B5F-4BF8-A46B-C682DC770F0B}"/>
              </a:ext>
            </a:extLst>
          </p:cNvPr>
          <p:cNvSpPr/>
          <p:nvPr/>
        </p:nvSpPr>
        <p:spPr>
          <a:xfrm>
            <a:off x="4706402" y="3485090"/>
            <a:ext cx="1886697" cy="53732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DAE397A-63D5-49FD-9841-7308312E391E}"/>
              </a:ext>
            </a:extLst>
          </p:cNvPr>
          <p:cNvSpPr/>
          <p:nvPr/>
        </p:nvSpPr>
        <p:spPr>
          <a:xfrm>
            <a:off x="2326349" y="2798504"/>
            <a:ext cx="227267" cy="2545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6CA7D3B-6CE8-4593-8C4B-B70AF3AC24A6}"/>
              </a:ext>
            </a:extLst>
          </p:cNvPr>
          <p:cNvCxnSpPr>
            <a:stCxn id="7" idx="3"/>
          </p:cNvCxnSpPr>
          <p:nvPr/>
        </p:nvCxnSpPr>
        <p:spPr>
          <a:xfrm flipV="1">
            <a:off x="6593099" y="3749040"/>
            <a:ext cx="438322" cy="471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1090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Notification channels</a:t>
            </a: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539750" y="2328811"/>
            <a:ext cx="10900410" cy="4529189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Build.VERSION_CODES.O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&lt;=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Build.VERSION.SDK_INT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NotificationChannel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channel = </a:t>
            </a:r>
            <a:r>
              <a:rPr lang="en-US" sz="18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NotificationChannel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"MESSAGE_FROM_CONTACT",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"New message from contact",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NotificationManager.IMPORTANCE_HIGH</a:t>
            </a:r>
            <a:endParaRPr lang="en-US" sz="1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);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channel.setDescription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("Used when receiving a new message from a contact.");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NotificationManager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notificationManager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aContext.getSystemService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NotificationManager.</a:t>
            </a:r>
            <a:r>
              <a:rPr lang="en-US" sz="18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endParaRPr lang="en-US" sz="18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);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notificationManager.createNotificationChannel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(channel);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ED44659-AF6D-465C-9AD2-C961DA428D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0131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Introduced in API level 26.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736E8DB2-F687-4BF5-B800-04FBFEC9783A}"/>
              </a:ext>
            </a:extLst>
          </p:cNvPr>
          <p:cNvSpPr txBox="1">
            <a:spLocks/>
          </p:cNvSpPr>
          <p:nvPr/>
        </p:nvSpPr>
        <p:spPr>
          <a:xfrm>
            <a:off x="7606658" y="3272322"/>
            <a:ext cx="4306570" cy="1103635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glow rad="139700">
              <a:schemeClr val="bg1">
                <a:lumMod val="8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channel.enableLights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(...);</a:t>
            </a:r>
          </a:p>
          <a:p>
            <a:pPr marL="0" indent="0">
              <a:buNone/>
            </a:pP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channel.enableVibration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(...);</a:t>
            </a:r>
          </a:p>
          <a:p>
            <a:pPr marL="0" indent="0">
              <a:buNone/>
            </a:pP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channel.setSound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(...);</a:t>
            </a:r>
          </a:p>
        </p:txBody>
      </p:sp>
    </p:spTree>
    <p:extLst>
      <p:ext uri="{BB962C8B-B14F-4D97-AF65-F5344CB8AC3E}">
        <p14:creationId xmlns:p14="http://schemas.microsoft.com/office/powerpoint/2010/main" val="4120394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7" grpId="0" build="p"/>
      <p:bldP spid="8" grpId="0" build="p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notifications</a:t>
            </a: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567882" y="1690688"/>
            <a:ext cx="11056235" cy="4123949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NotificationCompat.Builder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builder = </a:t>
            </a:r>
            <a:r>
              <a:rPr lang="en-US" sz="18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NotificationCompat.Builder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aContext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"MESSAGE_FROM_CONTACT"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builder.setSmallIcon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R.drawable.the_icon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builder.setContentTitle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("New message!");</a:t>
            </a:r>
          </a:p>
          <a:p>
            <a:pPr marL="0" indent="0">
              <a:buNone/>
            </a:pP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builder.setContentText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("You've got a new message from Alice.");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Notification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notification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builder.build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NotificationManagerCompat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nfManager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NotificationManagerCompat.from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aContext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notificationLocalId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1;</a:t>
            </a:r>
          </a:p>
          <a:p>
            <a:pPr marL="0" indent="0">
              <a:buNone/>
            </a:pP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nfManager.notify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notificationLocalId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notification);</a:t>
            </a:r>
          </a:p>
        </p:txBody>
      </p:sp>
    </p:spTree>
    <p:extLst>
      <p:ext uri="{BB962C8B-B14F-4D97-AF65-F5344CB8AC3E}">
        <p14:creationId xmlns:p14="http://schemas.microsoft.com/office/powerpoint/2010/main" val="2001719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Visibilities</a:t>
            </a: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694459" y="1690688"/>
            <a:ext cx="10803082" cy="405496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channel.setVisibility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Notification.VISIBILITY_XXX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6" name="Cloud Callout 5"/>
          <p:cNvSpPr/>
          <p:nvPr/>
        </p:nvSpPr>
        <p:spPr>
          <a:xfrm>
            <a:off x="6542379" y="3282127"/>
            <a:ext cx="5382492" cy="1603085"/>
          </a:xfrm>
          <a:prstGeom prst="cloudCallout">
            <a:avLst>
              <a:gd name="adj1" fmla="val -23840"/>
              <a:gd name="adj2" fmla="val -1194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VISIBILITY_PUBLIC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VISIBILITY_PRIVATE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VISIBILITY_SECRET</a:t>
            </a:r>
          </a:p>
        </p:txBody>
      </p:sp>
    </p:spTree>
    <p:extLst>
      <p:ext uri="{BB962C8B-B14F-4D97-AF65-F5344CB8AC3E}">
        <p14:creationId xmlns:p14="http://schemas.microsoft.com/office/powerpoint/2010/main" val="1024812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Intent VS Pending Intent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Intent</a:t>
            </a:r>
            <a:r>
              <a:rPr lang="en-US" dirty="0">
                <a:latin typeface="Georgia" panose="02040502050405020303" pitchFamily="18" charset="0"/>
              </a:rPr>
              <a:t> = request to be handled by an application component.</a:t>
            </a:r>
          </a:p>
          <a:p>
            <a:pPr lvl="1"/>
            <a:r>
              <a:rPr lang="en-US" dirty="0">
                <a:latin typeface="Georgia" panose="02040502050405020303" pitchFamily="18" charset="0"/>
              </a:rPr>
              <a:t>You can always start your own applications components.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PendingIntent</a:t>
            </a:r>
            <a:r>
              <a:rPr lang="en-US" dirty="0">
                <a:latin typeface="Georgia" panose="02040502050405020303" pitchFamily="18" charset="0"/>
              </a:rPr>
              <a:t> = request to be handled by an application component AND permissions to start that component.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latin typeface="Georgia" panose="02040502050405020303" pitchFamily="18" charset="0"/>
              </a:rPr>
              <a:t>You create a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PendingIntent</a:t>
            </a:r>
            <a:r>
              <a:rPr lang="en-US" dirty="0">
                <a:latin typeface="Georgia" panose="02040502050405020303" pitchFamily="18" charset="0"/>
              </a:rPr>
              <a:t> specifying the app component to be started.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latin typeface="Georgia" panose="02040502050405020303" pitchFamily="18" charset="0"/>
              </a:rPr>
              <a:t>You send the Pending Intent to another application.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latin typeface="Georgia" panose="02040502050405020303" pitchFamily="18" charset="0"/>
              </a:rPr>
              <a:t>The other application starts your app component using 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PendingIntent</a:t>
            </a:r>
            <a:r>
              <a:rPr lang="en-US" dirty="0">
                <a:latin typeface="Georgia" panose="02040502050405020303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72937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notifications</a:t>
            </a: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694459" y="1690688"/>
            <a:ext cx="10803082" cy="3860544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builder.setContentIntent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PendingIntent.getActivity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aContext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theRequestCode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theIntent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PendingIntent.FLAG_XXX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builder.setAutoCancel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builder.setDeleteIntent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PendingIntent.getActivity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aContext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theRequestCode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theIntent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PendingIntent.FLAG_XXX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5" name="Cloud Callout 4"/>
          <p:cNvSpPr/>
          <p:nvPr/>
        </p:nvSpPr>
        <p:spPr>
          <a:xfrm>
            <a:off x="7571768" y="863600"/>
            <a:ext cx="4568190" cy="1015755"/>
          </a:xfrm>
          <a:prstGeom prst="cloudCallout">
            <a:avLst>
              <a:gd name="adj1" fmla="val 11074"/>
              <a:gd name="adj2" fmla="val 1046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FLAG_ONE_SHOT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FLAG_CANCEL_CURRENT</a:t>
            </a:r>
          </a:p>
        </p:txBody>
      </p:sp>
    </p:spTree>
    <p:extLst>
      <p:ext uri="{BB962C8B-B14F-4D97-AF65-F5344CB8AC3E}">
        <p14:creationId xmlns:p14="http://schemas.microsoft.com/office/powerpoint/2010/main" val="1269101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JU Grå">
  <a:themeElements>
    <a:clrScheme name="Custom 5">
      <a:dk1>
        <a:srgbClr val="000000"/>
      </a:dk1>
      <a:lt1>
        <a:srgbClr val="FFFFFF"/>
      </a:lt1>
      <a:dk2>
        <a:srgbClr val="003865"/>
      </a:dk2>
      <a:lt2>
        <a:srgbClr val="EBEBDF"/>
      </a:lt2>
      <a:accent1>
        <a:srgbClr val="961B81"/>
      </a:accent1>
      <a:accent2>
        <a:srgbClr val="FFB500"/>
      </a:accent2>
      <a:accent3>
        <a:srgbClr val="003865"/>
      </a:accent3>
      <a:accent4>
        <a:srgbClr val="EBEBDF"/>
      </a:accent4>
      <a:accent5>
        <a:srgbClr val="009CDE"/>
      </a:accent5>
      <a:accent6>
        <a:srgbClr val="007A33"/>
      </a:accent6>
      <a:hlink>
        <a:srgbClr val="EBEBDF"/>
      </a:hlink>
      <a:folHlink>
        <a:srgbClr val="EBEBDF"/>
      </a:folHlink>
    </a:clrScheme>
    <a:fontScheme name="Custom 1">
      <a:majorFont>
        <a:latin typeface="Arial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7475</TotalTime>
  <Words>364</Words>
  <Application>Microsoft Office PowerPoint</Application>
  <PresentationFormat>Widescreen</PresentationFormat>
  <Paragraphs>59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BentonSans Medium</vt:lpstr>
      <vt:lpstr>BentonSans Regular</vt:lpstr>
      <vt:lpstr>Calibri</vt:lpstr>
      <vt:lpstr>Courier New</vt:lpstr>
      <vt:lpstr>Georgia</vt:lpstr>
      <vt:lpstr>JU Grå</vt:lpstr>
      <vt:lpstr>PowerPoint Presentation</vt:lpstr>
      <vt:lpstr>Android Notifications</vt:lpstr>
      <vt:lpstr>Notifications</vt:lpstr>
      <vt:lpstr>Notification channels</vt:lpstr>
      <vt:lpstr>Creating notifications</vt:lpstr>
      <vt:lpstr>Visibilities</vt:lpstr>
      <vt:lpstr>Intent VS Pending Intent</vt:lpstr>
      <vt:lpstr>notifications</vt:lpstr>
    </vt:vector>
  </TitlesOfParts>
  <Company>Jönköping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Oskar Pollack</dc:creator>
  <cp:lastModifiedBy>Peter Larsson-Green</cp:lastModifiedBy>
  <cp:revision>228</cp:revision>
  <dcterms:created xsi:type="dcterms:W3CDTF">2015-07-17T09:22:03Z</dcterms:created>
  <dcterms:modified xsi:type="dcterms:W3CDTF">2020-02-07T13:04:08Z</dcterms:modified>
</cp:coreProperties>
</file>