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321" r:id="rId4"/>
    <p:sldId id="346" r:id="rId5"/>
    <p:sldId id="348" r:id="rId6"/>
    <p:sldId id="322" r:id="rId7"/>
    <p:sldId id="323" r:id="rId8"/>
    <p:sldId id="352" r:id="rId9"/>
    <p:sldId id="350" r:id="rId10"/>
    <p:sldId id="353" r:id="rId11"/>
    <p:sldId id="351" r:id="rId12"/>
    <p:sldId id="338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.html#onSaveInstanceState(android.os.Bundle)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25CEE-C8A3-4D24-BE6C-8D946B77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454" y="4343673"/>
            <a:ext cx="1889544" cy="16782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635" cy="1325563"/>
          </a:xfrm>
        </p:spPr>
        <p:txBody>
          <a:bodyPr/>
          <a:lstStyle/>
          <a:p>
            <a:r>
              <a:rPr lang="en-US" dirty="0"/>
              <a:t>Example: retaining the state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D738D2-75BF-4E14-BE43-729EDB771BA3}"/>
              </a:ext>
            </a:extLst>
          </p:cNvPr>
          <p:cNvSpPr txBox="1">
            <a:spLocks/>
          </p:cNvSpPr>
          <p:nvPr/>
        </p:nvSpPr>
        <p:spPr>
          <a:xfrm>
            <a:off x="340359" y="4599020"/>
            <a:ext cx="7421881" cy="18517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http://schemas.android.com/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theEditText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448E6A-860B-43BE-A639-74AD4D5A40B1}"/>
              </a:ext>
            </a:extLst>
          </p:cNvPr>
          <p:cNvSpPr txBox="1">
            <a:spLocks/>
          </p:cNvSpPr>
          <p:nvPr/>
        </p:nvSpPr>
        <p:spPr>
          <a:xfrm>
            <a:off x="340359" y="1690688"/>
            <a:ext cx="7421881" cy="261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R.layout.activity_main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24D49C-5E4C-4CC0-B3F9-643B5D99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12" y="1690688"/>
            <a:ext cx="1420092" cy="2147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81DA40-AA26-417A-A71F-44EDEF18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410" y="1684750"/>
            <a:ext cx="1420092" cy="214774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AE1DAA-DE9A-4637-AB37-978173C9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410" y="3822716"/>
            <a:ext cx="1420092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1. User starts activity.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500B77-1283-4A74-900C-2DA07A0A706E}"/>
              </a:ext>
            </a:extLst>
          </p:cNvPr>
          <p:cNvSpPr txBox="1">
            <a:spLocks/>
          </p:cNvSpPr>
          <p:nvPr/>
        </p:nvSpPr>
        <p:spPr>
          <a:xfrm>
            <a:off x="9353521" y="2103599"/>
            <a:ext cx="945410" cy="6740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2. User enters text.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CD1F22A-1E39-4E28-A77D-0C7396CBA467}"/>
              </a:ext>
            </a:extLst>
          </p:cNvPr>
          <p:cNvSpPr txBox="1">
            <a:spLocks/>
          </p:cNvSpPr>
          <p:nvPr/>
        </p:nvSpPr>
        <p:spPr>
          <a:xfrm>
            <a:off x="10645745" y="3965832"/>
            <a:ext cx="1070026" cy="6740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3. User rotate device.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12C725-52C9-4C02-90C7-6093005C6687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9411502" y="2758621"/>
            <a:ext cx="945410" cy="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BB9BC5-A79E-4683-9F89-36C164A420D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826227" y="3838430"/>
            <a:ext cx="1240731" cy="505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2375C55-D7E3-4605-A7C1-A92AF68995AD}"/>
              </a:ext>
            </a:extLst>
          </p:cNvPr>
          <p:cNvSpPr txBox="1">
            <a:spLocks/>
          </p:cNvSpPr>
          <p:nvPr/>
        </p:nvSpPr>
        <p:spPr>
          <a:xfrm>
            <a:off x="8705751" y="6021964"/>
            <a:ext cx="2240952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4. Entered text still there.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93C1814-2AE7-4F8C-A35A-F60D98D6BA10}"/>
              </a:ext>
            </a:extLst>
          </p:cNvPr>
          <p:cNvSpPr txBox="1">
            <a:spLocks/>
          </p:cNvSpPr>
          <p:nvPr/>
        </p:nvSpPr>
        <p:spPr>
          <a:xfrm>
            <a:off x="340359" y="6560683"/>
            <a:ext cx="742188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res/layout/activity_main.xml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28590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739CCD-1A62-432C-B983-639F6634DD33}"/>
              </a:ext>
            </a:extLst>
          </p:cNvPr>
          <p:cNvSpPr txBox="1">
            <a:spLocks/>
          </p:cNvSpPr>
          <p:nvPr/>
        </p:nvSpPr>
        <p:spPr>
          <a:xfrm>
            <a:off x="340360" y="1497648"/>
            <a:ext cx="7436754" cy="52496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R.layout.activity_main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view){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+= 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((Button)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R.id.theButton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(""+counter);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1F55CA-6879-49CE-A5AF-DF58C0E20402}"/>
              </a:ext>
            </a:extLst>
          </p:cNvPr>
          <p:cNvSpPr txBox="1">
            <a:spLocks/>
          </p:cNvSpPr>
          <p:nvPr/>
        </p:nvSpPr>
        <p:spPr>
          <a:xfrm>
            <a:off x="7965654" y="3286186"/>
            <a:ext cx="4025245" cy="3485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res/layout/activity_main.xml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7A410E8-47C0-4AA7-97C6-16816F83ECAD}"/>
              </a:ext>
            </a:extLst>
          </p:cNvPr>
          <p:cNvSpPr txBox="1">
            <a:spLocks/>
          </p:cNvSpPr>
          <p:nvPr/>
        </p:nvSpPr>
        <p:spPr>
          <a:xfrm>
            <a:off x="6847840" y="3727022"/>
            <a:ext cx="5143058" cy="249606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http://schemas.android.com/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wrap_parent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android:onClick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theButton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876978-CD7E-4BF7-A759-9EFF07D7D2AB}"/>
              </a:ext>
            </a:extLst>
          </p:cNvPr>
          <p:cNvSpPr txBox="1">
            <a:spLocks/>
          </p:cNvSpPr>
          <p:nvPr/>
        </p:nvSpPr>
        <p:spPr>
          <a:xfrm>
            <a:off x="8098783" y="1497648"/>
            <a:ext cx="3758986" cy="14219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this.counter</a:t>
            </a:r>
            <a:r>
              <a:rPr lang="en-US" sz="2400" dirty="0"/>
              <a:t> needs to be restored, and we need to change the button text.</a:t>
            </a:r>
          </a:p>
        </p:txBody>
      </p:sp>
    </p:spTree>
    <p:extLst>
      <p:ext uri="{BB962C8B-B14F-4D97-AF65-F5344CB8AC3E}">
        <p14:creationId xmlns:p14="http://schemas.microsoft.com/office/powerpoint/2010/main" val="51119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state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6601" cy="450636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n-US" sz="2400" dirty="0"/>
              <a:t> can store most primitive data types.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n-US" sz="2400" dirty="0"/>
              <a:t> can store objects implementing the 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Parcelable</a:t>
            </a:r>
            <a:r>
              <a:rPr lang="en-US" sz="2400" dirty="0"/>
              <a:t>.</a:t>
            </a:r>
          </a:p>
          <a:p>
            <a:r>
              <a:rPr lang="en-US" sz="2000" dirty="0"/>
              <a:t>Many classes you will use do not implement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Parcelable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400" dirty="0"/>
              <a:t>Old solution:</a:t>
            </a:r>
          </a:p>
          <a:p>
            <a:r>
              <a:rPr lang="en-US" sz="2000" dirty="0"/>
              <a:t>Return object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onRetainNonConfigurationInstance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Called on the old activity being destroyed.</a:t>
            </a:r>
          </a:p>
          <a:p>
            <a:r>
              <a:rPr lang="en-US" sz="2000" dirty="0"/>
              <a:t>Receive object 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getLastNonConfigurationInstance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You call it in the activity.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Deprecated in API level 11 (Recommendation: use model fragments instead).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Re-introduced in API level 22, but named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onRetainCustomNonConfigurationInstance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1600" dirty="0"/>
              <a:t>&amp;</a:t>
            </a:r>
            <a:r>
              <a:rPr lang="en-US" sz="2400" dirty="0"/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getLastCustomNonConfigurationInstance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/>
              <a:t>.</a:t>
            </a:r>
          </a:p>
          <a:p>
            <a:pPr lvl="1"/>
            <a:r>
              <a:rPr lang="en-US" sz="1800" dirty="0"/>
              <a:t>Deprecated again when we got Android Architecture Components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08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Runtime configuration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"configurations"?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Things about Android/the device we don't know in advance.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C905E2-FDBE-49F1-A52E-61CC469E5880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5072406" cy="27279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eorgia" panose="02040502050405020303" pitchFamily="18" charset="0"/>
              </a:rPr>
              <a:t>Screen size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Preferred language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Landscape/Portrait mode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Preferred font size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Pixel density</a:t>
            </a:r>
          </a:p>
          <a:p>
            <a:r>
              <a:rPr lang="en-US" sz="2400" dirty="0">
                <a:latin typeface="Georgia" panose="02040502050405020303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511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configuration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5623" cy="464640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Occurs when a Configuration setting changes.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Android will: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Destroy your activity instances: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eorgia" panose="02040502050405020303" pitchFamily="18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eorgia" panose="02040502050405020303" pitchFamily="18" charset="0"/>
              </a:rPr>
              <a:t> are all called (in that order).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Create new instances: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eorgia" panose="02040502050405020303" pitchFamily="18" charset="0"/>
              </a:rPr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eorgia" panose="02040502050405020303" pitchFamily="18" charset="0"/>
              </a:rPr>
              <a:t> are all called (in that order).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Why?</a:t>
            </a:r>
          </a:p>
          <a:p>
            <a:pPr lvl="1"/>
            <a:r>
              <a:rPr lang="en-US" dirty="0"/>
              <a:t>To load the right resources (e.g. the string resources in a new language).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Consequence: the state of the activity is lost.</a:t>
            </a:r>
          </a:p>
          <a:p>
            <a:pPr lvl="1"/>
            <a:r>
              <a:rPr lang="en-US" dirty="0"/>
              <a:t>N</a:t>
            </a:r>
            <a:r>
              <a:rPr lang="en-US" dirty="0">
                <a:latin typeface="Georgia" panose="02040502050405020303" pitchFamily="18" charset="0"/>
              </a:rPr>
              <a:t>eeds to be retained.</a:t>
            </a:r>
          </a:p>
        </p:txBody>
      </p:sp>
    </p:spTree>
    <p:extLst>
      <p:ext uri="{BB962C8B-B14F-4D97-AF65-F5344CB8AC3E}">
        <p14:creationId xmlns:p14="http://schemas.microsoft.com/office/powerpoint/2010/main" val="3767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635" cy="1325563"/>
          </a:xfrm>
        </p:spPr>
        <p:txBody>
          <a:bodyPr/>
          <a:lstStyle/>
          <a:p>
            <a:r>
              <a:rPr lang="en-US" dirty="0"/>
              <a:t>Example: Not retaining the state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D738D2-75BF-4E14-BE43-729EDB771BA3}"/>
              </a:ext>
            </a:extLst>
          </p:cNvPr>
          <p:cNvSpPr txBox="1">
            <a:spLocks/>
          </p:cNvSpPr>
          <p:nvPr/>
        </p:nvSpPr>
        <p:spPr>
          <a:xfrm>
            <a:off x="340359" y="4599020"/>
            <a:ext cx="7421881" cy="1474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http://schemas.android.com/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448E6A-860B-43BE-A639-74AD4D5A40B1}"/>
              </a:ext>
            </a:extLst>
          </p:cNvPr>
          <p:cNvSpPr txBox="1">
            <a:spLocks/>
          </p:cNvSpPr>
          <p:nvPr/>
        </p:nvSpPr>
        <p:spPr>
          <a:xfrm>
            <a:off x="340359" y="1690688"/>
            <a:ext cx="7421881" cy="261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R.layout.activity_main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24D49C-5E4C-4CC0-B3F9-643B5D99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12" y="1690688"/>
            <a:ext cx="1420092" cy="2147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B593C7-2988-4118-981C-A5F88CD9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455" y="4343673"/>
            <a:ext cx="1889544" cy="16782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81DA40-AA26-417A-A71F-44EDEF18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410" y="1684750"/>
            <a:ext cx="1420092" cy="214774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AE1DAA-DE9A-4637-AB37-978173C9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410" y="3822716"/>
            <a:ext cx="1420092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1. User starts activity.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500B77-1283-4A74-900C-2DA07A0A706E}"/>
              </a:ext>
            </a:extLst>
          </p:cNvPr>
          <p:cNvSpPr txBox="1">
            <a:spLocks/>
          </p:cNvSpPr>
          <p:nvPr/>
        </p:nvSpPr>
        <p:spPr>
          <a:xfrm>
            <a:off x="9353521" y="2103599"/>
            <a:ext cx="945410" cy="6740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2. User enters text.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CD1F22A-1E39-4E28-A77D-0C7396CBA467}"/>
              </a:ext>
            </a:extLst>
          </p:cNvPr>
          <p:cNvSpPr txBox="1">
            <a:spLocks/>
          </p:cNvSpPr>
          <p:nvPr/>
        </p:nvSpPr>
        <p:spPr>
          <a:xfrm>
            <a:off x="10645745" y="3965832"/>
            <a:ext cx="1070026" cy="6740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3. User rotate screen.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12C725-52C9-4C02-90C7-6093005C6687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9411502" y="2758621"/>
            <a:ext cx="945410" cy="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BB9BC5-A79E-4683-9F89-36C164A420D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9826227" y="3838430"/>
            <a:ext cx="1240731" cy="505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2375C55-D7E3-4605-A7C1-A92AF68995AD}"/>
              </a:ext>
            </a:extLst>
          </p:cNvPr>
          <p:cNvSpPr txBox="1">
            <a:spLocks/>
          </p:cNvSpPr>
          <p:nvPr/>
        </p:nvSpPr>
        <p:spPr>
          <a:xfrm>
            <a:off x="8881455" y="6021964"/>
            <a:ext cx="1889543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4. Entered text gone.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93C1814-2AE7-4F8C-A35A-F60D98D6BA10}"/>
              </a:ext>
            </a:extLst>
          </p:cNvPr>
          <p:cNvSpPr txBox="1">
            <a:spLocks/>
          </p:cNvSpPr>
          <p:nvPr/>
        </p:nvSpPr>
        <p:spPr>
          <a:xfrm>
            <a:off x="340359" y="6183144"/>
            <a:ext cx="742188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res/layout/activity_main.xml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719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7" grpId="0" build="p"/>
      <p:bldP spid="18" grpId="0"/>
      <p:bldP spid="19" grpId="0"/>
      <p:bldP spid="2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state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2866346"/>
            <a:ext cx="105156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.onSaveInstanceState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R.id.theEditText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theEditText.getText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outState.putString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93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method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lang="en-US" dirty="0">
                <a:latin typeface="Georgia" panose="02040502050405020303" pitchFamily="18" charset="0"/>
              </a:rPr>
              <a:t> is called on configuration changes.</a:t>
            </a:r>
          </a:p>
        </p:txBody>
      </p:sp>
    </p:spTree>
    <p:extLst>
      <p:ext uri="{BB962C8B-B14F-4D97-AF65-F5344CB8AC3E}">
        <p14:creationId xmlns:p14="http://schemas.microsoft.com/office/powerpoint/2010/main" val="291467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the state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48074"/>
            <a:ext cx="10747342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R.layout.activity_main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savedInstanceState.getString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R.id.theEditText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theEditText.setText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7526113" y="1093138"/>
            <a:ext cx="3213933" cy="1330037"/>
          </a:xfrm>
          <a:prstGeom prst="cloudCallout">
            <a:avLst>
              <a:gd name="adj1" fmla="val -57392"/>
              <a:gd name="adj2" fmla="val 84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if not being re-created.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62705-B566-4C31-89E4-97E7C740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Restore the state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57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the state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2837212"/>
            <a:ext cx="105156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onRestoreInstanceState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.onRestoreInstanceState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savedInstanceState.getString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R.id.theEditText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theEditText.setText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2D9A03-DE40-47DE-876D-8AF09190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5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Or restore the state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onRestoreInstanceState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lvl="1"/>
            <a:r>
              <a:rPr lang="en-US" dirty="0"/>
              <a:t>Will be called 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Actually...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62705-B566-4C31-89E4-97E7C740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116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i="1" dirty="0"/>
              <a:t>The default implementation takes care of most of the UI per-instance state for you by calling </a:t>
            </a:r>
            <a:r>
              <a:rPr lang="en-US" i="1" dirty="0" err="1"/>
              <a:t>onSaveInstanceState</a:t>
            </a:r>
            <a:r>
              <a:rPr lang="en-US" i="1" dirty="0"/>
              <a:t>() on each view in the hierarchy that has an id, and by saving the id of the currently focused view (all of which is restored by the default implementation of </a:t>
            </a:r>
            <a:r>
              <a:rPr lang="en-US" i="1" dirty="0" err="1"/>
              <a:t>onRestoreInstanceState</a:t>
            </a:r>
            <a:r>
              <a:rPr lang="en-US" i="1" dirty="0"/>
              <a:t>(Bundle)).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https://developer.android.com/reference/android/app/Activity.html#onSaveInstanceState(android.os.Bundle)</a:t>
            </a:r>
            <a:r>
              <a:rPr lang="en-US" sz="1600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CD21B7-0278-430D-B8C0-969A05E4F0AF}"/>
              </a:ext>
            </a:extLst>
          </p:cNvPr>
          <p:cNvSpPr txBox="1">
            <a:spLocks/>
          </p:cNvSpPr>
          <p:nvPr/>
        </p:nvSpPr>
        <p:spPr>
          <a:xfrm>
            <a:off x="6766560" y="4640917"/>
            <a:ext cx="3545839" cy="12557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We only need to worry about the state of our data.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BBF4D4-4E0B-43E8-B231-ECE4AA278913}"/>
              </a:ext>
            </a:extLst>
          </p:cNvPr>
          <p:cNvSpPr txBox="1">
            <a:spLocks/>
          </p:cNvSpPr>
          <p:nvPr/>
        </p:nvSpPr>
        <p:spPr>
          <a:xfrm>
            <a:off x="5291317" y="4640917"/>
            <a:ext cx="1609365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tx1"/>
                </a:solidFill>
              </a:rPr>
              <a:t>⇒ </a:t>
            </a:r>
            <a:endParaRPr lang="en-US" sz="19900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461010-6143-4B68-A009-2D7C46C636A6}"/>
              </a:ext>
            </a:extLst>
          </p:cNvPr>
          <p:cNvSpPr txBox="1">
            <a:spLocks/>
          </p:cNvSpPr>
          <p:nvPr/>
        </p:nvSpPr>
        <p:spPr>
          <a:xfrm>
            <a:off x="838200" y="4640917"/>
            <a:ext cx="4404360" cy="12557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/>
              <a:t>s with their own state are retained by default if you give them an id.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CBF805-1FD5-46E7-9B69-789FA5E0716A}"/>
              </a:ext>
            </a:extLst>
          </p:cNvPr>
          <p:cNvCxnSpPr>
            <a:cxnSpLocks/>
          </p:cNvCxnSpPr>
          <p:nvPr/>
        </p:nvCxnSpPr>
        <p:spPr>
          <a:xfrm flipH="1">
            <a:off x="438150" y="4410075"/>
            <a:ext cx="113157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9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7418</TotalTime>
  <Words>975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Runtime configuration changes</vt:lpstr>
      <vt:lpstr>What are "configurations"?</vt:lpstr>
      <vt:lpstr>Runtime configuration change</vt:lpstr>
      <vt:lpstr>Example: Not retaining the state</vt:lpstr>
      <vt:lpstr>Remembering the state</vt:lpstr>
      <vt:lpstr>Restoring the state</vt:lpstr>
      <vt:lpstr>Restoring the state</vt:lpstr>
      <vt:lpstr>Actually...</vt:lpstr>
      <vt:lpstr>Example: retaining the state</vt:lpstr>
      <vt:lpstr>Bad example</vt:lpstr>
      <vt:lpstr>Remembering the state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225</cp:revision>
  <dcterms:created xsi:type="dcterms:W3CDTF">2015-07-17T09:22:03Z</dcterms:created>
  <dcterms:modified xsi:type="dcterms:W3CDTF">2020-01-31T08:01:50Z</dcterms:modified>
</cp:coreProperties>
</file>