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444" r:id="rId3"/>
    <p:sldId id="438" r:id="rId4"/>
    <p:sldId id="380" r:id="rId5"/>
    <p:sldId id="376" r:id="rId6"/>
    <p:sldId id="426" r:id="rId7"/>
    <p:sldId id="427" r:id="rId8"/>
    <p:sldId id="429" r:id="rId9"/>
    <p:sldId id="428" r:id="rId10"/>
    <p:sldId id="430" r:id="rId11"/>
    <p:sldId id="443" r:id="rId12"/>
    <p:sldId id="439" r:id="rId13"/>
    <p:sldId id="440" r:id="rId14"/>
    <p:sldId id="381" r:id="rId15"/>
    <p:sldId id="431" r:id="rId16"/>
    <p:sldId id="432" r:id="rId17"/>
    <p:sldId id="434" r:id="rId18"/>
    <p:sldId id="433" r:id="rId19"/>
    <p:sldId id="435" r:id="rId20"/>
    <p:sldId id="445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E"/>
    <a:srgbClr val="961B81"/>
    <a:srgbClr val="003865"/>
    <a:srgbClr val="C0C0C0"/>
    <a:srgbClr val="F2F2F2"/>
    <a:srgbClr val="EAEAEA"/>
    <a:srgbClr val="787878"/>
    <a:srgbClr val="FFB500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6" y="4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monitoring-device-state/doze-standby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Canceling alarms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690688"/>
            <a:ext cx="10515600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alarmManager.cancel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theAlarmIntent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9905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battery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40563" y="2146273"/>
            <a:ext cx="1093971" cy="1845463"/>
            <a:chOff x="8407578" y="1690688"/>
            <a:chExt cx="2633802" cy="4443067"/>
          </a:xfrm>
        </p:grpSpPr>
        <p:grpSp>
          <p:nvGrpSpPr>
            <p:cNvPr id="11" name="Group 10"/>
            <p:cNvGrpSpPr/>
            <p:nvPr/>
          </p:nvGrpSpPr>
          <p:grpSpPr>
            <a:xfrm>
              <a:off x="8407578" y="1690688"/>
              <a:ext cx="2633802" cy="4443067"/>
              <a:chOff x="3086100" y="1690688"/>
              <a:chExt cx="2423160" cy="428720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086100" y="1690688"/>
                <a:ext cx="2423160" cy="4287202"/>
              </a:xfrm>
              <a:prstGeom prst="roundRect">
                <a:avLst>
                  <a:gd name="adj" fmla="val 629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188970" y="1771650"/>
                <a:ext cx="2228850" cy="385191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18897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4017645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484632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8641080" y="2068829"/>
              <a:ext cx="779022" cy="333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00" dirty="0">
                  <a:latin typeface="Georgia" panose="02040502050405020303" pitchFamily="18" charset="0"/>
                </a:rPr>
                <a:t>Name: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96986" y="2085558"/>
              <a:ext cx="128859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41080" y="2389596"/>
              <a:ext cx="779022" cy="333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00" dirty="0">
                  <a:latin typeface="Georgia" panose="02040502050405020303" pitchFamily="18" charset="0"/>
                </a:rPr>
                <a:t>Pass: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96986" y="2406324"/>
              <a:ext cx="128859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295864" y="2931820"/>
              <a:ext cx="857229" cy="32130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latin typeface="Georgia" panose="02040502050405020303" pitchFamily="18" charset="0"/>
                </a:rPr>
                <a:t>Login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295864" y="3541515"/>
              <a:ext cx="857229" cy="32130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latin typeface="Georgia" panose="02040502050405020303" pitchFamily="18" charset="0"/>
                </a:rPr>
                <a:t>Sign up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68745" y="2146273"/>
            <a:ext cx="1093971" cy="1845463"/>
            <a:chOff x="3086100" y="1690688"/>
            <a:chExt cx="2423160" cy="4287202"/>
          </a:xfrm>
        </p:grpSpPr>
        <p:sp>
          <p:nvSpPr>
            <p:cNvPr id="24" name="Rounded Rectangle 23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750217" y="1454415"/>
            <a:ext cx="1664970" cy="5909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/>
              <a:t>User clicks on power button.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489812" y="1454415"/>
            <a:ext cx="1653633" cy="590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 few seconds later.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096927" y="2146275"/>
            <a:ext cx="1093971" cy="1845463"/>
            <a:chOff x="3086100" y="1690688"/>
            <a:chExt cx="2423160" cy="4287202"/>
          </a:xfrm>
        </p:grpSpPr>
        <p:sp>
          <p:nvSpPr>
            <p:cNvPr id="39" name="Rounded Rectangle 38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Content Placeholder 2"/>
          <p:cNvSpPr txBox="1">
            <a:spLocks/>
          </p:cNvSpPr>
          <p:nvPr/>
        </p:nvSpPr>
        <p:spPr>
          <a:xfrm>
            <a:off x="4880344" y="4010515"/>
            <a:ext cx="3537792" cy="22965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Sleep mode</a:t>
            </a:r>
          </a:p>
          <a:p>
            <a:r>
              <a:rPr lang="en-US" sz="1800" dirty="0"/>
              <a:t>No ordinary applications run.</a:t>
            </a:r>
          </a:p>
          <a:p>
            <a:pPr lvl="1"/>
            <a:r>
              <a:rPr lang="en-US" sz="1600" dirty="0"/>
              <a:t>Not even services or background threads.</a:t>
            </a:r>
          </a:p>
          <a:p>
            <a:pPr lvl="1"/>
            <a:r>
              <a:rPr lang="en-US" sz="1600" dirty="0"/>
              <a:t>Phone calls &amp; SMS messages can wake up the device</a:t>
            </a:r>
          </a:p>
          <a:p>
            <a:pPr lvl="1"/>
            <a:r>
              <a:rPr lang="en-US" sz="1600" dirty="0"/>
              <a:t>Alarms can wake up the device.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825109" y="2141488"/>
            <a:ext cx="1093971" cy="1845463"/>
            <a:chOff x="3086100" y="1690688"/>
            <a:chExt cx="2423160" cy="4287202"/>
          </a:xfrm>
        </p:grpSpPr>
        <p:sp>
          <p:nvSpPr>
            <p:cNvPr id="47" name="Rounded Rectangle 46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Content Placeholder 2"/>
          <p:cNvSpPr txBox="1">
            <a:spLocks/>
          </p:cNvSpPr>
          <p:nvPr/>
        </p:nvSpPr>
        <p:spPr>
          <a:xfrm>
            <a:off x="6775499" y="1458029"/>
            <a:ext cx="2592321" cy="590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~Device been still for a while and not charging.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50217" y="2367255"/>
            <a:ext cx="161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489812" y="2367255"/>
            <a:ext cx="161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206581" y="2392074"/>
            <a:ext cx="161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Content Placeholder 2"/>
          <p:cNvSpPr txBox="1">
            <a:spLocks/>
          </p:cNvSpPr>
          <p:nvPr/>
        </p:nvSpPr>
        <p:spPr>
          <a:xfrm>
            <a:off x="8718782" y="4021392"/>
            <a:ext cx="3085275" cy="13460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Doze mode</a:t>
            </a:r>
          </a:p>
          <a:p>
            <a:r>
              <a:rPr lang="en-US" sz="1800" dirty="0"/>
              <a:t>Introduced in Android 6.</a:t>
            </a:r>
          </a:p>
          <a:p>
            <a:r>
              <a:rPr lang="en-US" sz="1800" dirty="0"/>
              <a:t>Scheduled alarms won't run as scheduled.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3274013" y="3986951"/>
            <a:ext cx="1283436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Screen off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539595" y="3986951"/>
            <a:ext cx="1283436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Screen on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B737236E-1113-4443-82E1-9ED623931B89}"/>
              </a:ext>
            </a:extLst>
          </p:cNvPr>
          <p:cNvSpPr/>
          <p:nvPr/>
        </p:nvSpPr>
        <p:spPr>
          <a:xfrm rot="16200000">
            <a:off x="2311691" y="2484721"/>
            <a:ext cx="486068" cy="4005447"/>
          </a:xfrm>
          <a:prstGeom prst="leftBrace">
            <a:avLst>
              <a:gd name="adj1" fmla="val 56818"/>
              <a:gd name="adj2" fmla="val 50000"/>
            </a:avLst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EAD49048-17D9-420A-834C-607F9A2479C7}"/>
              </a:ext>
            </a:extLst>
          </p:cNvPr>
          <p:cNvSpPr txBox="1">
            <a:spLocks/>
          </p:cNvSpPr>
          <p:nvPr/>
        </p:nvSpPr>
        <p:spPr>
          <a:xfrm>
            <a:off x="1716594" y="4887783"/>
            <a:ext cx="1732216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Awake mode</a:t>
            </a:r>
          </a:p>
        </p:txBody>
      </p:sp>
    </p:spTree>
    <p:extLst>
      <p:ext uri="{BB962C8B-B14F-4D97-AF65-F5344CB8AC3E}">
        <p14:creationId xmlns:p14="http://schemas.microsoft.com/office/powerpoint/2010/main" val="11173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Doze mode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266A66-AC99-4BCF-B203-0E12B2B1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737916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Previously mentioned alarms are never fired in Doze mode.</a:t>
            </a:r>
          </a:p>
          <a:p>
            <a:r>
              <a:rPr lang="en-US" dirty="0"/>
              <a:t>The device will leave Doze mode every now and then to fire these.</a:t>
            </a:r>
          </a:p>
        </p:txBody>
      </p:sp>
      <p:pic>
        <p:nvPicPr>
          <p:cNvPr id="1026" name="Picture 2" descr="https://developer.android.com/images/training/doze.png">
            <a:extLst>
              <a:ext uri="{FF2B5EF4-FFF2-40B4-BE49-F238E27FC236}">
                <a16:creationId xmlns:a16="http://schemas.microsoft.com/office/drawing/2014/main" id="{A8A6AE34-0159-44D0-B990-8DC8A8D6C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151" y="2802552"/>
            <a:ext cx="7701698" cy="309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DB07EC-9995-4441-A41D-34C31AE0E5E5}"/>
              </a:ext>
            </a:extLst>
          </p:cNvPr>
          <p:cNvSpPr/>
          <p:nvPr/>
        </p:nvSpPr>
        <p:spPr>
          <a:xfrm>
            <a:off x="2245151" y="5901282"/>
            <a:ext cx="77016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  <a:hlinkClick r:id="rId3"/>
              </a:rPr>
              <a:t>https://developer.android.com/training/monitoring-device-state/doze-standby.html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023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Doze mode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266A66-AC99-4BCF-B203-0E12B2B1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611679" cy="461805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Want an alarm to go off in Doze mode?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setAndAllowWhileIdle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(...)     </a:t>
            </a:r>
            <a:r>
              <a:rPr lang="en-US" dirty="0">
                <a:cs typeface="Courier New" panose="02070309020205020404" pitchFamily="49" charset="0"/>
              </a:rPr>
              <a:t> (from API level 23)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setExactAndAllowWhileIdle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en-US" dirty="0">
                <a:cs typeface="Courier New" panose="02070309020205020404" pitchFamily="49" charset="0"/>
              </a:rPr>
              <a:t> (from API level 23)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But these may at most fire 1 alarm each 9 minutes.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And must complete within a few seconds or obtain an awake lock.</a:t>
            </a:r>
          </a:p>
          <a:p>
            <a:r>
              <a:rPr lang="en-US" dirty="0">
                <a:cs typeface="Courier New" panose="02070309020205020404" pitchFamily="49" charset="0"/>
              </a:rPr>
              <a:t>Requires the permission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android.permission.WAKE_LOCK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Another option: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setAlarmClock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(...)            </a:t>
            </a:r>
            <a:r>
              <a:rPr lang="en-US" dirty="0">
                <a:cs typeface="Courier New" panose="02070309020205020404" pitchFamily="49" charset="0"/>
              </a:rPr>
              <a:t> (from API level 21)</a:t>
            </a:r>
          </a:p>
        </p:txBody>
      </p:sp>
    </p:spTree>
    <p:extLst>
      <p:ext uri="{BB962C8B-B14F-4D97-AF65-F5344CB8AC3E}">
        <p14:creationId xmlns:p14="http://schemas.microsoft.com/office/powerpoint/2010/main" val="92827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better version of the Alarm Manager.</a:t>
            </a:r>
          </a:p>
          <a:p>
            <a:r>
              <a:rPr lang="en-US" dirty="0"/>
              <a:t>Introduced in Android 5.0.</a:t>
            </a:r>
          </a:p>
          <a:p>
            <a:r>
              <a:rPr lang="en-US" dirty="0"/>
              <a:t>Improvements:</a:t>
            </a:r>
          </a:p>
          <a:p>
            <a:pPr lvl="1"/>
            <a:r>
              <a:rPr lang="en-US" dirty="0"/>
              <a:t>Scheduled alarms can survive reboots.</a:t>
            </a:r>
          </a:p>
          <a:p>
            <a:pPr lvl="1"/>
            <a:r>
              <a:rPr lang="en-US" dirty="0"/>
              <a:t>Job scheduler alarms can keep the device awake.</a:t>
            </a:r>
          </a:p>
          <a:p>
            <a:pPr lvl="1"/>
            <a:r>
              <a:rPr lang="en-US" dirty="0"/>
              <a:t>Only fire off alarm under certain conditions (e.g. internet access).</a:t>
            </a:r>
          </a:p>
          <a:p>
            <a:r>
              <a:rPr lang="en-US" dirty="0"/>
              <a:t>Implemented as a service.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job service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MyJobService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onStartJob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JobParameters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onStopJob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JobParameters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085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job service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199" y="1690688"/>
            <a:ext cx="10622973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package="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...&gt;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&lt;application ...&gt;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&lt;service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MyJobService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android:permission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android.permission.BIND_JOB_SERVICE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&lt;/application&gt;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8861196" y="1238492"/>
            <a:ext cx="2991023" cy="1494317"/>
          </a:xfrm>
          <a:prstGeom prst="cloudCallout">
            <a:avLst>
              <a:gd name="adj1" fmla="val -18633"/>
              <a:gd name="adj2" fmla="val 90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Never granted to ordinary apps.</a:t>
            </a:r>
          </a:p>
        </p:txBody>
      </p:sp>
    </p:spTree>
    <p:extLst>
      <p:ext uri="{BB962C8B-B14F-4D97-AF65-F5344CB8AC3E}">
        <p14:creationId xmlns:p14="http://schemas.microsoft.com/office/powerpoint/2010/main" val="4694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job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5132" y="1690688"/>
            <a:ext cx="11121736" cy="45981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31;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MyJobService.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JobInfo.Builder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builder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JobInfo.Builder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builder.setPersisted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builder.setRequiresCharging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builder.setMinimumLatency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(1000*60);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builder.setPeriodic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(1000*60);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builder.setExtras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PersistableBundle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builder.setRequiredNetworkType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JobInfo.XXX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JobInfo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theJob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builder.build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6379498" y="3219760"/>
            <a:ext cx="4879052" cy="1494317"/>
          </a:xfrm>
          <a:prstGeom prst="cloudCallout">
            <a:avLst>
              <a:gd name="adj1" fmla="val -73175"/>
              <a:gd name="adj2" fmla="val -30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Requires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RECEIVE_BOOT_COMPLETED</a:t>
            </a:r>
          </a:p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permission.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3A37BF2-412A-40C3-9948-4A9EEA7B29BD}"/>
              </a:ext>
            </a:extLst>
          </p:cNvPr>
          <p:cNvSpPr/>
          <p:nvPr/>
        </p:nvSpPr>
        <p:spPr>
          <a:xfrm>
            <a:off x="8084963" y="5647564"/>
            <a:ext cx="3347301" cy="952468"/>
          </a:xfrm>
          <a:prstGeom prst="wedgeRectCallout">
            <a:avLst>
              <a:gd name="adj1" fmla="val -66962"/>
              <a:gd name="adj2" fmla="val -37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NETWORK_TYPE_NONE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NETWORK_TYPE_ANY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NETWORK_TYPE_UNMETERED</a:t>
            </a:r>
          </a:p>
        </p:txBody>
      </p:sp>
    </p:spTree>
    <p:extLst>
      <p:ext uri="{BB962C8B-B14F-4D97-AF65-F5344CB8AC3E}">
        <p14:creationId xmlns:p14="http://schemas.microsoft.com/office/powerpoint/2010/main" val="319846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jobs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5132" y="1690688"/>
            <a:ext cx="11121736" cy="114313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JobScheduler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jobScheduler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JobScheduler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aContext.getSystemService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Context.JOB_SCHEDULER_SERVICE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jobScheduler.schedule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theJob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322936" y="3996892"/>
            <a:ext cx="9546128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jobScheduler.cancel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5132" y="3388319"/>
            <a:ext cx="10515600" cy="48397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Canceling a job:</a:t>
            </a:r>
          </a:p>
        </p:txBody>
      </p:sp>
    </p:spTree>
    <p:extLst>
      <p:ext uri="{BB962C8B-B14F-4D97-AF65-F5344CB8AC3E}">
        <p14:creationId xmlns:p14="http://schemas.microsoft.com/office/powerpoint/2010/main" val="429319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job service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onStartJob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JobParameters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params.getJobId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PersistableBundle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extras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params.getExtras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680710" y="3016251"/>
            <a:ext cx="3268289" cy="1494317"/>
          </a:xfrm>
          <a:prstGeom prst="cloudCallout">
            <a:avLst>
              <a:gd name="adj1" fmla="val -113714"/>
              <a:gd name="adj2" fmla="val -37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We are done (no background thread is running).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441515" y="4795852"/>
            <a:ext cx="9314469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needsRescheduled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theJobScheduler.jobFinished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needsRescheduled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4178796"/>
            <a:ext cx="10515600" cy="49090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If you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1509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Scheduling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499955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workManager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2824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Many changes, staying backward compatible is hard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WorkManager</a:t>
            </a:r>
            <a:r>
              <a:rPr lang="en-US" dirty="0">
                <a:sym typeface="Wingdings" panose="05000000000000000000" pitchFamily="2" charset="2"/>
              </a:rPr>
              <a:t> part of the support library: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dirty="0"/>
              <a:t> for exact timing.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WorkManager</a:t>
            </a:r>
            <a:r>
              <a:rPr lang="en-US" dirty="0"/>
              <a:t> (or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JobScheduler</a:t>
            </a:r>
            <a:r>
              <a:rPr lang="en-US" dirty="0"/>
              <a:t>) otherwise.</a:t>
            </a:r>
          </a:p>
        </p:txBody>
      </p:sp>
    </p:spTree>
    <p:extLst>
      <p:ext uri="{BB962C8B-B14F-4D97-AF65-F5344CB8AC3E}">
        <p14:creationId xmlns:p14="http://schemas.microsoft.com/office/powerpoint/2010/main" val="151676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battery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40563" y="2146273"/>
            <a:ext cx="1093971" cy="1845463"/>
            <a:chOff x="8407578" y="1690688"/>
            <a:chExt cx="2633802" cy="4443067"/>
          </a:xfrm>
        </p:grpSpPr>
        <p:grpSp>
          <p:nvGrpSpPr>
            <p:cNvPr id="11" name="Group 10"/>
            <p:cNvGrpSpPr/>
            <p:nvPr/>
          </p:nvGrpSpPr>
          <p:grpSpPr>
            <a:xfrm>
              <a:off x="8407578" y="1690688"/>
              <a:ext cx="2633802" cy="4443067"/>
              <a:chOff x="3086100" y="1690688"/>
              <a:chExt cx="2423160" cy="428720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086100" y="1690688"/>
                <a:ext cx="2423160" cy="4287202"/>
              </a:xfrm>
              <a:prstGeom prst="roundRect">
                <a:avLst>
                  <a:gd name="adj" fmla="val 629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188970" y="1771650"/>
                <a:ext cx="2228850" cy="385191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18897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4017645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484632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8641080" y="2068829"/>
              <a:ext cx="779022" cy="333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00" dirty="0">
                  <a:latin typeface="Georgia" panose="02040502050405020303" pitchFamily="18" charset="0"/>
                </a:rPr>
                <a:t>Name: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96986" y="2085558"/>
              <a:ext cx="128859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41080" y="2389596"/>
              <a:ext cx="779022" cy="333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00" dirty="0">
                  <a:latin typeface="Georgia" panose="02040502050405020303" pitchFamily="18" charset="0"/>
                </a:rPr>
                <a:t>Pass: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96986" y="2406324"/>
              <a:ext cx="128859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295864" y="2931820"/>
              <a:ext cx="857229" cy="32130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latin typeface="Georgia" panose="02040502050405020303" pitchFamily="18" charset="0"/>
                </a:rPr>
                <a:t>Login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295864" y="3541515"/>
              <a:ext cx="857229" cy="32130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latin typeface="Georgia" panose="02040502050405020303" pitchFamily="18" charset="0"/>
                </a:rPr>
                <a:t>Sign up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68745" y="2146273"/>
            <a:ext cx="1093971" cy="1845463"/>
            <a:chOff x="3086100" y="1690688"/>
            <a:chExt cx="2423160" cy="4287202"/>
          </a:xfrm>
        </p:grpSpPr>
        <p:sp>
          <p:nvSpPr>
            <p:cNvPr id="24" name="Rounded Rectangle 23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750217" y="1454415"/>
            <a:ext cx="1664970" cy="5909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/>
              <a:t>User clicks on power button.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489812" y="1454415"/>
            <a:ext cx="1653633" cy="590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 few seconds later.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096927" y="2146275"/>
            <a:ext cx="1093971" cy="1845463"/>
            <a:chOff x="3086100" y="1690688"/>
            <a:chExt cx="2423160" cy="4287202"/>
          </a:xfrm>
        </p:grpSpPr>
        <p:sp>
          <p:nvSpPr>
            <p:cNvPr id="39" name="Rounded Rectangle 38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Content Placeholder 2"/>
          <p:cNvSpPr txBox="1">
            <a:spLocks/>
          </p:cNvSpPr>
          <p:nvPr/>
        </p:nvSpPr>
        <p:spPr>
          <a:xfrm>
            <a:off x="4880344" y="4010515"/>
            <a:ext cx="3537792" cy="22965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Sleep mode</a:t>
            </a:r>
          </a:p>
          <a:p>
            <a:r>
              <a:rPr lang="en-US" sz="1800" dirty="0"/>
              <a:t>No ordinary applications run.</a:t>
            </a:r>
          </a:p>
          <a:p>
            <a:pPr lvl="1"/>
            <a:r>
              <a:rPr lang="en-US" sz="1600" dirty="0"/>
              <a:t>Not even services or background threads.</a:t>
            </a:r>
          </a:p>
          <a:p>
            <a:pPr lvl="1"/>
            <a:r>
              <a:rPr lang="en-US" sz="1600" dirty="0"/>
              <a:t>Phone calls &amp; SMS messages can wake up the device</a:t>
            </a:r>
          </a:p>
          <a:p>
            <a:pPr lvl="1"/>
            <a:r>
              <a:rPr lang="en-US" sz="1600" dirty="0"/>
              <a:t>Alarms can wake up the device.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50217" y="2367255"/>
            <a:ext cx="161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489812" y="2367255"/>
            <a:ext cx="161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Content Placeholder 2"/>
          <p:cNvSpPr txBox="1">
            <a:spLocks/>
          </p:cNvSpPr>
          <p:nvPr/>
        </p:nvSpPr>
        <p:spPr>
          <a:xfrm>
            <a:off x="3274013" y="3986951"/>
            <a:ext cx="1283436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Screen off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539595" y="3986951"/>
            <a:ext cx="1283436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Screen on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B737236E-1113-4443-82E1-9ED623931B89}"/>
              </a:ext>
            </a:extLst>
          </p:cNvPr>
          <p:cNvSpPr/>
          <p:nvPr/>
        </p:nvSpPr>
        <p:spPr>
          <a:xfrm rot="16200000">
            <a:off x="2311691" y="2484721"/>
            <a:ext cx="486068" cy="4005447"/>
          </a:xfrm>
          <a:prstGeom prst="leftBrace">
            <a:avLst>
              <a:gd name="adj1" fmla="val 56818"/>
              <a:gd name="adj2" fmla="val 50000"/>
            </a:avLst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EAD49048-17D9-420A-834C-607F9A2479C7}"/>
              </a:ext>
            </a:extLst>
          </p:cNvPr>
          <p:cNvSpPr txBox="1">
            <a:spLocks/>
          </p:cNvSpPr>
          <p:nvPr/>
        </p:nvSpPr>
        <p:spPr>
          <a:xfrm>
            <a:off x="1716594" y="4887783"/>
            <a:ext cx="1732216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Awake mode</a:t>
            </a:r>
          </a:p>
        </p:txBody>
      </p:sp>
    </p:spTree>
    <p:extLst>
      <p:ext uri="{BB962C8B-B14F-4D97-AF65-F5344CB8AC3E}">
        <p14:creationId xmlns:p14="http://schemas.microsoft.com/office/powerpoint/2010/main" val="270401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7" grpId="0"/>
      <p:bldP spid="44" grpId="0"/>
      <p:bldP spid="52" grpId="0"/>
      <p:bldP spid="3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665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Real-time clock</a:t>
            </a:r>
          </a:p>
          <a:p>
            <a:pPr lvl="1"/>
            <a:r>
              <a:rPr lang="en-US" dirty="0"/>
              <a:t>Elapsed time since the Unix epoch (1 January 1970).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8430248" y="491858"/>
            <a:ext cx="3030232" cy="1683565"/>
          </a:xfrm>
          <a:prstGeom prst="cloudCallout">
            <a:avLst>
              <a:gd name="adj1" fmla="val -160420"/>
              <a:gd name="adj2" fmla="val 48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Can be changed by the user!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647464"/>
            <a:ext cx="10515600" cy="87992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Elapsed real-time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Elapsed time since the device booted.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184909" y="4664842"/>
            <a:ext cx="7088505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now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SystemClock.elapsedRealtime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184909" y="2853332"/>
            <a:ext cx="8953501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now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Calendar.getInstance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getTimeInMillis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8887448" y="3184025"/>
            <a:ext cx="3030232" cy="1683565"/>
          </a:xfrm>
          <a:prstGeom prst="cloudCallout">
            <a:avLst>
              <a:gd name="adj1" fmla="val -177394"/>
              <a:gd name="adj2" fmla="val 3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Is resetting on reboot!</a:t>
            </a:r>
          </a:p>
        </p:txBody>
      </p:sp>
    </p:spTree>
    <p:extLst>
      <p:ext uri="{BB962C8B-B14F-4D97-AF65-F5344CB8AC3E}">
        <p14:creationId xmlns:p14="http://schemas.microsoft.com/office/powerpoint/2010/main" val="204304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One-Shot alarms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534824"/>
            <a:ext cx="10515600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aContext.getSystemService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Context.ALARM_SERVICE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3119508"/>
            <a:ext cx="10515600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alarmManager.set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AlarmManager.XXX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SystemClock.elapsedRealtime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+ 5*1000,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thePendingIntent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0164635-71E8-4850-9D18-1BC36AB39D78}"/>
              </a:ext>
            </a:extLst>
          </p:cNvPr>
          <p:cNvSpPr/>
          <p:nvPr/>
        </p:nvSpPr>
        <p:spPr>
          <a:xfrm>
            <a:off x="5329287" y="2597084"/>
            <a:ext cx="3347301" cy="1211344"/>
          </a:xfrm>
          <a:prstGeom prst="wedgeRectCallout">
            <a:avLst>
              <a:gd name="adj1" fmla="val -88647"/>
              <a:gd name="adj2" fmla="val 40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ELAPSED_REALTIME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ELAPSED_REALTIME_WAKEUP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RTC_WAKEUP</a:t>
            </a:r>
          </a:p>
        </p:txBody>
      </p:sp>
    </p:spTree>
    <p:extLst>
      <p:ext uri="{BB962C8B-B14F-4D97-AF65-F5344CB8AC3E}">
        <p14:creationId xmlns:p14="http://schemas.microsoft.com/office/powerpoint/2010/main" val="146762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One-Shot alarms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690688"/>
            <a:ext cx="470535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alarmManager.set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2308860"/>
            <a:ext cx="5265420" cy="38976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 to Android 4.3: is exact.</a:t>
            </a:r>
          </a:p>
          <a:p>
            <a:pPr marL="0" indent="0">
              <a:buNone/>
            </a:pPr>
            <a:r>
              <a:rPr lang="en-US" dirty="0"/>
              <a:t>From Android 4.4 and on: is inexact</a:t>
            </a:r>
          </a:p>
          <a:p>
            <a:pPr marL="0" indent="0">
              <a:buNone/>
            </a:pPr>
            <a:r>
              <a:rPr lang="en-US" dirty="0"/>
              <a:t>                (the time is minimum).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6728460" y="1690688"/>
            <a:ext cx="4804410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alarmManager.setExact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28460" y="2308860"/>
            <a:ext cx="4705350" cy="389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Added in Android 4.4.</a:t>
            </a:r>
          </a:p>
        </p:txBody>
      </p:sp>
    </p:spTree>
    <p:extLst>
      <p:ext uri="{BB962C8B-B14F-4D97-AF65-F5344CB8AC3E}">
        <p14:creationId xmlns:p14="http://schemas.microsoft.com/office/powerpoint/2010/main" val="27189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alarms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534824"/>
            <a:ext cx="10515600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aContext.getSystemService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Context.ALARM_SERVICE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3119508"/>
            <a:ext cx="10515600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alarmManager.setRepeating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AlarmManager.ELAPSED_REALTIME_WAKEUP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SystemClock.elapsedRealtime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+ 5*1000,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1000*60,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thePendingIntent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5991224" y="4286071"/>
            <a:ext cx="4109086" cy="1612030"/>
          </a:xfrm>
          <a:prstGeom prst="cloudCallout">
            <a:avLst>
              <a:gd name="adj1" fmla="val -128421"/>
              <a:gd name="adj2" fmla="val -32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</a:rPr>
              <a:t>Interval.</a:t>
            </a:r>
          </a:p>
          <a:p>
            <a:pPr algn="ctr"/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</a:rPr>
              <a:t>At least one minute from Android 5.1 and on.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9526904" y="2498126"/>
            <a:ext cx="1400176" cy="1242764"/>
          </a:xfrm>
          <a:prstGeom prst="cloudCallout">
            <a:avLst>
              <a:gd name="adj1" fmla="val -165156"/>
              <a:gd name="adj2" fmla="val 78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</a:rPr>
              <a:t>First time.</a:t>
            </a:r>
          </a:p>
        </p:txBody>
      </p:sp>
    </p:spTree>
    <p:extLst>
      <p:ext uri="{BB962C8B-B14F-4D97-AF65-F5344CB8AC3E}">
        <p14:creationId xmlns:p14="http://schemas.microsoft.com/office/powerpoint/2010/main" val="11616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alarms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534824"/>
            <a:ext cx="10515600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aContext.getSystemService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Context.ALARM_SERVICE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3119508"/>
            <a:ext cx="10515600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alarmManager.setInexactRepeating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AlarmManager.ELAPSED_REALTIME_WAKEUP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SystemClock.elapsedRealtime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+ 5*1000,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AlarmManager.INTERVAL_XXX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thePendingIntent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651EB23-9F49-44F1-AB4C-7D98AAF70308}"/>
              </a:ext>
            </a:extLst>
          </p:cNvPr>
          <p:cNvSpPr/>
          <p:nvPr/>
        </p:nvSpPr>
        <p:spPr>
          <a:xfrm>
            <a:off x="6460504" y="4577078"/>
            <a:ext cx="3347301" cy="1418370"/>
          </a:xfrm>
          <a:prstGeom prst="wedgeRectCallout">
            <a:avLst>
              <a:gd name="adj1" fmla="val -85268"/>
              <a:gd name="adj2" fmla="val -35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INTERVAL_FIFTEN_MINUTES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INTERVAL_HALF_HOUR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INTERVAL_HOUR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INTERVAL_HALF_DAY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INTERVAL_DAY</a:t>
            </a:r>
          </a:p>
        </p:txBody>
      </p:sp>
      <p:sp>
        <p:nvSpPr>
          <p:cNvPr id="9" name="Cloud Callout 6">
            <a:extLst>
              <a:ext uri="{FF2B5EF4-FFF2-40B4-BE49-F238E27FC236}">
                <a16:creationId xmlns:a16="http://schemas.microsoft.com/office/drawing/2014/main" id="{3A97B557-4849-4AFC-B401-E49110F06255}"/>
              </a:ext>
            </a:extLst>
          </p:cNvPr>
          <p:cNvSpPr/>
          <p:nvPr/>
        </p:nvSpPr>
        <p:spPr>
          <a:xfrm>
            <a:off x="9526904" y="2498126"/>
            <a:ext cx="1826896" cy="1242764"/>
          </a:xfrm>
          <a:prstGeom prst="cloudCallout">
            <a:avLst>
              <a:gd name="adj1" fmla="val -138324"/>
              <a:gd name="adj2" fmla="val 76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</a:rPr>
              <a:t>Min first time.</a:t>
            </a:r>
          </a:p>
        </p:txBody>
      </p:sp>
    </p:spTree>
    <p:extLst>
      <p:ext uri="{BB962C8B-B14F-4D97-AF65-F5344CB8AC3E}">
        <p14:creationId xmlns:p14="http://schemas.microsoft.com/office/powerpoint/2010/main" val="74519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alarms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00050" y="1690688"/>
            <a:ext cx="49149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alarmManager.setRepeating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2308860"/>
            <a:ext cx="5368290" cy="38976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 to Android 4.3: is exact.</a:t>
            </a:r>
          </a:p>
          <a:p>
            <a:pPr marL="0" indent="0">
              <a:buNone/>
            </a:pPr>
            <a:r>
              <a:rPr lang="en-US" dirty="0"/>
              <a:t>From Android 4.4 and on:</a:t>
            </a:r>
            <a:br>
              <a:rPr lang="en-US" dirty="0"/>
            </a:br>
            <a:r>
              <a:rPr lang="en-US" dirty="0"/>
              <a:t>    is identical to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setInexactRepeating</a:t>
            </a:r>
            <a:r>
              <a:rPr lang="en-US" dirty="0"/>
              <a:t>.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901690" y="1690688"/>
            <a:ext cx="608076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alarmManager.setInexactRepeating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28460" y="2308860"/>
            <a:ext cx="4705350" cy="389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Is inexact.</a:t>
            </a:r>
          </a:p>
        </p:txBody>
      </p:sp>
    </p:spTree>
    <p:extLst>
      <p:ext uri="{BB962C8B-B14F-4D97-AF65-F5344CB8AC3E}">
        <p14:creationId xmlns:p14="http://schemas.microsoft.com/office/powerpoint/2010/main" val="169070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BentonSans Bold"/>
        <a:ea typeface=""/>
        <a:cs typeface=""/>
      </a:majorFont>
      <a:minorFont>
        <a:latin typeface="Scala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34426</TotalTime>
  <Words>980</Words>
  <Application>Microsoft Office PowerPoint</Application>
  <PresentationFormat>Widescreen</PresentationFormat>
  <Paragraphs>181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BentonSans Bold</vt:lpstr>
      <vt:lpstr>BentonSans Medium</vt:lpstr>
      <vt:lpstr>BentonSans Regular</vt:lpstr>
      <vt:lpstr>Calibri</vt:lpstr>
      <vt:lpstr>Courier New</vt:lpstr>
      <vt:lpstr>Georgia</vt:lpstr>
      <vt:lpstr>ScalaOT</vt:lpstr>
      <vt:lpstr>JU Grå</vt:lpstr>
      <vt:lpstr>PowerPoint Presentation</vt:lpstr>
      <vt:lpstr>Android Scheduling</vt:lpstr>
      <vt:lpstr>Saving battery</vt:lpstr>
      <vt:lpstr>Time in Android</vt:lpstr>
      <vt:lpstr>One-Shot alarms</vt:lpstr>
      <vt:lpstr>One-Shot alarms</vt:lpstr>
      <vt:lpstr>Repeating alarms</vt:lpstr>
      <vt:lpstr>Repeating alarms</vt:lpstr>
      <vt:lpstr>Repeating alarms</vt:lpstr>
      <vt:lpstr>Canceling alarms</vt:lpstr>
      <vt:lpstr>Saving battery</vt:lpstr>
      <vt:lpstr>Handling Doze mode</vt:lpstr>
      <vt:lpstr>Handling Doze mode</vt:lpstr>
      <vt:lpstr>Job Scheduler</vt:lpstr>
      <vt:lpstr>Creating the job service</vt:lpstr>
      <vt:lpstr>Creating the job service</vt:lpstr>
      <vt:lpstr>Creating a job</vt:lpstr>
      <vt:lpstr>Scheduling jobs</vt:lpstr>
      <vt:lpstr>Implementing the job service</vt:lpstr>
      <vt:lpstr>the workManager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684</cp:revision>
  <dcterms:created xsi:type="dcterms:W3CDTF">2015-07-17T09:22:03Z</dcterms:created>
  <dcterms:modified xsi:type="dcterms:W3CDTF">2020-03-02T11:17:51Z</dcterms:modified>
</cp:coreProperties>
</file>