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412" r:id="rId3"/>
    <p:sldId id="370" r:id="rId4"/>
    <p:sldId id="371" r:id="rId5"/>
    <p:sldId id="365" r:id="rId6"/>
    <p:sldId id="415" r:id="rId7"/>
    <p:sldId id="372" r:id="rId8"/>
    <p:sldId id="389" r:id="rId9"/>
    <p:sldId id="373" r:id="rId10"/>
    <p:sldId id="377" r:id="rId11"/>
    <p:sldId id="374" r:id="rId12"/>
    <p:sldId id="417" r:id="rId13"/>
    <p:sldId id="382" r:id="rId14"/>
    <p:sldId id="390" r:id="rId15"/>
    <p:sldId id="383" r:id="rId16"/>
    <p:sldId id="392" r:id="rId17"/>
    <p:sldId id="391" r:id="rId18"/>
    <p:sldId id="418" r:id="rId1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42" autoAdjust="0"/>
  </p:normalViewPr>
  <p:slideViewPr>
    <p:cSldViewPr snapToGrid="0">
      <p:cViewPr varScale="1">
        <p:scale>
          <a:sx n="62" d="100"/>
          <a:sy n="62" d="100"/>
        </p:scale>
        <p:origin x="79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9B2B-FBA9-4EA3-BAD3-94A21FB4DC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50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IntentService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 service with a worker thread.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2440693"/>
            <a:ext cx="10515600" cy="386054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MyIntentService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MyIntentService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NameOfThread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void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onHandleIntent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(Intent intent){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Called by the worker thread.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113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in the foreground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04811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Why?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To tell Android that the user is using you application.</a:t>
            </a:r>
          </a:p>
          <a:p>
            <a:r>
              <a:rPr lang="en-US" dirty="0">
                <a:latin typeface="Georgia" panose="02040502050405020303" pitchFamily="18" charset="0"/>
              </a:rPr>
              <a:t>Consequences: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Your application is less likely killed.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Your application shows an icon in the notification bar.</a:t>
            </a:r>
          </a:p>
          <a:p>
            <a:r>
              <a:rPr lang="en-US" dirty="0">
                <a:latin typeface="Georgia" panose="02040502050405020303" pitchFamily="18" charset="0"/>
              </a:rPr>
              <a:t>How?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660176" y="4214348"/>
            <a:ext cx="4871647" cy="169584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theService.startForeground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theNotificationId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theNotification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712842" y="6191883"/>
            <a:ext cx="8766314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theService.stopForeground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removeNotification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7646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Services' life cycle (</a:t>
            </a:r>
            <a:r>
              <a:rPr lang="en-US" sz="2400" dirty="0"/>
              <a:t>Bound service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3854365" y="3131549"/>
            <a:ext cx="1862334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onCreate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Rectangle 8"/>
          <p:cNvSpPr/>
          <p:nvPr/>
        </p:nvSpPr>
        <p:spPr>
          <a:xfrm>
            <a:off x="9488732" y="5281483"/>
            <a:ext cx="1862334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onDestroy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54365" y="4034655"/>
            <a:ext cx="1862334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onBind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88732" y="4034655"/>
            <a:ext cx="1862334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onUnbind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1" name="Straight Arrow Connector 20"/>
          <p:cNvCxnSpPr>
            <a:stCxn id="11" idx="3"/>
            <a:endCxn id="12" idx="1"/>
          </p:cNvCxnSpPr>
          <p:nvPr/>
        </p:nvCxnSpPr>
        <p:spPr>
          <a:xfrm>
            <a:off x="5716699" y="4396241"/>
            <a:ext cx="3772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12" idx="2"/>
            <a:endCxn id="9" idx="0"/>
          </p:cNvCxnSpPr>
          <p:nvPr/>
        </p:nvCxnSpPr>
        <p:spPr>
          <a:xfrm>
            <a:off x="10419899" y="4757826"/>
            <a:ext cx="0" cy="523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8" idx="2"/>
            <a:endCxn id="11" idx="0"/>
          </p:cNvCxnSpPr>
          <p:nvPr/>
        </p:nvCxnSpPr>
        <p:spPr>
          <a:xfrm>
            <a:off x="4785532" y="3854720"/>
            <a:ext cx="0" cy="17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  <a:stCxn id="49" idx="2"/>
            <a:endCxn id="47" idx="0"/>
          </p:cNvCxnSpPr>
          <p:nvPr/>
        </p:nvCxnSpPr>
        <p:spPr>
          <a:xfrm>
            <a:off x="1848575" y="2329273"/>
            <a:ext cx="0" cy="19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55164" y="1867608"/>
            <a:ext cx="3386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Georgia" panose="02040502050405020303" pitchFamily="18" charset="0"/>
                <a:cs typeface="Arial" panose="020B0604020202020204" pitchFamily="34" charset="0"/>
              </a:rPr>
              <a:t>aContext.bindService</a:t>
            </a:r>
            <a:r>
              <a:rPr lang="en-US" sz="2400" dirty="0">
                <a:latin typeface="Georgia" panose="02040502050405020303" pitchFamily="18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38372" y="4371208"/>
            <a:ext cx="3528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eorgia" panose="02040502050405020303" pitchFamily="18" charset="0"/>
                <a:cs typeface="Arial" panose="020B0604020202020204" pitchFamily="34" charset="0"/>
              </a:rPr>
              <a:t>All clients have unbind.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672903" y="3934575"/>
            <a:ext cx="3859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Georgia" panose="02040502050405020303" pitchFamily="18" charset="0"/>
                <a:cs typeface="Arial" panose="020B0604020202020204" pitchFamily="34" charset="0"/>
              </a:rPr>
              <a:t>aContext.unbindService</a:t>
            </a:r>
            <a:r>
              <a:rPr lang="en-US" sz="2400" dirty="0">
                <a:latin typeface="Georgia" panose="02040502050405020303" pitchFamily="18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A1CFD89B-B90E-4187-A662-5435BBEE9ED5}"/>
              </a:ext>
            </a:extLst>
          </p:cNvPr>
          <p:cNvSpPr/>
          <p:nvPr/>
        </p:nvSpPr>
        <p:spPr>
          <a:xfrm>
            <a:off x="708202" y="2521957"/>
            <a:ext cx="2280745" cy="1961827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Is service already running?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E659438-5FDD-4FE4-BC9D-EEEC7170AF49}"/>
              </a:ext>
            </a:extLst>
          </p:cNvPr>
          <p:cNvCxnSpPr>
            <a:cxnSpLocks/>
            <a:stCxn id="47" idx="3"/>
            <a:endCxn id="8" idx="1"/>
          </p:cNvCxnSpPr>
          <p:nvPr/>
        </p:nvCxnSpPr>
        <p:spPr>
          <a:xfrm flipV="1">
            <a:off x="2988947" y="3493135"/>
            <a:ext cx="865418" cy="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CBCABA9-6823-4719-A315-B8CC265A1502}"/>
              </a:ext>
            </a:extLst>
          </p:cNvPr>
          <p:cNvSpPr txBox="1"/>
          <p:nvPr/>
        </p:nvSpPr>
        <p:spPr>
          <a:xfrm>
            <a:off x="2988947" y="3093024"/>
            <a:ext cx="826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4899525F-FC3B-4B83-95E5-F6CF9A6178CC}"/>
              </a:ext>
            </a:extLst>
          </p:cNvPr>
          <p:cNvSpPr/>
          <p:nvPr/>
        </p:nvSpPr>
        <p:spPr>
          <a:xfrm>
            <a:off x="708201" y="4757826"/>
            <a:ext cx="2280745" cy="1961827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First bind?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98A6A-E946-41F4-8DBA-A56EBCDD51C6}"/>
              </a:ext>
            </a:extLst>
          </p:cNvPr>
          <p:cNvSpPr txBox="1"/>
          <p:nvPr/>
        </p:nvSpPr>
        <p:spPr>
          <a:xfrm>
            <a:off x="972740" y="4420750"/>
            <a:ext cx="826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Yes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72D815-6D5D-4B58-A0A0-9821730E0C50}"/>
              </a:ext>
            </a:extLst>
          </p:cNvPr>
          <p:cNvCxnSpPr>
            <a:cxnSpLocks/>
            <a:stCxn id="47" idx="2"/>
            <a:endCxn id="17" idx="0"/>
          </p:cNvCxnSpPr>
          <p:nvPr/>
        </p:nvCxnSpPr>
        <p:spPr>
          <a:xfrm flipH="1">
            <a:off x="1848574" y="4483784"/>
            <a:ext cx="1" cy="274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B1521D-6DA3-46A9-8B36-724482DC8A29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 flipV="1">
            <a:off x="2988946" y="4396241"/>
            <a:ext cx="865419" cy="134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BAFC8B6-0ED9-42B2-BB6A-9525EB1D0A7B}"/>
              </a:ext>
            </a:extLst>
          </p:cNvPr>
          <p:cNvSpPr txBox="1"/>
          <p:nvPr/>
        </p:nvSpPr>
        <p:spPr>
          <a:xfrm>
            <a:off x="3215170" y="5177100"/>
            <a:ext cx="826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16671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49" grpId="0"/>
      <p:bldP spid="29" grpId="0"/>
      <p:bldP spid="53" grpId="0"/>
      <p:bldP spid="47" grpId="0" animBg="1"/>
      <p:bldP spid="84" grpId="0"/>
      <p:bldP spid="17" grpId="0" animBg="1"/>
      <p:bldP spid="18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Bound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Act as servers (other components are clients).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2440693"/>
            <a:ext cx="10515600" cy="25617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MyBoundService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Service{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IBinder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onBind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(Intent intent){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 an </a:t>
            </a:r>
            <a:r>
              <a:rPr lang="en-US" sz="2200" i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IBinder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client.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1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Bound Services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8854440" cy="472642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MyBoundService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Service{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class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MyBinder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Binder{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"This is the data!";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IBinder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onBind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(Intent intent){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MyBinder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786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Bound Services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08116" y="1690688"/>
            <a:ext cx="11175769" cy="442172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MyActivity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Activity{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protected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MyBinder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myBinder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protected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ServiceConnection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connection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ServiceConnection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onServiceConnected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ComponentName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name,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IBinder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service){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myBinder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MyBinder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service;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onServiceDisconnected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ComponentName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myBinder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299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Bound Services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622973" cy="34360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MyActivity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Activity{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void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Intent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Intent(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MyBoundService.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(intent, connection,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Context.BIND_AUTO_CREATE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3379862" y="4617155"/>
            <a:ext cx="4906183" cy="1631245"/>
          </a:xfrm>
          <a:prstGeom prst="cloudCallout">
            <a:avLst>
              <a:gd name="adj1" fmla="val 62648"/>
              <a:gd name="adj2" fmla="val -692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BIND_AUTO_CREATE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BIND_ABOVE_CLIENT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BIND_NOT_FOREGROUND</a:t>
            </a:r>
          </a:p>
        </p:txBody>
      </p:sp>
    </p:spTree>
    <p:extLst>
      <p:ext uri="{BB962C8B-B14F-4D97-AF65-F5344CB8AC3E}">
        <p14:creationId xmlns:p14="http://schemas.microsoft.com/office/powerpoint/2010/main" val="200803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Bound Services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0" cy="29946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MyActivity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Activity{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void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onDestroy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.onDestroy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unbindService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(connection);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893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Services' life cycle</a:t>
            </a:r>
          </a:p>
        </p:txBody>
      </p:sp>
      <p:sp>
        <p:nvSpPr>
          <p:cNvPr id="8" name="Rectangle 7"/>
          <p:cNvSpPr/>
          <p:nvPr/>
        </p:nvSpPr>
        <p:spPr>
          <a:xfrm>
            <a:off x="555409" y="3326919"/>
            <a:ext cx="1730837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onCreate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13479" y="3326919"/>
            <a:ext cx="1862334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onDestroy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40522" y="2251848"/>
            <a:ext cx="2918682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onStartCommand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06361" y="3546857"/>
            <a:ext cx="1862334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onBind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31030" y="3546857"/>
            <a:ext cx="1862334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onUnbind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59719" y="5172145"/>
            <a:ext cx="1862334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onRebind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5" name="Straight Arrow Connector 14"/>
          <p:cNvCxnSpPr>
            <a:stCxn id="41" idx="2"/>
            <a:endCxn id="8" idx="0"/>
          </p:cNvCxnSpPr>
          <p:nvPr/>
        </p:nvCxnSpPr>
        <p:spPr>
          <a:xfrm>
            <a:off x="1420828" y="2798099"/>
            <a:ext cx="0" cy="528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2" idx="1"/>
          </p:cNvCxnSpPr>
          <p:nvPr/>
        </p:nvCxnSpPr>
        <p:spPr>
          <a:xfrm>
            <a:off x="5268695" y="3908443"/>
            <a:ext cx="1862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9" idx="1"/>
          </p:cNvCxnSpPr>
          <p:nvPr/>
        </p:nvCxnSpPr>
        <p:spPr>
          <a:xfrm flipV="1">
            <a:off x="8993364" y="3688505"/>
            <a:ext cx="1120115" cy="21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9" idx="1"/>
          </p:cNvCxnSpPr>
          <p:nvPr/>
        </p:nvCxnSpPr>
        <p:spPr>
          <a:xfrm>
            <a:off x="7659204" y="2613434"/>
            <a:ext cx="2454275" cy="1075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10" idx="1"/>
          </p:cNvCxnSpPr>
          <p:nvPr/>
        </p:nvCxnSpPr>
        <p:spPr>
          <a:xfrm flipV="1">
            <a:off x="2286246" y="2613434"/>
            <a:ext cx="2454276" cy="1075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  <a:endCxn id="11" idx="1"/>
          </p:cNvCxnSpPr>
          <p:nvPr/>
        </p:nvCxnSpPr>
        <p:spPr>
          <a:xfrm>
            <a:off x="2286246" y="3688505"/>
            <a:ext cx="1120115" cy="21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1382" y="2428767"/>
            <a:ext cx="255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Georgia" panose="02040502050405020303" pitchFamily="18" charset="0"/>
                <a:cs typeface="Arial" panose="020B0604020202020204" pitchFamily="34" charset="0"/>
              </a:rPr>
              <a:t>aContext.startService</a:t>
            </a:r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45" name="Straight Arrow Connector 44"/>
          <p:cNvCxnSpPr>
            <a:stCxn id="49" idx="0"/>
            <a:endCxn id="8" idx="2"/>
          </p:cNvCxnSpPr>
          <p:nvPr/>
        </p:nvCxnSpPr>
        <p:spPr>
          <a:xfrm flipH="1" flipV="1">
            <a:off x="1420828" y="4050090"/>
            <a:ext cx="13783" cy="760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8948" y="4810612"/>
            <a:ext cx="253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Georgia" panose="02040502050405020303" pitchFamily="18" charset="0"/>
                <a:cs typeface="Arial" panose="020B0604020202020204" pitchFamily="34" charset="0"/>
              </a:rPr>
              <a:t>aContext.bindService</a:t>
            </a:r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60216" y="2067045"/>
            <a:ext cx="2629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Georgia" panose="02040502050405020303" pitchFamily="18" charset="0"/>
                <a:cs typeface="Arial" panose="020B0604020202020204" pitchFamily="34" charset="0"/>
              </a:rPr>
              <a:t>aContext.stopService</a:t>
            </a:r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en-US" dirty="0" err="1">
                <a:latin typeface="Georgia" panose="02040502050405020303" pitchFamily="18" charset="0"/>
                <a:cs typeface="Arial" panose="020B0604020202020204" pitchFamily="34" charset="0"/>
              </a:rPr>
              <a:t>theService.stopSelf</a:t>
            </a:r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94597" y="3941325"/>
            <a:ext cx="165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All clients have unbind.</a:t>
            </a:r>
          </a:p>
        </p:txBody>
      </p:sp>
      <p:cxnSp>
        <p:nvCxnSpPr>
          <p:cNvPr id="46" name="Straight Arrow Connector 45"/>
          <p:cNvCxnSpPr>
            <a:stCxn id="13" idx="3"/>
            <a:endCxn id="12" idx="2"/>
          </p:cNvCxnSpPr>
          <p:nvPr/>
        </p:nvCxnSpPr>
        <p:spPr>
          <a:xfrm flipV="1">
            <a:off x="6722053" y="4270028"/>
            <a:ext cx="1340144" cy="126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  <a:endCxn id="13" idx="1"/>
          </p:cNvCxnSpPr>
          <p:nvPr/>
        </p:nvCxnSpPr>
        <p:spPr>
          <a:xfrm>
            <a:off x="2700273" y="4995278"/>
            <a:ext cx="2159446" cy="538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1" idx="3"/>
            <a:endCxn id="10" idx="1"/>
          </p:cNvCxnSpPr>
          <p:nvPr/>
        </p:nvCxnSpPr>
        <p:spPr>
          <a:xfrm>
            <a:off x="2700273" y="2613433"/>
            <a:ext cx="20402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019165" y="5121456"/>
            <a:ext cx="165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All clients have unbind.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252846" y="3267650"/>
            <a:ext cx="1872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Georgia" panose="02040502050405020303" pitchFamily="18" charset="0"/>
                <a:cs typeface="Arial" panose="020B0604020202020204" pitchFamily="34" charset="0"/>
              </a:rPr>
              <a:t>aContext</a:t>
            </a:r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.</a:t>
            </a:r>
            <a:b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dirty="0" err="1">
                <a:latin typeface="Georgia" panose="02040502050405020303" pitchFamily="18" charset="0"/>
                <a:cs typeface="Arial" panose="020B0604020202020204" pitchFamily="34" charset="0"/>
              </a:rPr>
              <a:t>unbindService</a:t>
            </a:r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628380-77F2-463A-B94D-D09E6A71F665}"/>
              </a:ext>
            </a:extLst>
          </p:cNvPr>
          <p:cNvSpPr txBox="1"/>
          <p:nvPr/>
        </p:nvSpPr>
        <p:spPr>
          <a:xfrm>
            <a:off x="7502262" y="4411676"/>
            <a:ext cx="1872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Georgia" panose="02040502050405020303" pitchFamily="18" charset="0"/>
                <a:cs typeface="Arial" panose="020B0604020202020204" pitchFamily="34" charset="0"/>
              </a:rPr>
              <a:t>aContext</a:t>
            </a:r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.</a:t>
            </a:r>
            <a:b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dirty="0" err="1">
                <a:latin typeface="Georgia" panose="02040502050405020303" pitchFamily="18" charset="0"/>
                <a:cs typeface="Arial" panose="020B0604020202020204" pitchFamily="34" charset="0"/>
              </a:rPr>
              <a:t>unbindService</a:t>
            </a:r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42332E-73C2-46D5-AE68-DF712CE8F7E4}"/>
              </a:ext>
            </a:extLst>
          </p:cNvPr>
          <p:cNvCxnSpPr>
            <a:cxnSpLocks/>
            <a:stCxn id="49" idx="0"/>
            <a:endCxn id="11" idx="1"/>
          </p:cNvCxnSpPr>
          <p:nvPr/>
        </p:nvCxnSpPr>
        <p:spPr>
          <a:xfrm flipV="1">
            <a:off x="1434611" y="3908443"/>
            <a:ext cx="1971750" cy="902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34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Android Services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app components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317491" y="1690688"/>
            <a:ext cx="7596530" cy="453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381292" y="1756735"/>
            <a:ext cx="2201780" cy="22017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30" name="Oval 29"/>
          <p:cNvSpPr/>
          <p:nvPr/>
        </p:nvSpPr>
        <p:spPr>
          <a:xfrm>
            <a:off x="7644656" y="1756735"/>
            <a:ext cx="2201780" cy="22017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31" name="Oval 30"/>
          <p:cNvSpPr/>
          <p:nvPr/>
        </p:nvSpPr>
        <p:spPr>
          <a:xfrm>
            <a:off x="3679094" y="3956071"/>
            <a:ext cx="2201780" cy="22017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Broadcast Receivers</a:t>
            </a:r>
          </a:p>
        </p:txBody>
      </p:sp>
      <p:sp>
        <p:nvSpPr>
          <p:cNvPr id="32" name="Oval 31"/>
          <p:cNvSpPr/>
          <p:nvPr/>
        </p:nvSpPr>
        <p:spPr>
          <a:xfrm>
            <a:off x="6335868" y="3958515"/>
            <a:ext cx="2201780" cy="22017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Content Providers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32684" y="2916680"/>
            <a:ext cx="2526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08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VS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Threads in activities should not outlive activities.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Android sees components running, not threads.</a:t>
            </a:r>
          </a:p>
          <a:p>
            <a:r>
              <a:rPr lang="en-US" dirty="0">
                <a:latin typeface="Georgia" panose="02040502050405020303" pitchFamily="18" charset="0"/>
              </a:rPr>
              <a:t>If the process is killed, the service can be restarted.</a:t>
            </a:r>
          </a:p>
          <a:p>
            <a:r>
              <a:rPr lang="en-US" dirty="0">
                <a:latin typeface="Georgia" panose="02040502050405020303" pitchFamily="18" charset="0"/>
              </a:rPr>
              <a:t>Services run on the main application thread.</a:t>
            </a:r>
          </a:p>
        </p:txBody>
      </p:sp>
    </p:spTree>
    <p:extLst>
      <p:ext uri="{BB962C8B-B14F-4D97-AF65-F5344CB8AC3E}">
        <p14:creationId xmlns:p14="http://schemas.microsoft.com/office/powerpoint/2010/main" val="327175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services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199" y="1708570"/>
            <a:ext cx="10515601" cy="12629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Service{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Override methods to implement your specific behavior.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198" y="3388433"/>
            <a:ext cx="10515601" cy="29946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&lt;manifest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xmlns:android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http://schemas.android.com/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/res/android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package="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the.package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&lt;application ...&gt;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&lt;service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the.package.TheClass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&lt;/application&gt;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&lt;/manifest&gt;</a:t>
            </a:r>
          </a:p>
        </p:txBody>
      </p:sp>
      <p:sp>
        <p:nvSpPr>
          <p:cNvPr id="3" name="Rectangular Callout 2"/>
          <p:cNvSpPr/>
          <p:nvPr/>
        </p:nvSpPr>
        <p:spPr>
          <a:xfrm>
            <a:off x="5925877" y="4430598"/>
            <a:ext cx="2792821" cy="619869"/>
          </a:xfrm>
          <a:prstGeom prst="wedgeRectCallout">
            <a:avLst>
              <a:gd name="adj1" fmla="val -141935"/>
              <a:gd name="adj2" fmla="val 700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android:description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79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Services can be used in two different ways:</a:t>
            </a:r>
          </a:p>
          <a:p>
            <a:r>
              <a:rPr lang="en-US" dirty="0">
                <a:latin typeface="Georgia" panose="02040502050405020303" pitchFamily="18" charset="0"/>
              </a:rPr>
              <a:t>As a command executor: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Send a command to the service.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The service executes the command.</a:t>
            </a:r>
          </a:p>
          <a:p>
            <a:r>
              <a:rPr lang="en-US" dirty="0">
                <a:latin typeface="Georgia" panose="02040502050405020303" pitchFamily="18" charset="0"/>
              </a:rPr>
              <a:t>As a bound service: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Send command to the service through an interface you define.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The service can send back results to the client.</a:t>
            </a:r>
          </a:p>
        </p:txBody>
      </p:sp>
    </p:spTree>
    <p:extLst>
      <p:ext uri="{BB962C8B-B14F-4D97-AF65-F5344CB8AC3E}">
        <p14:creationId xmlns:p14="http://schemas.microsoft.com/office/powerpoint/2010/main" val="246661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Services' life cycle (</a:t>
            </a:r>
            <a:r>
              <a:rPr lang="en-US" sz="2400" dirty="0"/>
              <a:t>command executor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3466982" y="4217705"/>
            <a:ext cx="1730837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onCreate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9049" y="5392907"/>
            <a:ext cx="1862334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onDestroy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00875" y="3232760"/>
            <a:ext cx="2918682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onStartCommand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5" name="Straight Arrow Connector 14"/>
          <p:cNvCxnSpPr>
            <a:cxnSpLocks/>
            <a:stCxn id="41" idx="2"/>
            <a:endCxn id="3" idx="0"/>
          </p:cNvCxnSpPr>
          <p:nvPr/>
        </p:nvCxnSpPr>
        <p:spPr>
          <a:xfrm>
            <a:off x="2023575" y="2361296"/>
            <a:ext cx="808" cy="25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10" idx="2"/>
            <a:endCxn id="9" idx="0"/>
          </p:cNvCxnSpPr>
          <p:nvPr/>
        </p:nvCxnSpPr>
        <p:spPr>
          <a:xfrm>
            <a:off x="8060216" y="3955931"/>
            <a:ext cx="0" cy="143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8" idx="3"/>
            <a:endCxn id="10" idx="1"/>
          </p:cNvCxnSpPr>
          <p:nvPr/>
        </p:nvCxnSpPr>
        <p:spPr>
          <a:xfrm flipV="1">
            <a:off x="5197819" y="3594346"/>
            <a:ext cx="1403056" cy="98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3426" y="1899631"/>
            <a:ext cx="3520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Georgia" panose="02040502050405020303" pitchFamily="18" charset="0"/>
                <a:cs typeface="Arial" panose="020B0604020202020204" pitchFamily="34" charset="0"/>
              </a:rPr>
              <a:t>aContext.startService</a:t>
            </a:r>
            <a:r>
              <a:rPr lang="en-US" sz="2400" dirty="0">
                <a:latin typeface="Georgia" panose="02040502050405020303" pitchFamily="18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124321" y="4242583"/>
            <a:ext cx="3325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Georgia" panose="02040502050405020303" pitchFamily="18" charset="0"/>
                <a:cs typeface="Arial" panose="020B0604020202020204" pitchFamily="34" charset="0"/>
              </a:rPr>
              <a:t>aContext.stopService</a:t>
            </a:r>
            <a:r>
              <a:rPr lang="en-US" sz="2400" dirty="0">
                <a:latin typeface="Georgia" panose="02040502050405020303" pitchFamily="18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en-US" sz="2400" dirty="0" err="1">
                <a:latin typeface="Georgia" panose="02040502050405020303" pitchFamily="18" charset="0"/>
                <a:cs typeface="Arial" panose="020B0604020202020204" pitchFamily="34" charset="0"/>
              </a:rPr>
              <a:t>theService.stopSelf</a:t>
            </a:r>
            <a:r>
              <a:rPr lang="en-US" sz="2400" dirty="0">
                <a:latin typeface="Georgia" panose="02040502050405020303" pitchFamily="18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8FEB551A-3275-4A99-BC26-0607F61FC06E}"/>
              </a:ext>
            </a:extLst>
          </p:cNvPr>
          <p:cNvSpPr/>
          <p:nvPr/>
        </p:nvSpPr>
        <p:spPr>
          <a:xfrm>
            <a:off x="884010" y="2613433"/>
            <a:ext cx="2280745" cy="1961827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Is service already running?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83F853F-A3D1-4DA9-8DFC-C13928B40EB1}"/>
              </a:ext>
            </a:extLst>
          </p:cNvPr>
          <p:cNvCxnSpPr>
            <a:cxnSpLocks/>
            <a:stCxn id="3" idx="2"/>
            <a:endCxn id="8" idx="1"/>
          </p:cNvCxnSpPr>
          <p:nvPr/>
        </p:nvCxnSpPr>
        <p:spPr>
          <a:xfrm>
            <a:off x="2024383" y="4575260"/>
            <a:ext cx="1442599" cy="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FE8C780-3128-4A9B-9A5A-50811FC48AEB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164755" y="3594346"/>
            <a:ext cx="34361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7AB7928-C6EA-4928-94A1-E34DC8C365CC}"/>
              </a:ext>
            </a:extLst>
          </p:cNvPr>
          <p:cNvSpPr txBox="1"/>
          <p:nvPr/>
        </p:nvSpPr>
        <p:spPr>
          <a:xfrm>
            <a:off x="2023574" y="4593363"/>
            <a:ext cx="826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21DE56-7239-47F6-8550-97B838E9564E}"/>
              </a:ext>
            </a:extLst>
          </p:cNvPr>
          <p:cNvSpPr txBox="1"/>
          <p:nvPr/>
        </p:nvSpPr>
        <p:spPr>
          <a:xfrm>
            <a:off x="3092475" y="3194235"/>
            <a:ext cx="826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97663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1" grpId="0"/>
      <p:bldP spid="50" grpId="0"/>
      <p:bldP spid="3" grpId="0" animBg="1"/>
      <p:bldP spid="44" grpId="0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services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199" y="1708570"/>
            <a:ext cx="10515601" cy="34276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Service{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@Override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onStartCommand(Intent intent,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flags,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startId){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your work!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Service.START_REDELIVER_INTENT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2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6972302" y="365125"/>
            <a:ext cx="2483426" cy="1514185"/>
          </a:xfrm>
          <a:prstGeom prst="cloudCallout">
            <a:avLst>
              <a:gd name="adj1" fmla="val -25842"/>
              <a:gd name="adj2" fmla="val 844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The intent causing this service to run.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838199" y="4761381"/>
            <a:ext cx="5257800" cy="1548244"/>
          </a:xfrm>
          <a:prstGeom prst="cloudCallout">
            <a:avLst>
              <a:gd name="adj1" fmla="val 36251"/>
              <a:gd name="adj2" fmla="val -797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START_REDELIVER_INTENT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START_STICKY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START_NOT_STICKY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6095998" y="4470588"/>
            <a:ext cx="5025657" cy="1352440"/>
          </a:xfrm>
          <a:prstGeom prst="cloudCallout">
            <a:avLst>
              <a:gd name="adj1" fmla="val 3291"/>
              <a:gd name="adj2" fmla="val -158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START_FLAG_REDELIVERY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START_FLAG_RETRY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9604665" y="270813"/>
            <a:ext cx="2483426" cy="1514185"/>
          </a:xfrm>
          <a:prstGeom prst="cloudCallout">
            <a:avLst>
              <a:gd name="adj1" fmla="val -17891"/>
              <a:gd name="adj2" fmla="val 129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A unique id for each call.</a:t>
            </a:r>
          </a:p>
        </p:txBody>
      </p:sp>
    </p:spTree>
    <p:extLst>
      <p:ext uri="{BB962C8B-B14F-4D97-AF65-F5344CB8AC3E}">
        <p14:creationId xmlns:p14="http://schemas.microsoft.com/office/powerpoint/2010/main" val="80826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service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354455" y="2440693"/>
            <a:ext cx="9483091" cy="838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Intent(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TheService.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aContext.startService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(intent);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354453" y="5359833"/>
            <a:ext cx="9483091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aContext.stopService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intentSentToStartService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Starting a service: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199" y="3494804"/>
            <a:ext cx="10515600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Georgia" panose="02040502050405020303" pitchFamily="18" charset="0"/>
              </a:rPr>
              <a:t>Stopping a service: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354453" y="4123593"/>
            <a:ext cx="9483091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theService.stopSelf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354453" y="4741713"/>
            <a:ext cx="9483091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theService.stopSelfResult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theIdPassedToOnStartCommand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2362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build="p"/>
      <p:bldP spid="7" grpId="0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7745</TotalTime>
  <Words>804</Words>
  <Application>Microsoft Office PowerPoint</Application>
  <PresentationFormat>Widescreen</PresentationFormat>
  <Paragraphs>174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BentonSans Medium</vt:lpstr>
      <vt:lpstr>BentonSans Regular</vt:lpstr>
      <vt:lpstr>Calibri</vt:lpstr>
      <vt:lpstr>Courier New</vt:lpstr>
      <vt:lpstr>Georgia</vt:lpstr>
      <vt:lpstr>JU Grå</vt:lpstr>
      <vt:lpstr>PowerPoint Presentation</vt:lpstr>
      <vt:lpstr>Android Services</vt:lpstr>
      <vt:lpstr>Fundamental app components</vt:lpstr>
      <vt:lpstr>Services VS Threads</vt:lpstr>
      <vt:lpstr>Creating services</vt:lpstr>
      <vt:lpstr>Services</vt:lpstr>
      <vt:lpstr>Services' life cycle (command executor)</vt:lpstr>
      <vt:lpstr>Creating services</vt:lpstr>
      <vt:lpstr>Using a service</vt:lpstr>
      <vt:lpstr>IntentService</vt:lpstr>
      <vt:lpstr>Running in the foreground</vt:lpstr>
      <vt:lpstr>Services' life cycle (Bound service)</vt:lpstr>
      <vt:lpstr>Creating Bound Services</vt:lpstr>
      <vt:lpstr>Creating Bound Services</vt:lpstr>
      <vt:lpstr>Using Bound Services</vt:lpstr>
      <vt:lpstr>Using Bound Services</vt:lpstr>
      <vt:lpstr>Using Bound Services</vt:lpstr>
      <vt:lpstr>Services' life cycle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230</cp:revision>
  <dcterms:created xsi:type="dcterms:W3CDTF">2015-07-17T09:22:03Z</dcterms:created>
  <dcterms:modified xsi:type="dcterms:W3CDTF">2020-02-07T12:50:40Z</dcterms:modified>
</cp:coreProperties>
</file>