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32" r:id="rId4"/>
    <p:sldId id="333" r:id="rId5"/>
    <p:sldId id="334" r:id="rId6"/>
    <p:sldId id="335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C0C0C0"/>
    <a:srgbClr val="F2F2F2"/>
    <a:srgbClr val="EAEAEA"/>
    <a:srgbClr val="787878"/>
    <a:srgbClr val="FFB500"/>
    <a:srgbClr val="961B81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64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2018-08-30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2018-08-30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cii-code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noProof="0" dirty="0"/>
              <a:t>Character Encodings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2018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5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Character encodings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"Computers only understand numbers."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664466" y="2440693"/>
            <a:ext cx="463484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string[] = "Hello";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64466" y="2921211"/>
            <a:ext cx="4634840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 string in C.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7392318" y="2080091"/>
            <a:ext cx="3668617" cy="1333041"/>
          </a:xfrm>
          <a:prstGeom prst="wedgeEllipseCallout">
            <a:avLst>
              <a:gd name="adj1" fmla="val -91365"/>
              <a:gd name="adj2" fmla="val -6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Each character is mapped to a number.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496351"/>
            <a:ext cx="10515600" cy="294080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Which character is mapped to which number?</a:t>
            </a:r>
          </a:p>
          <a:p>
            <a:pPr lvl="1"/>
            <a:r>
              <a:rPr lang="en-US" dirty="0"/>
              <a:t>Is described by the used character encoding.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exists many character encodings! 😓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 facto standard encoding: ASCII</a:t>
            </a:r>
          </a:p>
        </p:txBody>
      </p:sp>
    </p:spTree>
    <p:extLst>
      <p:ext uri="{BB962C8B-B14F-4D97-AF65-F5344CB8AC3E}">
        <p14:creationId xmlns:p14="http://schemas.microsoft.com/office/powerpoint/2010/main" val="198213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ASCII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10515600" cy="461357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i="1" dirty="0"/>
              <a:t>American Standard Code for Information Interchange</a:t>
            </a:r>
          </a:p>
          <a:p>
            <a:r>
              <a:rPr lang="sv-SE" dirty="0"/>
              <a:t>Each character represented by 7 bits.</a:t>
            </a:r>
          </a:p>
          <a:p>
            <a:pPr lvl="1"/>
            <a:r>
              <a:rPr lang="sv-SE" dirty="0"/>
              <a:t>2⁷ = 128.</a:t>
            </a:r>
          </a:p>
          <a:p>
            <a:r>
              <a:rPr lang="sv-SE" dirty="0">
                <a:hlinkClick r:id="rId2"/>
              </a:rPr>
              <a:t>https://www.ascii-code.com </a:t>
            </a:r>
            <a:endParaRPr lang="sv-SE" dirty="0"/>
          </a:p>
          <a:p>
            <a:r>
              <a:rPr lang="sv-SE" dirty="0"/>
              <a:t>Does not contain å, ä, ö, Å, Ä or Ö </a:t>
            </a:r>
            <a:r>
              <a:rPr lang="sv-SE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sv-S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v-SE" sz="900" dirty="0"/>
          </a:p>
          <a:p>
            <a:pPr marL="0" indent="0">
              <a:buNone/>
            </a:pPr>
            <a:r>
              <a:rPr lang="sv-SE" dirty="0"/>
              <a:t>Computers usually work with 8 bits.</a:t>
            </a:r>
          </a:p>
          <a:p>
            <a:r>
              <a:rPr lang="sv-SE" dirty="0"/>
              <a:t>Encodings extending ASCII has</a:t>
            </a:r>
            <a:br>
              <a:rPr lang="sv-SE" dirty="0"/>
            </a:br>
            <a:r>
              <a:rPr lang="sv-SE" dirty="0"/>
              <a:t>been created.</a:t>
            </a:r>
          </a:p>
          <a:p>
            <a:r>
              <a:rPr lang="sv-SE" dirty="0"/>
              <a:t>128 additional characters!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20874"/>
              </p:ext>
            </p:extLst>
          </p:nvPr>
        </p:nvGraphicFramePr>
        <p:xfrm>
          <a:off x="7097309" y="2229937"/>
          <a:ext cx="281200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001">
                  <a:extLst>
                    <a:ext uri="{9D8B030D-6E8A-4147-A177-3AD203B41FA5}">
                      <a16:colId xmlns:a16="http://schemas.microsoft.com/office/drawing/2014/main" val="3457967107"/>
                    </a:ext>
                  </a:extLst>
                </a:gridCol>
                <a:gridCol w="1406001">
                  <a:extLst>
                    <a:ext uri="{9D8B030D-6E8A-4147-A177-3AD203B41FA5}">
                      <a16:colId xmlns:a16="http://schemas.microsoft.com/office/drawing/2014/main" val="1837100616"/>
                    </a:ext>
                  </a:extLst>
                </a:gridCol>
              </a:tblGrid>
              <a:tr h="265739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38309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NUL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524495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67376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65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11688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B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57115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24210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97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11011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b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09887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27190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DEL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29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93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Extended ASCII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v-SE" dirty="0"/>
              <a:t>There exists many of them!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7681" y="3993043"/>
            <a:ext cx="2506950" cy="757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   ISO 8859-1 /</a:t>
            </a:r>
            <a:br>
              <a:rPr lang="en-US" sz="2400" dirty="0"/>
            </a:br>
            <a:r>
              <a:rPr lang="en-US" sz="2400" dirty="0"/>
              <a:t>ISO Latin-1</a:t>
            </a:r>
            <a:endParaRPr lang="sv-SE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974472"/>
              </p:ext>
            </p:extLst>
          </p:nvPr>
        </p:nvGraphicFramePr>
        <p:xfrm>
          <a:off x="3384631" y="2329448"/>
          <a:ext cx="2598726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065">
                  <a:extLst>
                    <a:ext uri="{9D8B030D-6E8A-4147-A177-3AD203B41FA5}">
                      <a16:colId xmlns:a16="http://schemas.microsoft.com/office/drawing/2014/main" val="3457967107"/>
                    </a:ext>
                  </a:extLst>
                </a:gridCol>
                <a:gridCol w="1361661">
                  <a:extLst>
                    <a:ext uri="{9D8B030D-6E8A-4147-A177-3AD203B41FA5}">
                      <a16:colId xmlns:a16="http://schemas.microsoft.com/office/drawing/2014/main" val="1837100616"/>
                    </a:ext>
                  </a:extLst>
                </a:gridCol>
              </a:tblGrid>
              <a:tr h="265739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38309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NUL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524495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67376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DEL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11688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PAD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799257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…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57115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196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Ä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24210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197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Å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11011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09887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214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Ö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27190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29143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255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ÿ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164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52469"/>
              </p:ext>
            </p:extLst>
          </p:nvPr>
        </p:nvGraphicFramePr>
        <p:xfrm>
          <a:off x="6335315" y="2329944"/>
          <a:ext cx="263972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val="3457967107"/>
                    </a:ext>
                  </a:extLst>
                </a:gridCol>
                <a:gridCol w="1419561">
                  <a:extLst>
                    <a:ext uri="{9D8B030D-6E8A-4147-A177-3AD203B41FA5}">
                      <a16:colId xmlns:a16="http://schemas.microsoft.com/office/drawing/2014/main" val="1837100616"/>
                    </a:ext>
                  </a:extLst>
                </a:gridCol>
              </a:tblGrid>
              <a:tr h="265739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38309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NUL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524495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67376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DEL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11688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92670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…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57115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196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Ä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24210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197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Å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11011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09887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214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Ö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27190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29143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255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ÿ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1640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8951594" y="3993043"/>
            <a:ext cx="2506950" cy="757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Windows-1252 /</a:t>
            </a:r>
            <a:br>
              <a:rPr lang="en-US" sz="2400" dirty="0"/>
            </a:br>
            <a:r>
              <a:rPr lang="en-US" sz="2400" dirty="0"/>
              <a:t>ANSI 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970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937240" cy="230524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The solution to all encoding problems!</a:t>
            </a:r>
          </a:p>
          <a:p>
            <a:r>
              <a:rPr lang="en-US" dirty="0"/>
              <a:t>Can</a:t>
            </a:r>
            <a:r>
              <a:rPr lang="en-US" noProof="0" dirty="0">
                <a:latin typeface="Georgia" panose="02040502050405020303" pitchFamily="18" charset="0"/>
              </a:rPr>
              <a:t> store ~1.000.000 characters.</a:t>
            </a:r>
          </a:p>
          <a:p>
            <a:r>
              <a:rPr lang="en-US" dirty="0"/>
              <a:t>Some of the encodings:</a:t>
            </a:r>
            <a:endParaRPr lang="en-US" noProof="0" dirty="0">
              <a:latin typeface="Georgia" panose="02040502050405020303" pitchFamily="18" charset="0"/>
            </a:endParaRPr>
          </a:p>
          <a:p>
            <a:pPr lvl="1"/>
            <a:r>
              <a:rPr lang="en-US" noProof="0" dirty="0">
                <a:latin typeface="Georgia" panose="02040502050405020303" pitchFamily="18" charset="0"/>
              </a:rPr>
              <a:t>UTF-32: each character represented by 32 bits.</a:t>
            </a:r>
            <a:endParaRPr lang="en-US" noProof="0" dirty="0"/>
          </a:p>
          <a:p>
            <a:pPr lvl="1"/>
            <a:r>
              <a:rPr lang="en-US" noProof="0" dirty="0">
                <a:latin typeface="Georgia" panose="02040502050405020303" pitchFamily="18" charset="0"/>
              </a:rPr>
              <a:t>UTF-8: each character represented by 8, 16, 24 or 32 bits.</a:t>
            </a:r>
          </a:p>
        </p:txBody>
      </p:sp>
    </p:spTree>
    <p:extLst>
      <p:ext uri="{BB962C8B-B14F-4D97-AF65-F5344CB8AC3E}">
        <p14:creationId xmlns:p14="http://schemas.microsoft.com/office/powerpoint/2010/main" val="382225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29751</TotalTime>
  <Words>242</Words>
  <Application>Microsoft Office PowerPoint</Application>
  <PresentationFormat>Widescreen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Georgia</vt:lpstr>
      <vt:lpstr>Wingdings</vt:lpstr>
      <vt:lpstr>JU Grå</vt:lpstr>
      <vt:lpstr>PowerPoint Presentation</vt:lpstr>
      <vt:lpstr>Character Encodings</vt:lpstr>
      <vt:lpstr>Character encodings</vt:lpstr>
      <vt:lpstr>ASCII</vt:lpstr>
      <vt:lpstr>Extended ASCII</vt:lpstr>
      <vt:lpstr>Unicode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412</cp:revision>
  <dcterms:created xsi:type="dcterms:W3CDTF">2015-07-17T09:22:03Z</dcterms:created>
  <dcterms:modified xsi:type="dcterms:W3CDTF">2018-08-30T05:39:12Z</dcterms:modified>
</cp:coreProperties>
</file>