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35" r:id="rId3"/>
    <p:sldId id="363" r:id="rId4"/>
    <p:sldId id="327" r:id="rId5"/>
    <p:sldId id="367" r:id="rId6"/>
    <p:sldId id="328" r:id="rId7"/>
    <p:sldId id="364" r:id="rId8"/>
    <p:sldId id="365" r:id="rId9"/>
    <p:sldId id="366" r:id="rId10"/>
    <p:sldId id="368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65"/>
    <a:srgbClr val="FFB500"/>
    <a:srgbClr val="961B81"/>
    <a:srgbClr val="C0C0C0"/>
    <a:srgbClr val="F2F2F2"/>
    <a:srgbClr val="EAEAEA"/>
    <a:srgbClr val="787878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5501" autoAdjust="0"/>
  </p:normalViewPr>
  <p:slideViewPr>
    <p:cSldViewPr snapToGrid="0">
      <p:cViewPr varScale="1">
        <p:scale>
          <a:sx n="63" d="100"/>
          <a:sy n="63" d="100"/>
        </p:scale>
        <p:origin x="612" y="48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2018-12-30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vt.se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2011/WD-html5-20110113/history.html#the-history-interface" TargetMode="External"/><Relationship Id="rId2" Type="http://schemas.openxmlformats.org/officeDocument/2006/relationships/hyperlink" Target="https://html.spec.whatwg.org/multipage/system-state.html#the-navigator-object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hatwebcando.today/" TargetMode="External"/><Relationship Id="rId2" Type="http://schemas.openxmlformats.org/officeDocument/2006/relationships/hyperlink" Target="https://console.spec.whatwg.org/#console-namespace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Debugging client-side JS code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84FA675-691D-45D6-8FFE-82DCEC732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74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Use the </a:t>
            </a:r>
            <a:r>
              <a:rPr lang="en-US" dirty="0">
                <a:latin typeface="Courier"/>
              </a:rPr>
              <a:t>debugger</a:t>
            </a:r>
            <a:r>
              <a:rPr lang="en-US" dirty="0"/>
              <a:t> statement.</a:t>
            </a:r>
            <a:endParaRPr lang="en-US" noProof="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92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Client-side JavaScript &amp; BOM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91002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4C432C-BB73-46F6-820A-C5B5114ACAC8}"/>
              </a:ext>
            </a:extLst>
          </p:cNvPr>
          <p:cNvCxnSpPr/>
          <p:nvPr/>
        </p:nvCxnSpPr>
        <p:spPr>
          <a:xfrm>
            <a:off x="345440" y="2245360"/>
            <a:ext cx="112776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4484E3-34A7-4622-B172-13DFDC580093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97840" y="1742441"/>
            <a:ext cx="0" cy="71628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832E43-3760-482D-B733-A61EE77363E0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019973" y="1742441"/>
            <a:ext cx="0" cy="70612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361B4F-D6BA-4DBB-B82E-EF04075C57EA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7542106" y="1745289"/>
            <a:ext cx="0" cy="70327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C4F6C7-69D5-4334-88F0-D1980599BF75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11064239" y="1742441"/>
            <a:ext cx="2" cy="70612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9DE89A-339A-4052-98BD-292A18BE6BEF}"/>
              </a:ext>
            </a:extLst>
          </p:cNvPr>
          <p:cNvSpPr txBox="1"/>
          <p:nvPr/>
        </p:nvSpPr>
        <p:spPr>
          <a:xfrm>
            <a:off x="20320" y="1280776"/>
            <a:ext cx="95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1990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9F23EC-9FC8-4A2F-82ED-D07DAC91D967}"/>
              </a:ext>
            </a:extLst>
          </p:cNvPr>
          <p:cNvSpPr txBox="1"/>
          <p:nvPr/>
        </p:nvSpPr>
        <p:spPr>
          <a:xfrm>
            <a:off x="3542453" y="1280776"/>
            <a:ext cx="95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3C1C3B-E44E-4BD1-B855-F37D7779AA21}"/>
              </a:ext>
            </a:extLst>
          </p:cNvPr>
          <p:cNvSpPr txBox="1"/>
          <p:nvPr/>
        </p:nvSpPr>
        <p:spPr>
          <a:xfrm>
            <a:off x="7064586" y="1283624"/>
            <a:ext cx="95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9BB15-96BF-4685-8F2A-709E72850BD1}"/>
              </a:ext>
            </a:extLst>
          </p:cNvPr>
          <p:cNvSpPr txBox="1"/>
          <p:nvPr/>
        </p:nvSpPr>
        <p:spPr>
          <a:xfrm>
            <a:off x="10586719" y="1280776"/>
            <a:ext cx="95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2020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DDBDAB-285E-4F0C-AD41-C1A6CDF260C0}"/>
              </a:ext>
            </a:extLst>
          </p:cNvPr>
          <p:cNvCxnSpPr>
            <a:cxnSpLocks/>
          </p:cNvCxnSpPr>
          <p:nvPr/>
        </p:nvCxnSpPr>
        <p:spPr>
          <a:xfrm flipV="1">
            <a:off x="741680" y="2092960"/>
            <a:ext cx="0" cy="3149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CD54F4-B3E3-4942-8727-01A2F02DDB67}"/>
              </a:ext>
            </a:extLst>
          </p:cNvPr>
          <p:cNvCxnSpPr>
            <a:cxnSpLocks/>
          </p:cNvCxnSpPr>
          <p:nvPr/>
        </p:nvCxnSpPr>
        <p:spPr>
          <a:xfrm flipV="1">
            <a:off x="2113280" y="2087880"/>
            <a:ext cx="0" cy="3149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EA8CFC0-E7E8-4A3F-9A4F-1D30916F5BE4}"/>
              </a:ext>
            </a:extLst>
          </p:cNvPr>
          <p:cNvSpPr txBox="1"/>
          <p:nvPr/>
        </p:nvSpPr>
        <p:spPr>
          <a:xfrm>
            <a:off x="414867" y="1745180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1991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402D67-C46C-4605-B45A-7782B865B5B7}"/>
              </a:ext>
            </a:extLst>
          </p:cNvPr>
          <p:cNvSpPr txBox="1"/>
          <p:nvPr/>
        </p:nvSpPr>
        <p:spPr>
          <a:xfrm>
            <a:off x="1733973" y="1711960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1995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BFFD87-1615-412C-A9DA-36AC115C1EA2}"/>
              </a:ext>
            </a:extLst>
          </p:cNvPr>
          <p:cNvSpPr txBox="1"/>
          <p:nvPr/>
        </p:nvSpPr>
        <p:spPr>
          <a:xfrm rot="19041273">
            <a:off x="1045404" y="2686490"/>
            <a:ext cx="1329831" cy="382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81F004-244E-407B-907E-312FCED027D8}"/>
              </a:ext>
            </a:extLst>
          </p:cNvPr>
          <p:cNvSpPr txBox="1"/>
          <p:nvPr/>
        </p:nvSpPr>
        <p:spPr>
          <a:xfrm rot="19041273">
            <a:off x="-95186" y="2650377"/>
            <a:ext cx="146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HTML "1.0"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B34B0FF9-E9A2-4471-BF88-3F49944EE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3429000"/>
            <a:ext cx="10674756" cy="270176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When using client-side JavaScript:</a:t>
            </a:r>
          </a:p>
          <a:p>
            <a:r>
              <a:rPr lang="en-US" noProof="0" dirty="0"/>
              <a:t>Don't expect users' web browsers to execute the code.</a:t>
            </a:r>
          </a:p>
          <a:p>
            <a:pPr lvl="1"/>
            <a:r>
              <a:rPr lang="en-US" dirty="0"/>
              <a:t>Can be disabled.</a:t>
            </a:r>
          </a:p>
          <a:p>
            <a:pPr lvl="1"/>
            <a:r>
              <a:rPr lang="en-US" noProof="0" dirty="0"/>
              <a:t>Search engines usually have trouble with JavaScript code.</a:t>
            </a:r>
          </a:p>
          <a:p>
            <a:r>
              <a:rPr lang="en-US" dirty="0"/>
              <a:t>Don't expect users' web browsers to support the latest features.</a:t>
            </a:r>
          </a:p>
          <a:p>
            <a:pPr lvl="1"/>
            <a:r>
              <a:rPr lang="en-US" noProof="0" dirty="0" err="1"/>
              <a:t>Transpiling</a:t>
            </a:r>
            <a:r>
              <a:rPr lang="en-US" noProof="0" dirty="0"/>
              <a:t> code:</a:t>
            </a:r>
          </a:p>
        </p:txBody>
      </p:sp>
      <p:sp>
        <p:nvSpPr>
          <p:cNvPr id="43" name="Content Placeholder 3">
            <a:extLst>
              <a:ext uri="{FF2B5EF4-FFF2-40B4-BE49-F238E27FC236}">
                <a16:creationId xmlns:a16="http://schemas.microsoft.com/office/drawing/2014/main" id="{219490CB-1DC2-41F3-9CAC-AB9EC490732C}"/>
              </a:ext>
            </a:extLst>
          </p:cNvPr>
          <p:cNvSpPr txBox="1">
            <a:spLocks/>
          </p:cNvSpPr>
          <p:nvPr/>
        </p:nvSpPr>
        <p:spPr>
          <a:xfrm>
            <a:off x="4058919" y="5811939"/>
            <a:ext cx="2037081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12585344-8F5E-45FF-9B48-3E8539E1F031}"/>
              </a:ext>
            </a:extLst>
          </p:cNvPr>
          <p:cNvSpPr txBox="1">
            <a:spLocks/>
          </p:cNvSpPr>
          <p:nvPr/>
        </p:nvSpPr>
        <p:spPr>
          <a:xfrm>
            <a:off x="6830906" y="5805922"/>
            <a:ext cx="1722121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E04F8BF4-B43F-4443-8FA7-B90020D52632}"/>
              </a:ext>
            </a:extLst>
          </p:cNvPr>
          <p:cNvSpPr txBox="1">
            <a:spLocks/>
          </p:cNvSpPr>
          <p:nvPr/>
        </p:nvSpPr>
        <p:spPr>
          <a:xfrm>
            <a:off x="6178973" y="5805922"/>
            <a:ext cx="568960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20" grpId="0"/>
      <p:bldP spid="21" grpId="0"/>
      <p:bldP spid="26" grpId="0"/>
      <p:bldP spid="39" grpId="0"/>
      <p:bldP spid="43" grpId="0" animBg="1"/>
      <p:bldP spid="44" grpId="0" animBg="1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Improving the user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06032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  <a:hlinkClick r:id="rId2"/>
              </a:rPr>
              <a:t>https://svt.se</a:t>
            </a:r>
            <a:r>
              <a:rPr lang="en-US" noProof="0" dirty="0">
                <a:latin typeface="Georgia" panose="02040502050405020303" pitchFamily="18" charset="0"/>
              </a:rPr>
              <a:t> </a:t>
            </a:r>
          </a:p>
          <a:p>
            <a:pPr marL="0" indent="0">
              <a:buNone/>
            </a:pPr>
            <a:endParaRPr lang="en-US" noProof="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r>
              <a:rPr lang="en-US" noProof="0" dirty="0">
                <a:latin typeface="Georgia" panose="02040502050405020303" pitchFamily="18" charset="0"/>
              </a:rPr>
              <a:t>Showing/Hiding parts of the webpage.</a:t>
            </a:r>
          </a:p>
          <a:p>
            <a:r>
              <a:rPr lang="en-US" dirty="0"/>
              <a:t>Validating form.</a:t>
            </a:r>
          </a:p>
          <a:p>
            <a:r>
              <a:rPr lang="en-US" noProof="0" dirty="0">
                <a:latin typeface="Georgia" panose="02040502050405020303" pitchFamily="18" charset="0"/>
              </a:rPr>
              <a:t>Performing calculation.</a:t>
            </a:r>
          </a:p>
        </p:txBody>
      </p:sp>
    </p:spTree>
    <p:extLst>
      <p:ext uri="{BB962C8B-B14F-4D97-AF65-F5344CB8AC3E}">
        <p14:creationId xmlns:p14="http://schemas.microsoft.com/office/powerpoint/2010/main" val="30065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Where to write JS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749"/>
          </a:xfr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noProof="0" dirty="0">
                <a:latin typeface="Georgia" panose="02040502050405020303" pitchFamily="18" charset="0"/>
              </a:rPr>
              <a:t>In event attributes: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718632" y="2370778"/>
            <a:ext cx="7304182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onclick="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JavaScript-CODE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"&gt;Some text&lt;/p&gt;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966615"/>
            <a:ext cx="10515600" cy="133728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sv-SE" dirty="0"/>
              <a:t>Can't re-use our JavaScript code on other elements </a:t>
            </a:r>
            <a:r>
              <a:rPr lang="sv-SE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sv-SE" dirty="0"/>
              <a:t>Shouldn't mix HTML and JavaScript code </a:t>
            </a:r>
            <a:r>
              <a:rPr lang="sv-SE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sv-SE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sv-SE" dirty="0"/>
              <a:t>In the </a:t>
            </a:r>
            <a:r>
              <a:rPr lang="sv-SE" dirty="0">
                <a:latin typeface="Courier"/>
              </a:rPr>
              <a:t>&lt;script&gt;</a:t>
            </a:r>
            <a:r>
              <a:rPr lang="sv-SE" dirty="0"/>
              <a:t> element: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718630" y="4443933"/>
            <a:ext cx="9474507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type="text/javascript</a:t>
            </a:r>
            <a:r>
              <a:rPr lang="sv-SE" sz="2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sv-SE" sz="2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JavaScript-CODE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198" y="4984686"/>
            <a:ext cx="10707477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sv-SE" dirty="0"/>
              <a:t>Can't re-use our JavaScript code in other files </a:t>
            </a:r>
            <a:r>
              <a:rPr lang="sv-SE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sv-S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93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Where to write JS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749"/>
          </a:xfr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noProof="0" dirty="0">
                <a:latin typeface="Georgia" panose="02040502050405020303" pitchFamily="18" charset="0"/>
              </a:rPr>
              <a:t>In a separate </a:t>
            </a:r>
            <a:r>
              <a:rPr lang="en-US" noProof="0" dirty="0">
                <a:latin typeface="Courier"/>
              </a:rPr>
              <a:t>.</a:t>
            </a:r>
            <a:r>
              <a:rPr lang="en-US" noProof="0" dirty="0" err="1">
                <a:latin typeface="Courier"/>
              </a:rPr>
              <a:t>js</a:t>
            </a:r>
            <a:r>
              <a:rPr lang="en-US" noProof="0" dirty="0">
                <a:latin typeface="Georgia" panose="02040502050405020303" pitchFamily="18" charset="0"/>
              </a:rPr>
              <a:t> file: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718633" y="2370778"/>
            <a:ext cx="8119430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src="the-js-file.js"&gt;&lt;/script&gt;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897151"/>
            <a:ext cx="10515600" cy="82125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sv-SE" dirty="0"/>
              <a:t>Can use the same JavaScript code in multiple files </a:t>
            </a:r>
            <a:r>
              <a:rPr lang="sv-SE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sv-SE" dirty="0">
                <a:sym typeface="Wingdings" panose="05000000000000000000" pitchFamily="2" charset="2"/>
              </a:rPr>
              <a:t>JavaScript files can be cached </a:t>
            </a:r>
            <a:r>
              <a:rPr lang="sv-SE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sv-SE" dirty="0">
              <a:solidFill>
                <a:srgbClr val="00B050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3877940" y="3115632"/>
            <a:ext cx="2710146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JavaScript-CODE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DCE1E5-DF48-4853-810A-9CDC7A514034}"/>
              </a:ext>
            </a:extLst>
          </p:cNvPr>
          <p:cNvSpPr txBox="1">
            <a:spLocks/>
          </p:cNvSpPr>
          <p:nvPr/>
        </p:nvSpPr>
        <p:spPr>
          <a:xfrm>
            <a:off x="4118535" y="3603369"/>
            <a:ext cx="2228955" cy="34855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v-SE" sz="1800" dirty="0">
                <a:solidFill>
                  <a:schemeClr val="tx1"/>
                </a:solidFill>
                <a:latin typeface="Courier"/>
              </a:rPr>
              <a:t>the-js-file.js</a:t>
            </a:r>
          </a:p>
        </p:txBody>
      </p:sp>
    </p:spTree>
    <p:extLst>
      <p:ext uri="{BB962C8B-B14F-4D97-AF65-F5344CB8AC3E}">
        <p14:creationId xmlns:p14="http://schemas.microsoft.com/office/powerpoint/2010/main" val="111456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Browser Object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84FA675-691D-45D6-8FFE-82DCEC732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96416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JavaScript can only be used for computations.</a:t>
            </a:r>
          </a:p>
          <a:p>
            <a:r>
              <a:rPr lang="en-US" dirty="0"/>
              <a:t>No way of reading input from the user.</a:t>
            </a:r>
          </a:p>
          <a:p>
            <a:r>
              <a:rPr lang="en-US" noProof="0" dirty="0">
                <a:latin typeface="Georgia" panose="02040502050405020303" pitchFamily="18" charset="0"/>
              </a:rPr>
              <a:t>No way to print output to the user.</a:t>
            </a:r>
          </a:p>
          <a:p>
            <a:r>
              <a:rPr lang="en-US" dirty="0"/>
              <a:t>...</a:t>
            </a:r>
          </a:p>
          <a:p>
            <a:pPr marL="0" indent="0">
              <a:buNone/>
            </a:pPr>
            <a:endParaRPr lang="en-US" noProof="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The web browser adds some functionalities to the environment our client-side JavaScript code is executed in.</a:t>
            </a:r>
          </a:p>
          <a:p>
            <a:r>
              <a:rPr lang="en-US" dirty="0"/>
              <a:t>Known as the Browser Object Model.</a:t>
            </a:r>
            <a:endParaRPr lang="en-US" noProof="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2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Browser Object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84FA675-691D-45D6-8FFE-82DCEC732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879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Consists of many things:</a:t>
            </a:r>
          </a:p>
          <a:p>
            <a:r>
              <a:rPr lang="en-US" noProof="0" dirty="0">
                <a:latin typeface="Georgia" panose="02040502050405020303" pitchFamily="18" charset="0"/>
              </a:rPr>
              <a:t>The Document Object Model</a:t>
            </a:r>
          </a:p>
          <a:p>
            <a:pPr lvl="1"/>
            <a:r>
              <a:rPr lang="en-US" dirty="0"/>
              <a:t>Interact with the webpage.</a:t>
            </a:r>
          </a:p>
          <a:p>
            <a:pPr lvl="1"/>
            <a:r>
              <a:rPr lang="en-US" dirty="0">
                <a:latin typeface="Courier"/>
              </a:rPr>
              <a:t>document</a:t>
            </a:r>
          </a:p>
          <a:p>
            <a:r>
              <a:rPr lang="en-US" noProof="0" dirty="0">
                <a:latin typeface="Georgia" panose="02040502050405020303" pitchFamily="18" charset="0"/>
              </a:rPr>
              <a:t>The Navigator object</a:t>
            </a:r>
          </a:p>
          <a:p>
            <a:pPr lvl="1"/>
            <a:r>
              <a:rPr lang="en-US" dirty="0"/>
              <a:t>Contains information about the web browser.</a:t>
            </a:r>
          </a:p>
          <a:p>
            <a:pPr lvl="1"/>
            <a:r>
              <a:rPr lang="en-US" noProof="0" dirty="0">
                <a:latin typeface="Courier"/>
              </a:rPr>
              <a:t>navigator</a:t>
            </a:r>
          </a:p>
          <a:p>
            <a:pPr lvl="1"/>
            <a:r>
              <a:rPr lang="en-US" sz="1400" dirty="0">
                <a:hlinkClick r:id="rId2"/>
              </a:rPr>
              <a:t>https://html.spec.whatwg.org/multipage/system-state.html#the-navigator-object</a:t>
            </a:r>
            <a:r>
              <a:rPr lang="en-US" sz="1400" dirty="0"/>
              <a:t> </a:t>
            </a:r>
            <a:endParaRPr lang="en-US" sz="1400" noProof="0" dirty="0"/>
          </a:p>
          <a:p>
            <a:r>
              <a:rPr lang="en-US" dirty="0"/>
              <a:t>The History object</a:t>
            </a:r>
          </a:p>
          <a:p>
            <a:pPr lvl="1"/>
            <a:r>
              <a:rPr lang="en-US" noProof="0" dirty="0">
                <a:latin typeface="Georgia" panose="02040502050405020303" pitchFamily="18" charset="0"/>
              </a:rPr>
              <a:t>Read/modify the history of the current "tab".</a:t>
            </a:r>
          </a:p>
          <a:p>
            <a:pPr lvl="1"/>
            <a:r>
              <a:rPr lang="en-US" dirty="0">
                <a:latin typeface="Courier"/>
              </a:rPr>
              <a:t>history</a:t>
            </a:r>
          </a:p>
          <a:p>
            <a:pPr lvl="1"/>
            <a:r>
              <a:rPr lang="en-US" sz="1400" dirty="0">
                <a:hlinkClick r:id="rId3"/>
              </a:rPr>
              <a:t>https://www.w3.org/TR/2011/WD-html5-20110113/history.html#the-history-interface</a:t>
            </a:r>
            <a:r>
              <a:rPr lang="en-US" sz="1400" dirty="0"/>
              <a:t> </a:t>
            </a:r>
            <a:endParaRPr lang="en-US" sz="1400" noProof="0" dirty="0"/>
          </a:p>
        </p:txBody>
      </p:sp>
    </p:spTree>
    <p:extLst>
      <p:ext uri="{BB962C8B-B14F-4D97-AF65-F5344CB8AC3E}">
        <p14:creationId xmlns:p14="http://schemas.microsoft.com/office/powerpoint/2010/main" val="186470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Browser Object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84FA675-691D-45D6-8FFE-82DCEC732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24988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Consists of many things:</a:t>
            </a:r>
          </a:p>
          <a:p>
            <a:r>
              <a:rPr lang="en-US" noProof="0" dirty="0">
                <a:latin typeface="Georgia" panose="02040502050405020303" pitchFamily="18" charset="0"/>
              </a:rPr>
              <a:t>The </a:t>
            </a:r>
            <a:r>
              <a:rPr lang="en-US" noProof="0" dirty="0">
                <a:latin typeface="Courier"/>
              </a:rPr>
              <a:t>alert</a:t>
            </a:r>
            <a:r>
              <a:rPr lang="en-US" noProof="0" dirty="0">
                <a:latin typeface="Georgia" panose="02040502050405020303" pitchFamily="18" charset="0"/>
              </a:rPr>
              <a:t> function.</a:t>
            </a:r>
          </a:p>
          <a:p>
            <a:r>
              <a:rPr lang="en-US" dirty="0"/>
              <a:t>The </a:t>
            </a:r>
            <a:r>
              <a:rPr lang="en-US" dirty="0">
                <a:latin typeface="Courier"/>
              </a:rPr>
              <a:t>prompt</a:t>
            </a:r>
            <a:r>
              <a:rPr lang="en-US" dirty="0"/>
              <a:t> function.</a:t>
            </a:r>
          </a:p>
          <a:p>
            <a:r>
              <a:rPr lang="en-US" noProof="0" dirty="0">
                <a:latin typeface="Georgia" panose="02040502050405020303" pitchFamily="18" charset="0"/>
              </a:rPr>
              <a:t>The </a:t>
            </a:r>
            <a:r>
              <a:rPr lang="en-US" noProof="0" dirty="0">
                <a:latin typeface="Courier"/>
              </a:rPr>
              <a:t>confirm</a:t>
            </a:r>
            <a:r>
              <a:rPr lang="en-US" noProof="0" dirty="0">
                <a:latin typeface="Georgia" panose="02040502050405020303" pitchFamily="18" charset="0"/>
              </a:rPr>
              <a:t> function.</a:t>
            </a:r>
            <a:endParaRPr lang="en-US" sz="1400" dirty="0"/>
          </a:p>
          <a:p>
            <a:r>
              <a:rPr lang="en-US" noProof="0" dirty="0">
                <a:latin typeface="Georgia" panose="02040502050405020303" pitchFamily="18" charset="0"/>
              </a:rPr>
              <a:t>The console object.</a:t>
            </a:r>
          </a:p>
          <a:p>
            <a:pPr lvl="1"/>
            <a:r>
              <a:rPr lang="en-US" noProof="0" dirty="0">
                <a:latin typeface="Georgia" panose="02040502050405020303" pitchFamily="18" charset="0"/>
              </a:rPr>
              <a:t>Print values to the console.</a:t>
            </a:r>
          </a:p>
          <a:p>
            <a:pPr lvl="1"/>
            <a:r>
              <a:rPr lang="en-US" noProof="0" dirty="0">
                <a:latin typeface="Courier"/>
              </a:rPr>
              <a:t>console</a:t>
            </a:r>
          </a:p>
          <a:p>
            <a:pPr lvl="1"/>
            <a:r>
              <a:rPr lang="en-US" sz="1600" dirty="0">
                <a:hlinkClick r:id="rId2"/>
              </a:rPr>
              <a:t>https://console.spec.whatwg.org/#console-namespace</a:t>
            </a:r>
            <a:r>
              <a:rPr lang="en-US" dirty="0"/>
              <a:t> </a:t>
            </a:r>
          </a:p>
          <a:p>
            <a:r>
              <a:rPr lang="en-US" noProof="0" dirty="0">
                <a:latin typeface="Georgia" panose="02040502050405020303" pitchFamily="18" charset="0"/>
              </a:rPr>
              <a:t>More </a:t>
            </a:r>
            <a:r>
              <a:rPr lang="en-US" dirty="0"/>
              <a:t>advanced features: </a:t>
            </a:r>
            <a:r>
              <a:rPr lang="en-US" sz="2000" dirty="0">
                <a:hlinkClick r:id="rId3"/>
              </a:rPr>
              <a:t>https://whatwebcando.today</a:t>
            </a:r>
            <a:r>
              <a:rPr lang="en-US" dirty="0"/>
              <a:t> </a:t>
            </a:r>
            <a:endParaRPr lang="en-US" noProof="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25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 Grå">
  <a:themeElements>
    <a:clrScheme name="Custom 7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27209</TotalTime>
  <Words>400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</vt:lpstr>
      <vt:lpstr>Courier New</vt:lpstr>
      <vt:lpstr>Georgia</vt:lpstr>
      <vt:lpstr>JU Grå</vt:lpstr>
      <vt:lpstr>PowerPoint Presentation</vt:lpstr>
      <vt:lpstr>Client-side JavaScript &amp; BOM</vt:lpstr>
      <vt:lpstr>Introduction</vt:lpstr>
      <vt:lpstr>Improving the user experience</vt:lpstr>
      <vt:lpstr>Where to write JS code</vt:lpstr>
      <vt:lpstr>Where to write JS code</vt:lpstr>
      <vt:lpstr>Browser Object Model</vt:lpstr>
      <vt:lpstr>Browser Object Model</vt:lpstr>
      <vt:lpstr>Browser Object Model</vt:lpstr>
      <vt:lpstr>Debugging client-side JS code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417</cp:revision>
  <dcterms:created xsi:type="dcterms:W3CDTF">2015-07-17T09:22:03Z</dcterms:created>
  <dcterms:modified xsi:type="dcterms:W3CDTF">2018-12-30T16:30:29Z</dcterms:modified>
</cp:coreProperties>
</file>