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412" r:id="rId3"/>
    <p:sldId id="413" r:id="rId4"/>
    <p:sldId id="414" r:id="rId5"/>
    <p:sldId id="415" r:id="rId6"/>
    <p:sldId id="416" r:id="rId7"/>
    <p:sldId id="417" r:id="rId8"/>
    <p:sldId id="418" r:id="rId9"/>
    <p:sldId id="419" r:id="rId1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C00"/>
    <a:srgbClr val="787878"/>
    <a:srgbClr val="DE9F00"/>
    <a:srgbClr val="C88F00"/>
    <a:srgbClr val="006E9A"/>
    <a:srgbClr val="007EB0"/>
    <a:srgbClr val="FFB500"/>
    <a:srgbClr val="003865"/>
    <a:srgbClr val="961B8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842" autoAdjust="0"/>
  </p:normalViewPr>
  <p:slideViewPr>
    <p:cSldViewPr snapToGrid="0">
      <p:cViewPr varScale="1">
        <p:scale>
          <a:sx n="112" d="100"/>
          <a:sy n="112" d="100"/>
        </p:scale>
        <p:origin x="25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5E8AE-67CB-425F-A941-9EF2C260E158}" type="datetimeFigureOut">
              <a:rPr lang="sv-SE" smtClean="0"/>
              <a:t>2021-02-17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D9500-0E6C-49D5-A107-84DBCD3E4A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2977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66049-D807-473D-9795-762417EEF10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99416-7FF3-4448-BBB1-EB14C80E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8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2021-02-17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2021-02-17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2021-02-17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2021-02-17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2021-02-17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2021-02-17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2021-02-17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2021-02-17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entonSans Medium" panose="0200060300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products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hyperlink" Target="https://firebase.google.com/pricing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firebase.google.com/" TargetMode="External"/><Relationship Id="rId2" Type="http://schemas.openxmlformats.org/officeDocument/2006/relationships/hyperlink" Target="https://firebase.google.com/docs/firestore/quickstart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Cloud </a:t>
            </a:r>
            <a:r>
              <a:rPr lang="en-US" sz="4800" dirty="0" err="1"/>
              <a:t>Firestore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381C8-E04C-47F9-BB43-D733EA600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firebase?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81F1D-5218-4FF0-BAEA-806D9C147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Started out as a company with one product:</a:t>
            </a:r>
          </a:p>
          <a:p>
            <a:r>
              <a:rPr lang="en-US" dirty="0"/>
              <a:t>Firebase: </a:t>
            </a:r>
            <a:r>
              <a:rPr lang="en-US" dirty="0" err="1"/>
              <a:t>realtime</a:t>
            </a:r>
            <a:r>
              <a:rPr lang="en-US" dirty="0"/>
              <a:t>-database-as-a-service.</a:t>
            </a:r>
          </a:p>
          <a:p>
            <a:r>
              <a:rPr lang="en-US" dirty="0"/>
              <a:t>Google bought the company.</a:t>
            </a:r>
          </a:p>
          <a:p>
            <a:r>
              <a:rPr lang="en-US" dirty="0"/>
              <a:t>More products added: </a:t>
            </a:r>
            <a:r>
              <a:rPr lang="en-US" sz="2000" dirty="0">
                <a:hlinkClick r:id="rId2"/>
              </a:rPr>
              <a:t>https://firebase.google.com/products/</a:t>
            </a:r>
            <a:r>
              <a:rPr lang="en-US" sz="20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6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381C8-E04C-47F9-BB43-D733EA600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firestore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81F1D-5218-4FF0-BAEA-806D9C147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47740" cy="294080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Realtime-database-as-a-service.</a:t>
            </a:r>
          </a:p>
          <a:p>
            <a:r>
              <a:rPr lang="en-SE" dirty="0"/>
              <a:t>Realtime.</a:t>
            </a:r>
          </a:p>
          <a:p>
            <a:r>
              <a:rPr lang="en-US" dirty="0"/>
              <a:t>Rules on the server.</a:t>
            </a:r>
          </a:p>
          <a:p>
            <a:r>
              <a:rPr lang="en-US" dirty="0"/>
              <a:t>NoSQL Document database.</a:t>
            </a:r>
          </a:p>
          <a:p>
            <a:pPr lvl="1"/>
            <a:r>
              <a:rPr lang="en-US" dirty="0"/>
              <a:t>Designed to be scalable.</a:t>
            </a:r>
          </a:p>
          <a:p>
            <a:r>
              <a:rPr lang="en-US" dirty="0"/>
              <a:t>Pricing: </a:t>
            </a:r>
            <a:r>
              <a:rPr lang="en-US" sz="2000" dirty="0">
                <a:hlinkClick r:id="rId2"/>
              </a:rPr>
              <a:t>https://firebase.google.com/pricing/</a:t>
            </a:r>
            <a:r>
              <a:rPr lang="en-US" dirty="0"/>
              <a:t> </a:t>
            </a:r>
          </a:p>
        </p:txBody>
      </p:sp>
      <p:pic>
        <p:nvPicPr>
          <p:cNvPr id="5" name="Graphic 4" descr="Globe">
            <a:extLst>
              <a:ext uri="{FF2B5EF4-FFF2-40B4-BE49-F238E27FC236}">
                <a16:creationId xmlns:a16="http://schemas.microsoft.com/office/drawing/2014/main" id="{7EFA7189-66B7-42B5-BF27-0704AA40C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6825" y="128429"/>
            <a:ext cx="6106160" cy="610616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D19F3D7-4B68-44F3-AD10-99CCC4C4B2E8}"/>
              </a:ext>
            </a:extLst>
          </p:cNvPr>
          <p:cNvSpPr/>
          <p:nvPr/>
        </p:nvSpPr>
        <p:spPr>
          <a:xfrm>
            <a:off x="8940800" y="1027906"/>
            <a:ext cx="918210" cy="1325563"/>
          </a:xfrm>
          <a:custGeom>
            <a:avLst/>
            <a:gdLst>
              <a:gd name="connsiteX0" fmla="*/ 228600 w 266700"/>
              <a:gd name="connsiteY0" fmla="*/ 95250 h 533400"/>
              <a:gd name="connsiteX1" fmla="*/ 38100 w 266700"/>
              <a:gd name="connsiteY1" fmla="*/ 95250 h 533400"/>
              <a:gd name="connsiteX2" fmla="*/ 38100 w 266700"/>
              <a:gd name="connsiteY2" fmla="*/ 38100 h 533400"/>
              <a:gd name="connsiteX3" fmla="*/ 228600 w 266700"/>
              <a:gd name="connsiteY3" fmla="*/ 38100 h 533400"/>
              <a:gd name="connsiteX4" fmla="*/ 228600 w 266700"/>
              <a:gd name="connsiteY4" fmla="*/ 95250 h 533400"/>
              <a:gd name="connsiteX5" fmla="*/ 228600 w 266700"/>
              <a:gd name="connsiteY5" fmla="*/ 190500 h 533400"/>
              <a:gd name="connsiteX6" fmla="*/ 38100 w 266700"/>
              <a:gd name="connsiteY6" fmla="*/ 190500 h 533400"/>
              <a:gd name="connsiteX7" fmla="*/ 38100 w 266700"/>
              <a:gd name="connsiteY7" fmla="*/ 133350 h 533400"/>
              <a:gd name="connsiteX8" fmla="*/ 228600 w 266700"/>
              <a:gd name="connsiteY8" fmla="*/ 133350 h 533400"/>
              <a:gd name="connsiteX9" fmla="*/ 228600 w 266700"/>
              <a:gd name="connsiteY9" fmla="*/ 190500 h 533400"/>
              <a:gd name="connsiteX10" fmla="*/ 133350 w 266700"/>
              <a:gd name="connsiteY10" fmla="*/ 476250 h 533400"/>
              <a:gd name="connsiteX11" fmla="*/ 104775 w 266700"/>
              <a:gd name="connsiteY11" fmla="*/ 447675 h 533400"/>
              <a:gd name="connsiteX12" fmla="*/ 133350 w 266700"/>
              <a:gd name="connsiteY12" fmla="*/ 419100 h 533400"/>
              <a:gd name="connsiteX13" fmla="*/ 161925 w 266700"/>
              <a:gd name="connsiteY13" fmla="*/ 447675 h 533400"/>
              <a:gd name="connsiteX14" fmla="*/ 133350 w 266700"/>
              <a:gd name="connsiteY14" fmla="*/ 476250 h 533400"/>
              <a:gd name="connsiteX15" fmla="*/ 228600 w 266700"/>
              <a:gd name="connsiteY15" fmla="*/ 0 h 533400"/>
              <a:gd name="connsiteX16" fmla="*/ 38100 w 266700"/>
              <a:gd name="connsiteY16" fmla="*/ 0 h 533400"/>
              <a:gd name="connsiteX17" fmla="*/ 0 w 266700"/>
              <a:gd name="connsiteY17" fmla="*/ 38100 h 533400"/>
              <a:gd name="connsiteX18" fmla="*/ 0 w 266700"/>
              <a:gd name="connsiteY18" fmla="*/ 495300 h 533400"/>
              <a:gd name="connsiteX19" fmla="*/ 38100 w 266700"/>
              <a:gd name="connsiteY19" fmla="*/ 533400 h 533400"/>
              <a:gd name="connsiteX20" fmla="*/ 228600 w 266700"/>
              <a:gd name="connsiteY20" fmla="*/ 533400 h 533400"/>
              <a:gd name="connsiteX21" fmla="*/ 266700 w 266700"/>
              <a:gd name="connsiteY21" fmla="*/ 495300 h 533400"/>
              <a:gd name="connsiteX22" fmla="*/ 266700 w 266700"/>
              <a:gd name="connsiteY22" fmla="*/ 38100 h 533400"/>
              <a:gd name="connsiteX23" fmla="*/ 228600 w 266700"/>
              <a:gd name="connsiteY23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66700" h="533400">
                <a:moveTo>
                  <a:pt x="228600" y="95250"/>
                </a:moveTo>
                <a:lnTo>
                  <a:pt x="38100" y="95250"/>
                </a:lnTo>
                <a:lnTo>
                  <a:pt x="38100" y="38100"/>
                </a:lnTo>
                <a:lnTo>
                  <a:pt x="228600" y="38100"/>
                </a:lnTo>
                <a:lnTo>
                  <a:pt x="228600" y="95250"/>
                </a:lnTo>
                <a:close/>
                <a:moveTo>
                  <a:pt x="228600" y="190500"/>
                </a:moveTo>
                <a:lnTo>
                  <a:pt x="38100" y="190500"/>
                </a:lnTo>
                <a:lnTo>
                  <a:pt x="38100" y="133350"/>
                </a:lnTo>
                <a:lnTo>
                  <a:pt x="228600" y="133350"/>
                </a:lnTo>
                <a:lnTo>
                  <a:pt x="228600" y="190500"/>
                </a:lnTo>
                <a:close/>
                <a:moveTo>
                  <a:pt x="133350" y="476250"/>
                </a:moveTo>
                <a:cubicBezTo>
                  <a:pt x="117158" y="476250"/>
                  <a:pt x="104775" y="463867"/>
                  <a:pt x="104775" y="447675"/>
                </a:cubicBezTo>
                <a:cubicBezTo>
                  <a:pt x="104775" y="431483"/>
                  <a:pt x="117158" y="419100"/>
                  <a:pt x="133350" y="419100"/>
                </a:cubicBezTo>
                <a:cubicBezTo>
                  <a:pt x="149542" y="419100"/>
                  <a:pt x="161925" y="431483"/>
                  <a:pt x="161925" y="447675"/>
                </a:cubicBezTo>
                <a:cubicBezTo>
                  <a:pt x="161925" y="463867"/>
                  <a:pt x="149542" y="476250"/>
                  <a:pt x="133350" y="476250"/>
                </a:cubicBezTo>
                <a:close/>
                <a:moveTo>
                  <a:pt x="228600" y="0"/>
                </a:moveTo>
                <a:lnTo>
                  <a:pt x="38100" y="0"/>
                </a:lnTo>
                <a:cubicBezTo>
                  <a:pt x="17145" y="0"/>
                  <a:pt x="0" y="17145"/>
                  <a:pt x="0" y="38100"/>
                </a:cubicBezTo>
                <a:lnTo>
                  <a:pt x="0" y="495300"/>
                </a:lnTo>
                <a:cubicBezTo>
                  <a:pt x="0" y="516255"/>
                  <a:pt x="17145" y="533400"/>
                  <a:pt x="38100" y="533400"/>
                </a:cubicBezTo>
                <a:lnTo>
                  <a:pt x="228600" y="533400"/>
                </a:lnTo>
                <a:cubicBezTo>
                  <a:pt x="249555" y="533400"/>
                  <a:pt x="266700" y="516255"/>
                  <a:pt x="266700" y="495300"/>
                </a:cubicBezTo>
                <a:lnTo>
                  <a:pt x="266700" y="38100"/>
                </a:lnTo>
                <a:cubicBezTo>
                  <a:pt x="266700" y="17145"/>
                  <a:pt x="249555" y="0"/>
                  <a:pt x="228600" y="0"/>
                </a:cubicBezTo>
                <a:close/>
              </a:path>
            </a:pathLst>
          </a:custGeom>
          <a:solidFill>
            <a:schemeClr val="lt1"/>
          </a:solidFill>
          <a:ln w="12700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1400" dirty="0"/>
              <a:t>Database</a:t>
            </a:r>
          </a:p>
        </p:txBody>
      </p:sp>
      <p:pic>
        <p:nvPicPr>
          <p:cNvPr id="11" name="Graphic 10" descr="Smart Phone">
            <a:extLst>
              <a:ext uri="{FF2B5EF4-FFF2-40B4-BE49-F238E27FC236}">
                <a16:creationId xmlns:a16="http://schemas.microsoft.com/office/drawing/2014/main" id="{D701DCDF-A270-4713-B521-E006451619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46340" y="2280920"/>
            <a:ext cx="604520" cy="604520"/>
          </a:xfrm>
          <a:prstGeom prst="rect">
            <a:avLst/>
          </a:prstGeom>
        </p:spPr>
      </p:pic>
      <p:pic>
        <p:nvPicPr>
          <p:cNvPr id="12" name="Graphic 11" descr="Smart Phone">
            <a:extLst>
              <a:ext uri="{FF2B5EF4-FFF2-40B4-BE49-F238E27FC236}">
                <a16:creationId xmlns:a16="http://schemas.microsoft.com/office/drawing/2014/main" id="{BA001AE0-118C-43D3-8392-AEE52220DD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27920" y="3350816"/>
            <a:ext cx="487680" cy="4876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C7043A-6E5E-4746-89F9-DA881DEC7B6F}"/>
              </a:ext>
            </a:extLst>
          </p:cNvPr>
          <p:cNvCxnSpPr>
            <a:stCxn id="11" idx="0"/>
          </p:cNvCxnSpPr>
          <p:nvPr/>
        </p:nvCxnSpPr>
        <p:spPr>
          <a:xfrm flipV="1">
            <a:off x="7848600" y="1825625"/>
            <a:ext cx="1092200" cy="45529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7F3731-73E3-4743-9B2E-F7E6F61D16CE}"/>
              </a:ext>
            </a:extLst>
          </p:cNvPr>
          <p:cNvCxnSpPr>
            <a:cxnSpLocks/>
            <a:stCxn id="12" idx="0"/>
            <a:endCxn id="9" idx="20"/>
          </p:cNvCxnSpPr>
          <p:nvPr/>
        </p:nvCxnSpPr>
        <p:spPr>
          <a:xfrm flipH="1" flipV="1">
            <a:off x="9727837" y="2353469"/>
            <a:ext cx="543923" cy="99734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9" name="Graphic 18" descr="Laptop">
            <a:extLst>
              <a:ext uri="{FF2B5EF4-FFF2-40B4-BE49-F238E27FC236}">
                <a16:creationId xmlns:a16="http://schemas.microsoft.com/office/drawing/2014/main" id="{9E650B7D-5252-453D-9CC7-513479784F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50860" y="3181509"/>
            <a:ext cx="914400" cy="9144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610F166-369F-418F-9142-1CE49F044D1B}"/>
              </a:ext>
            </a:extLst>
          </p:cNvPr>
          <p:cNvCxnSpPr>
            <a:cxnSpLocks/>
            <a:stCxn id="9" idx="19"/>
          </p:cNvCxnSpPr>
          <p:nvPr/>
        </p:nvCxnSpPr>
        <p:spPr>
          <a:xfrm flipH="1">
            <a:off x="8608063" y="2353469"/>
            <a:ext cx="463910" cy="103207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2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381C8-E04C-47F9-BB43-D733EA600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81F1D-5218-4FF0-BAEA-806D9C147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29604" cy="99617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Relational database: Tables store posts.</a:t>
            </a:r>
          </a:p>
          <a:p>
            <a:pPr marL="0" indent="0">
              <a:buNone/>
            </a:pPr>
            <a:r>
              <a:rPr lang="en-US" dirty="0"/>
              <a:t>Document database: Collections store documents.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CD45F5-C8A1-4BD9-AC5A-CE8A50A83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198176"/>
              </p:ext>
            </p:extLst>
          </p:nvPr>
        </p:nvGraphicFramePr>
        <p:xfrm>
          <a:off x="9325938" y="442319"/>
          <a:ext cx="24036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7">
                  <a:extLst>
                    <a:ext uri="{9D8B030D-6E8A-4147-A177-3AD203B41FA5}">
                      <a16:colId xmlns:a16="http://schemas.microsoft.com/office/drawing/2014/main" val="3895503421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3834611994"/>
                    </a:ext>
                  </a:extLst>
                </a:gridCol>
                <a:gridCol w="735489">
                  <a:extLst>
                    <a:ext uri="{9D8B030D-6E8A-4147-A177-3AD203B41FA5}">
                      <a16:colId xmlns:a16="http://schemas.microsoft.com/office/drawing/2014/main" val="254112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433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831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32150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7AB879E-2BCB-4D8C-9E5D-5EDE51087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441208"/>
              </p:ext>
            </p:extLst>
          </p:nvPr>
        </p:nvGraphicFramePr>
        <p:xfrm>
          <a:off x="9070756" y="2380238"/>
          <a:ext cx="299838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098">
                  <a:extLst>
                    <a:ext uri="{9D8B030D-6E8A-4147-A177-3AD203B41FA5}">
                      <a16:colId xmlns:a16="http://schemas.microsoft.com/office/drawing/2014/main" val="3895503421"/>
                    </a:ext>
                  </a:extLst>
                </a:gridCol>
                <a:gridCol w="946297">
                  <a:extLst>
                    <a:ext uri="{9D8B030D-6E8A-4147-A177-3AD203B41FA5}">
                      <a16:colId xmlns:a16="http://schemas.microsoft.com/office/drawing/2014/main" val="3834611994"/>
                    </a:ext>
                  </a:extLst>
                </a:gridCol>
                <a:gridCol w="1562986">
                  <a:extLst>
                    <a:ext uri="{9D8B030D-6E8A-4147-A177-3AD203B41FA5}">
                      <a16:colId xmlns:a16="http://schemas.microsoft.com/office/drawing/2014/main" val="254112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HumanId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433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Doggy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831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Fishy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321502"/>
                  </a:ext>
                </a:extLst>
              </a:tr>
            </a:tbl>
          </a:graphicData>
        </a:graphic>
      </p:graphicFrame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6F17B6E-AFC9-49AB-81AA-182C462FF385}"/>
              </a:ext>
            </a:extLst>
          </p:cNvPr>
          <p:cNvSpPr txBox="1">
            <a:spLocks/>
          </p:cNvSpPr>
          <p:nvPr/>
        </p:nvSpPr>
        <p:spPr>
          <a:xfrm>
            <a:off x="9325938" y="1925679"/>
            <a:ext cx="2403619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Humans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5238E38-0D0C-433B-9141-D6A969675EC2}"/>
              </a:ext>
            </a:extLst>
          </p:cNvPr>
          <p:cNvSpPr txBox="1">
            <a:spLocks/>
          </p:cNvSpPr>
          <p:nvPr/>
        </p:nvSpPr>
        <p:spPr>
          <a:xfrm>
            <a:off x="9067804" y="3863598"/>
            <a:ext cx="2998381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B14D7BB-D94A-47A7-AEB3-3A10569FDDA5}"/>
              </a:ext>
            </a:extLst>
          </p:cNvPr>
          <p:cNvSpPr txBox="1">
            <a:spLocks/>
          </p:cNvSpPr>
          <p:nvPr/>
        </p:nvSpPr>
        <p:spPr>
          <a:xfrm>
            <a:off x="838200" y="4983518"/>
            <a:ext cx="7005319" cy="164814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Pets collection: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1: {Name: "Catty",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HumanId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1}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2: {Name: "Doggy",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HumanId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2}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3: {Name: "Fishy",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HumanId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1}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FE35619-2434-48C1-AACC-245A521F58E1}"/>
              </a:ext>
            </a:extLst>
          </p:cNvPr>
          <p:cNvSpPr txBox="1">
            <a:spLocks/>
          </p:cNvSpPr>
          <p:nvPr/>
        </p:nvSpPr>
        <p:spPr>
          <a:xfrm>
            <a:off x="838200" y="3439251"/>
            <a:ext cx="5038618" cy="164814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Humans collection: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1: {Name: "Alice", Age: 10}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2: {Name: "Bob", Age: 15}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3: {Name: "Claire", Age: 20}</a:t>
            </a:r>
          </a:p>
        </p:txBody>
      </p:sp>
    </p:spTree>
    <p:extLst>
      <p:ext uri="{BB962C8B-B14F-4D97-AF65-F5344CB8AC3E}">
        <p14:creationId xmlns:p14="http://schemas.microsoft.com/office/powerpoint/2010/main" val="128477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381C8-E04C-47F9-BB43-D733EA600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81F1D-5218-4FF0-BAEA-806D9C147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29604" cy="99617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Relational database: Tables store posts.</a:t>
            </a:r>
          </a:p>
          <a:p>
            <a:pPr marL="0" indent="0">
              <a:buNone/>
            </a:pPr>
            <a:r>
              <a:rPr lang="en-US" dirty="0"/>
              <a:t>Document database: Collections store documents.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CD45F5-C8A1-4BD9-AC5A-CE8A50A8340C}"/>
              </a:ext>
            </a:extLst>
          </p:cNvPr>
          <p:cNvGraphicFramePr>
            <a:graphicFrameLocks noGrp="1"/>
          </p:cNvGraphicFramePr>
          <p:nvPr/>
        </p:nvGraphicFramePr>
        <p:xfrm>
          <a:off x="9325938" y="442319"/>
          <a:ext cx="24036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7">
                  <a:extLst>
                    <a:ext uri="{9D8B030D-6E8A-4147-A177-3AD203B41FA5}">
                      <a16:colId xmlns:a16="http://schemas.microsoft.com/office/drawing/2014/main" val="3895503421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3834611994"/>
                    </a:ext>
                  </a:extLst>
                </a:gridCol>
                <a:gridCol w="735489">
                  <a:extLst>
                    <a:ext uri="{9D8B030D-6E8A-4147-A177-3AD203B41FA5}">
                      <a16:colId xmlns:a16="http://schemas.microsoft.com/office/drawing/2014/main" val="254112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433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831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32150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7AB879E-2BCB-4D8C-9E5D-5EDE51087F87}"/>
              </a:ext>
            </a:extLst>
          </p:cNvPr>
          <p:cNvGraphicFramePr>
            <a:graphicFrameLocks noGrp="1"/>
          </p:cNvGraphicFramePr>
          <p:nvPr/>
        </p:nvGraphicFramePr>
        <p:xfrm>
          <a:off x="9070756" y="2380238"/>
          <a:ext cx="299838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098">
                  <a:extLst>
                    <a:ext uri="{9D8B030D-6E8A-4147-A177-3AD203B41FA5}">
                      <a16:colId xmlns:a16="http://schemas.microsoft.com/office/drawing/2014/main" val="3895503421"/>
                    </a:ext>
                  </a:extLst>
                </a:gridCol>
                <a:gridCol w="946297">
                  <a:extLst>
                    <a:ext uri="{9D8B030D-6E8A-4147-A177-3AD203B41FA5}">
                      <a16:colId xmlns:a16="http://schemas.microsoft.com/office/drawing/2014/main" val="3834611994"/>
                    </a:ext>
                  </a:extLst>
                </a:gridCol>
                <a:gridCol w="1562986">
                  <a:extLst>
                    <a:ext uri="{9D8B030D-6E8A-4147-A177-3AD203B41FA5}">
                      <a16:colId xmlns:a16="http://schemas.microsoft.com/office/drawing/2014/main" val="254112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HumanId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433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Doggy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831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Fishy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321502"/>
                  </a:ext>
                </a:extLst>
              </a:tr>
            </a:tbl>
          </a:graphicData>
        </a:graphic>
      </p:graphicFrame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6F17B6E-AFC9-49AB-81AA-182C462FF385}"/>
              </a:ext>
            </a:extLst>
          </p:cNvPr>
          <p:cNvSpPr txBox="1">
            <a:spLocks/>
          </p:cNvSpPr>
          <p:nvPr/>
        </p:nvSpPr>
        <p:spPr>
          <a:xfrm>
            <a:off x="9325938" y="1925679"/>
            <a:ext cx="2403619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Humans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5238E38-0D0C-433B-9141-D6A969675EC2}"/>
              </a:ext>
            </a:extLst>
          </p:cNvPr>
          <p:cNvSpPr txBox="1">
            <a:spLocks/>
          </p:cNvSpPr>
          <p:nvPr/>
        </p:nvSpPr>
        <p:spPr>
          <a:xfrm>
            <a:off x="9067804" y="3863598"/>
            <a:ext cx="2998381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2A9ABE8-CB3D-4217-B844-960F9E4E633B}"/>
              </a:ext>
            </a:extLst>
          </p:cNvPr>
          <p:cNvSpPr txBox="1">
            <a:spLocks/>
          </p:cNvSpPr>
          <p:nvPr/>
        </p:nvSpPr>
        <p:spPr>
          <a:xfrm>
            <a:off x="838200" y="3439251"/>
            <a:ext cx="9066088" cy="164814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Humans collection: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1: {Name: "Alice", Age: 10, Pets: ["Catty", "Fishy"]}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2: {Name: "Bob", Age: 15, Pets: ["Doggy"]}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3: {Name: "Claire", Age: 20, Pets: []}</a:t>
            </a:r>
          </a:p>
        </p:txBody>
      </p:sp>
    </p:spTree>
    <p:extLst>
      <p:ext uri="{BB962C8B-B14F-4D97-AF65-F5344CB8AC3E}">
        <p14:creationId xmlns:p14="http://schemas.microsoft.com/office/powerpoint/2010/main" val="342839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381C8-E04C-47F9-BB43-D733EA600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81F1D-5218-4FF0-BAEA-806D9C147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29604" cy="99617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Relational database: Tables store posts.</a:t>
            </a:r>
          </a:p>
          <a:p>
            <a:pPr marL="0" indent="0">
              <a:buNone/>
            </a:pPr>
            <a:r>
              <a:rPr lang="en-US" dirty="0"/>
              <a:t>Document database: Collections store documents.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CD45F5-C8A1-4BD9-AC5A-CE8A50A8340C}"/>
              </a:ext>
            </a:extLst>
          </p:cNvPr>
          <p:cNvGraphicFramePr>
            <a:graphicFrameLocks noGrp="1"/>
          </p:cNvGraphicFramePr>
          <p:nvPr/>
        </p:nvGraphicFramePr>
        <p:xfrm>
          <a:off x="9325938" y="442319"/>
          <a:ext cx="24036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7">
                  <a:extLst>
                    <a:ext uri="{9D8B030D-6E8A-4147-A177-3AD203B41FA5}">
                      <a16:colId xmlns:a16="http://schemas.microsoft.com/office/drawing/2014/main" val="3895503421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3834611994"/>
                    </a:ext>
                  </a:extLst>
                </a:gridCol>
                <a:gridCol w="735489">
                  <a:extLst>
                    <a:ext uri="{9D8B030D-6E8A-4147-A177-3AD203B41FA5}">
                      <a16:colId xmlns:a16="http://schemas.microsoft.com/office/drawing/2014/main" val="254112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433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831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32150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7AB879E-2BCB-4D8C-9E5D-5EDE51087F87}"/>
              </a:ext>
            </a:extLst>
          </p:cNvPr>
          <p:cNvGraphicFramePr>
            <a:graphicFrameLocks noGrp="1"/>
          </p:cNvGraphicFramePr>
          <p:nvPr/>
        </p:nvGraphicFramePr>
        <p:xfrm>
          <a:off x="9070756" y="2380238"/>
          <a:ext cx="299838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098">
                  <a:extLst>
                    <a:ext uri="{9D8B030D-6E8A-4147-A177-3AD203B41FA5}">
                      <a16:colId xmlns:a16="http://schemas.microsoft.com/office/drawing/2014/main" val="3895503421"/>
                    </a:ext>
                  </a:extLst>
                </a:gridCol>
                <a:gridCol w="946297">
                  <a:extLst>
                    <a:ext uri="{9D8B030D-6E8A-4147-A177-3AD203B41FA5}">
                      <a16:colId xmlns:a16="http://schemas.microsoft.com/office/drawing/2014/main" val="3834611994"/>
                    </a:ext>
                  </a:extLst>
                </a:gridCol>
                <a:gridCol w="1562986">
                  <a:extLst>
                    <a:ext uri="{9D8B030D-6E8A-4147-A177-3AD203B41FA5}">
                      <a16:colId xmlns:a16="http://schemas.microsoft.com/office/drawing/2014/main" val="254112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HumanId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433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Doggy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831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Fishy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321502"/>
                  </a:ext>
                </a:extLst>
              </a:tr>
            </a:tbl>
          </a:graphicData>
        </a:graphic>
      </p:graphicFrame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6F17B6E-AFC9-49AB-81AA-182C462FF385}"/>
              </a:ext>
            </a:extLst>
          </p:cNvPr>
          <p:cNvSpPr txBox="1">
            <a:spLocks/>
          </p:cNvSpPr>
          <p:nvPr/>
        </p:nvSpPr>
        <p:spPr>
          <a:xfrm>
            <a:off x="9325938" y="1925679"/>
            <a:ext cx="2403619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Humans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5238E38-0D0C-433B-9141-D6A969675EC2}"/>
              </a:ext>
            </a:extLst>
          </p:cNvPr>
          <p:cNvSpPr txBox="1">
            <a:spLocks/>
          </p:cNvSpPr>
          <p:nvPr/>
        </p:nvSpPr>
        <p:spPr>
          <a:xfrm>
            <a:off x="9067804" y="3863598"/>
            <a:ext cx="2998381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2A9ABE8-CB3D-4217-B844-960F9E4E633B}"/>
              </a:ext>
            </a:extLst>
          </p:cNvPr>
          <p:cNvSpPr txBox="1">
            <a:spLocks/>
          </p:cNvSpPr>
          <p:nvPr/>
        </p:nvSpPr>
        <p:spPr>
          <a:xfrm>
            <a:off x="838200" y="3439251"/>
            <a:ext cx="9066088" cy="164814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Humans collection with sub collection: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1: {Name: "Alice", Age: 10, Pets: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SubCollection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2: {Name: "Bob", Age: 15, Pets: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SubCollection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3: {Name: "Claire", Age: 20, Pets: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SubCollection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133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381C8-E04C-47F9-BB43-D733EA600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I</a:t>
            </a:r>
            <a:r>
              <a:rPr lang="en-US" dirty="0"/>
              <a:t>t</a:t>
            </a:r>
            <a:r>
              <a:rPr lang="en-SE" dirty="0"/>
              <a:t>'</a:t>
            </a:r>
            <a:r>
              <a:rPr lang="en-US" dirty="0"/>
              <a:t>s</a:t>
            </a:r>
            <a:r>
              <a:rPr lang="en-SE" dirty="0"/>
              <a:t> </a:t>
            </a:r>
            <a:r>
              <a:rPr lang="en-US" dirty="0"/>
              <a:t>s</a:t>
            </a:r>
            <a:r>
              <a:rPr lang="en-SE" dirty="0"/>
              <a:t>c</a:t>
            </a:r>
            <a:r>
              <a:rPr lang="en-US" dirty="0"/>
              <a:t>a</a:t>
            </a:r>
            <a:r>
              <a:rPr lang="en-SE" dirty="0"/>
              <a:t>l</a:t>
            </a:r>
            <a:r>
              <a:rPr lang="en-US" dirty="0"/>
              <a:t>e</a:t>
            </a:r>
            <a:r>
              <a:rPr lang="en-SE" dirty="0"/>
              <a:t>a</a:t>
            </a:r>
            <a:r>
              <a:rPr lang="en-US" dirty="0"/>
              <a:t>b</a:t>
            </a:r>
            <a:r>
              <a:rPr lang="en-SE" dirty="0"/>
              <a:t>l</a:t>
            </a:r>
            <a:r>
              <a:rPr lang="en-US" dirty="0"/>
              <a:t>e</a:t>
            </a:r>
            <a:r>
              <a:rPr lang="en-SE" dirty="0"/>
              <a:t>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81F1D-5218-4FF0-BAEA-806D9C147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28840" cy="409548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i="1" dirty="0"/>
              <a:t>The comparison can be &lt;, &lt;=, ==, &gt;, &gt;=, or </a:t>
            </a:r>
            <a:r>
              <a:rPr lang="en-US" i="1" dirty="0" err="1"/>
              <a:t>array_contains</a:t>
            </a:r>
            <a:r>
              <a:rPr lang="en-US" i="1" dirty="0"/>
              <a:t>.</a:t>
            </a:r>
            <a:endParaRPr lang="en-SE" i="1" dirty="0"/>
          </a:p>
          <a:p>
            <a:r>
              <a:rPr lang="en-SE" dirty="0"/>
              <a:t>!= not supported </a:t>
            </a:r>
            <a:r>
              <a:rPr lang="en-SE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</a:p>
          <a:p>
            <a:pPr marL="0" indent="0">
              <a:buNone/>
            </a:pPr>
            <a:endParaRPr lang="en-SE" dirty="0"/>
          </a:p>
          <a:p>
            <a:pPr marL="0" indent="0">
              <a:buNone/>
            </a:pPr>
            <a:r>
              <a:rPr lang="en-US" i="1" dirty="0"/>
              <a:t>You can only perform range comparisons (&lt;, &lt;=, &gt;, &gt;=) on a single field, and you can include at most one </a:t>
            </a:r>
            <a:r>
              <a:rPr lang="en-US" i="1" dirty="0" err="1"/>
              <a:t>array_contains</a:t>
            </a:r>
            <a:r>
              <a:rPr lang="en-US" i="1" dirty="0"/>
              <a:t> clause in a compound query</a:t>
            </a:r>
            <a:r>
              <a:rPr lang="en-SE" i="1" dirty="0"/>
              <a:t>.</a:t>
            </a:r>
          </a:p>
          <a:p>
            <a:r>
              <a:rPr lang="en-SE" dirty="0"/>
              <a:t>Id &gt; 2 and </a:t>
            </a:r>
            <a:r>
              <a:rPr lang="en-SE" dirty="0" err="1"/>
              <a:t>HumanId</a:t>
            </a:r>
            <a:r>
              <a:rPr lang="en-SE" dirty="0"/>
              <a:t> &lt;= 5 not supported </a:t>
            </a:r>
            <a:r>
              <a:rPr lang="en-SE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6D923B-F847-48C8-ADC9-4BF9F6D228D0}"/>
              </a:ext>
            </a:extLst>
          </p:cNvPr>
          <p:cNvGraphicFramePr>
            <a:graphicFrameLocks noGrp="1"/>
          </p:cNvGraphicFramePr>
          <p:nvPr/>
        </p:nvGraphicFramePr>
        <p:xfrm>
          <a:off x="9325938" y="442319"/>
          <a:ext cx="24036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7">
                  <a:extLst>
                    <a:ext uri="{9D8B030D-6E8A-4147-A177-3AD203B41FA5}">
                      <a16:colId xmlns:a16="http://schemas.microsoft.com/office/drawing/2014/main" val="3895503421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3834611994"/>
                    </a:ext>
                  </a:extLst>
                </a:gridCol>
                <a:gridCol w="735489">
                  <a:extLst>
                    <a:ext uri="{9D8B030D-6E8A-4147-A177-3AD203B41FA5}">
                      <a16:colId xmlns:a16="http://schemas.microsoft.com/office/drawing/2014/main" val="254112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433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831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32150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28993A1-62D7-4298-9388-9FE24050D689}"/>
              </a:ext>
            </a:extLst>
          </p:cNvPr>
          <p:cNvGraphicFramePr>
            <a:graphicFrameLocks noGrp="1"/>
          </p:cNvGraphicFramePr>
          <p:nvPr/>
        </p:nvGraphicFramePr>
        <p:xfrm>
          <a:off x="9070756" y="2380238"/>
          <a:ext cx="299838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098">
                  <a:extLst>
                    <a:ext uri="{9D8B030D-6E8A-4147-A177-3AD203B41FA5}">
                      <a16:colId xmlns:a16="http://schemas.microsoft.com/office/drawing/2014/main" val="3895503421"/>
                    </a:ext>
                  </a:extLst>
                </a:gridCol>
                <a:gridCol w="946297">
                  <a:extLst>
                    <a:ext uri="{9D8B030D-6E8A-4147-A177-3AD203B41FA5}">
                      <a16:colId xmlns:a16="http://schemas.microsoft.com/office/drawing/2014/main" val="3834611994"/>
                    </a:ext>
                  </a:extLst>
                </a:gridCol>
                <a:gridCol w="1562986">
                  <a:extLst>
                    <a:ext uri="{9D8B030D-6E8A-4147-A177-3AD203B41FA5}">
                      <a16:colId xmlns:a16="http://schemas.microsoft.com/office/drawing/2014/main" val="254112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HumanId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433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Doggy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831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Fishy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321502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F9193D-F07B-4E54-8FDA-FFD517C75898}"/>
              </a:ext>
            </a:extLst>
          </p:cNvPr>
          <p:cNvSpPr txBox="1">
            <a:spLocks/>
          </p:cNvSpPr>
          <p:nvPr/>
        </p:nvSpPr>
        <p:spPr>
          <a:xfrm>
            <a:off x="9325938" y="1925679"/>
            <a:ext cx="2403619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Humans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029DE63-4F37-4A6E-B43A-59EBC00C1CC8}"/>
              </a:ext>
            </a:extLst>
          </p:cNvPr>
          <p:cNvSpPr txBox="1">
            <a:spLocks/>
          </p:cNvSpPr>
          <p:nvPr/>
        </p:nvSpPr>
        <p:spPr>
          <a:xfrm>
            <a:off x="9067804" y="3863598"/>
            <a:ext cx="2998381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Pets</a:t>
            </a:r>
          </a:p>
        </p:txBody>
      </p:sp>
    </p:spTree>
    <p:extLst>
      <p:ext uri="{BB962C8B-B14F-4D97-AF65-F5344CB8AC3E}">
        <p14:creationId xmlns:p14="http://schemas.microsoft.com/office/powerpoint/2010/main" val="427322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381C8-E04C-47F9-BB43-D733EA600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81F1D-5218-4FF0-BAEA-806D9C147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617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Tutorial: </a:t>
            </a:r>
            <a:r>
              <a:rPr lang="en-US" dirty="0">
                <a:hlinkClick r:id="rId2"/>
              </a:rPr>
              <a:t>https://firebase.google.com/docs/firestore/quickstart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Firebase Console: </a:t>
            </a:r>
            <a:r>
              <a:rPr lang="en-US" dirty="0">
                <a:hlinkClick r:id="rId3"/>
              </a:rPr>
              <a:t>https://console.firebase.google.com/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747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JU Grå">
  <a:themeElements>
    <a:clrScheme name="Custom 5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EBEBDF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8960</TotalTime>
  <Words>532</Words>
  <Application>Microsoft Office PowerPoint</Application>
  <PresentationFormat>Widescreen</PresentationFormat>
  <Paragraphs>155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BentonSans Medium</vt:lpstr>
      <vt:lpstr>BentonSans Regular</vt:lpstr>
      <vt:lpstr>Calibri</vt:lpstr>
      <vt:lpstr>Courier New</vt:lpstr>
      <vt:lpstr>Georgia</vt:lpstr>
      <vt:lpstr>JU Grå</vt:lpstr>
      <vt:lpstr>PowerPoint Presentation</vt:lpstr>
      <vt:lpstr>Cloud Firestore</vt:lpstr>
      <vt:lpstr>What is firebase?</vt:lpstr>
      <vt:lpstr>What is firestore?</vt:lpstr>
      <vt:lpstr>Document databases</vt:lpstr>
      <vt:lpstr>Document databases</vt:lpstr>
      <vt:lpstr>Document databases</vt:lpstr>
      <vt:lpstr>It's scaleable!</vt:lpstr>
      <vt:lpstr>Example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 Green</cp:lastModifiedBy>
  <cp:revision>239</cp:revision>
  <dcterms:created xsi:type="dcterms:W3CDTF">2015-07-17T09:22:03Z</dcterms:created>
  <dcterms:modified xsi:type="dcterms:W3CDTF">2021-02-17T10:25:14Z</dcterms:modified>
</cp:coreProperties>
</file>