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25" r:id="rId4"/>
    <p:sldId id="306" r:id="rId5"/>
    <p:sldId id="327" r:id="rId6"/>
    <p:sldId id="331" r:id="rId7"/>
    <p:sldId id="328" r:id="rId8"/>
    <p:sldId id="329" r:id="rId9"/>
    <p:sldId id="330" r:id="rId10"/>
    <p:sldId id="326" r:id="rId11"/>
    <p:sldId id="332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C0C0C0"/>
    <a:srgbClr val="F2F2F2"/>
    <a:srgbClr val="EAEAEA"/>
    <a:srgbClr val="787878"/>
    <a:srgbClr val="FFB500"/>
    <a:srgbClr val="961B81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501" autoAdjust="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2018-10-08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2018-10-08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2018-10-08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265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okiebot.com/en/gdpr-cookies/" TargetMode="External"/><Relationship Id="rId2" Type="http://schemas.openxmlformats.org/officeDocument/2006/relationships/hyperlink" Target="http://ec.europa.eu/ipg/basics/legal/cookies/index_en.ht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Downsides with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690688"/>
            <a:ext cx="10445687" cy="151220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Clients have access to cookies:</a:t>
            </a:r>
          </a:p>
          <a:p>
            <a:r>
              <a:rPr lang="en-US" dirty="0"/>
              <a:t>Can read them.</a:t>
            </a:r>
          </a:p>
          <a:p>
            <a:r>
              <a:rPr lang="en-US" dirty="0"/>
              <a:t>Can modify them.</a:t>
            </a:r>
          </a:p>
        </p:txBody>
      </p:sp>
    </p:spTree>
    <p:extLst>
      <p:ext uri="{BB962C8B-B14F-4D97-AF65-F5344CB8AC3E}">
        <p14:creationId xmlns:p14="http://schemas.microsoft.com/office/powerpoint/2010/main" val="390723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Sessions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004CA2-F0BF-43CA-B839-339CD0AB1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1113" y="1161484"/>
            <a:ext cx="1372107" cy="1373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2E5650-0AFD-45E9-8883-DA6ED72C2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610" y="1418150"/>
            <a:ext cx="442249" cy="85630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FA5507-5D50-43E7-9504-576E7A272259}"/>
              </a:ext>
            </a:extLst>
          </p:cNvPr>
          <p:cNvSpPr txBox="1">
            <a:spLocks/>
          </p:cNvSpPr>
          <p:nvPr/>
        </p:nvSpPr>
        <p:spPr>
          <a:xfrm>
            <a:off x="2077063" y="2303626"/>
            <a:ext cx="16002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/>
              <a:t>Client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BAC142-099A-4472-B6BB-2C878F2817F2}"/>
              </a:ext>
            </a:extLst>
          </p:cNvPr>
          <p:cNvSpPr txBox="1">
            <a:spLocks/>
          </p:cNvSpPr>
          <p:nvPr/>
        </p:nvSpPr>
        <p:spPr>
          <a:xfrm>
            <a:off x="7714634" y="2238811"/>
            <a:ext cx="16002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Server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F99CD8-1856-4337-A809-5CB8F2A8EE70}"/>
              </a:ext>
            </a:extLst>
          </p:cNvPr>
          <p:cNvCxnSpPr>
            <a:cxnSpLocks/>
          </p:cNvCxnSpPr>
          <p:nvPr/>
        </p:nvCxnSpPr>
        <p:spPr>
          <a:xfrm>
            <a:off x="2856568" y="2728358"/>
            <a:ext cx="0" cy="3653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2FDDF5-F3F6-43C6-AA4E-16403D6BDFC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514734" y="2663543"/>
            <a:ext cx="3" cy="371840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0DFA2C0-E5B5-458C-BF3E-BDD277D59A58}"/>
              </a:ext>
            </a:extLst>
          </p:cNvPr>
          <p:cNvSpPr txBox="1">
            <a:spLocks/>
          </p:cNvSpPr>
          <p:nvPr/>
        </p:nvSpPr>
        <p:spPr>
          <a:xfrm>
            <a:off x="9000496" y="1985665"/>
            <a:ext cx="3266920" cy="93102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Session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id: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djshrksksjwh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loggedInAs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"Alice"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79FBE5-0D01-480B-86C5-73B7B9C132C3}"/>
              </a:ext>
            </a:extLst>
          </p:cNvPr>
          <p:cNvCxnSpPr>
            <a:cxnSpLocks/>
          </p:cNvCxnSpPr>
          <p:nvPr/>
        </p:nvCxnSpPr>
        <p:spPr>
          <a:xfrm>
            <a:off x="3191227" y="2786934"/>
            <a:ext cx="4913160" cy="131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2C43070-DF09-4ECD-9C60-04A07D1D34AD}"/>
              </a:ext>
            </a:extLst>
          </p:cNvPr>
          <p:cNvSpPr txBox="1">
            <a:spLocks/>
          </p:cNvSpPr>
          <p:nvPr/>
        </p:nvSpPr>
        <p:spPr>
          <a:xfrm>
            <a:off x="3873965" y="1777146"/>
            <a:ext cx="2632380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POST </a:t>
            </a:r>
            <a:r>
              <a:rPr lang="en-US" sz="2000" dirty="0">
                <a:solidFill>
                  <a:schemeClr val="tx1"/>
                </a:solidFill>
              </a:rPr>
              <a:t>/login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username: Alice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password: abc123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96645D-1D8E-4FB8-8D9F-F74B382B294C}"/>
              </a:ext>
            </a:extLst>
          </p:cNvPr>
          <p:cNvCxnSpPr>
            <a:cxnSpLocks/>
          </p:cNvCxnSpPr>
          <p:nvPr/>
        </p:nvCxnSpPr>
        <p:spPr>
          <a:xfrm flipH="1">
            <a:off x="3146758" y="3148215"/>
            <a:ext cx="4957629" cy="211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35E4D7-127D-472C-A791-1477E7C2D8F0}"/>
              </a:ext>
            </a:extLst>
          </p:cNvPr>
          <p:cNvSpPr txBox="1">
            <a:spLocks/>
          </p:cNvSpPr>
          <p:nvPr/>
        </p:nvSpPr>
        <p:spPr>
          <a:xfrm>
            <a:off x="5547696" y="3287166"/>
            <a:ext cx="2920030" cy="12071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200</a:t>
            </a:r>
            <a:r>
              <a:rPr lang="en-US" sz="2000" dirty="0">
                <a:solidFill>
                  <a:schemeClr val="tx1"/>
                </a:solidFill>
              </a:rPr>
              <a:t> Ok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Create cookie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name: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sessionId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value: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djshrksksjwh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9F9255B-C788-4EF8-A613-DD5048535562}"/>
              </a:ext>
            </a:extLst>
          </p:cNvPr>
          <p:cNvSpPr txBox="1">
            <a:spLocks/>
          </p:cNvSpPr>
          <p:nvPr/>
        </p:nvSpPr>
        <p:spPr>
          <a:xfrm>
            <a:off x="-49658" y="2321422"/>
            <a:ext cx="3153655" cy="93102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Cookie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name: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value: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djshrksksjwh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D830A7-7F11-4341-BBFC-4E01560D14C4}"/>
              </a:ext>
            </a:extLst>
          </p:cNvPr>
          <p:cNvCxnSpPr>
            <a:cxnSpLocks/>
          </p:cNvCxnSpPr>
          <p:nvPr/>
        </p:nvCxnSpPr>
        <p:spPr>
          <a:xfrm>
            <a:off x="3148544" y="5305505"/>
            <a:ext cx="4913160" cy="131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AC58DDE-235B-42DD-BDA0-148EA5E28129}"/>
              </a:ext>
            </a:extLst>
          </p:cNvPr>
          <p:cNvSpPr txBox="1">
            <a:spLocks/>
          </p:cNvSpPr>
          <p:nvPr/>
        </p:nvSpPr>
        <p:spPr>
          <a:xfrm>
            <a:off x="3191227" y="5458616"/>
            <a:ext cx="2904772" cy="120802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GET </a:t>
            </a:r>
            <a:r>
              <a:rPr lang="en-US" sz="2000" dirty="0">
                <a:solidFill>
                  <a:schemeClr val="tx1"/>
                </a:solidFill>
              </a:rPr>
              <a:t>/secret-page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Cookie: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name: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sessionId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djshrksksjwh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0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3" grpId="0"/>
      <p:bldP spid="27" grpId="0"/>
      <p:bldP spid="31" grpId="0"/>
      <p:bldP spid="32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078" y="1122363"/>
            <a:ext cx="11783922" cy="2387600"/>
          </a:xfrm>
        </p:spPr>
        <p:txBody>
          <a:bodyPr>
            <a:normAutofit/>
          </a:bodyPr>
          <a:lstStyle/>
          <a:p>
            <a:r>
              <a:rPr lang="en-US" sz="4700" dirty="0"/>
              <a:t>Cookies &amp; Sessions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Lecturer at 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401559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cookies?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690688"/>
            <a:ext cx="10445687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HTTP is stateless.</a:t>
            </a:r>
          </a:p>
          <a:p>
            <a:r>
              <a:rPr lang="en-US" dirty="0"/>
              <a:t>Web application do not remember previous requests.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ED4B06EA-4DEC-4ACC-B6E3-5ADB5F051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7099" y="2481252"/>
            <a:ext cx="1372107" cy="1373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BA01BC-44D8-4B08-8AF2-62679070F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084" y="2739995"/>
            <a:ext cx="442249" cy="85630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46543A-B219-4C42-95E0-B6D80383DB15}"/>
              </a:ext>
            </a:extLst>
          </p:cNvPr>
          <p:cNvSpPr txBox="1">
            <a:spLocks/>
          </p:cNvSpPr>
          <p:nvPr/>
        </p:nvSpPr>
        <p:spPr>
          <a:xfrm>
            <a:off x="2143049" y="3623394"/>
            <a:ext cx="16002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/>
              <a:t>Client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0729B3-821B-4E12-8968-112A0C092061}"/>
              </a:ext>
            </a:extLst>
          </p:cNvPr>
          <p:cNvSpPr txBox="1">
            <a:spLocks/>
          </p:cNvSpPr>
          <p:nvPr/>
        </p:nvSpPr>
        <p:spPr>
          <a:xfrm>
            <a:off x="7043108" y="3560656"/>
            <a:ext cx="16002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Server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7888BA-1BF9-4806-9C7A-DCF836CA7472}"/>
              </a:ext>
            </a:extLst>
          </p:cNvPr>
          <p:cNvCxnSpPr>
            <a:cxnSpLocks/>
          </p:cNvCxnSpPr>
          <p:nvPr/>
        </p:nvCxnSpPr>
        <p:spPr>
          <a:xfrm>
            <a:off x="2922554" y="4048126"/>
            <a:ext cx="0" cy="244474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C343C9-FCBC-4DC7-BBB2-702D5EB0BE73}"/>
              </a:ext>
            </a:extLst>
          </p:cNvPr>
          <p:cNvCxnSpPr>
            <a:cxnSpLocks/>
          </p:cNvCxnSpPr>
          <p:nvPr/>
        </p:nvCxnSpPr>
        <p:spPr>
          <a:xfrm flipH="1">
            <a:off x="7843210" y="4065558"/>
            <a:ext cx="1" cy="242731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A2B9A7-7750-410E-8C74-B66842429BAE}"/>
              </a:ext>
            </a:extLst>
          </p:cNvPr>
          <p:cNvCxnSpPr>
            <a:cxnSpLocks/>
          </p:cNvCxnSpPr>
          <p:nvPr/>
        </p:nvCxnSpPr>
        <p:spPr>
          <a:xfrm>
            <a:off x="3061915" y="4192633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EE3C40-FE1A-4349-B0CC-30695C7D3527}"/>
              </a:ext>
            </a:extLst>
          </p:cNvPr>
          <p:cNvSpPr txBox="1">
            <a:spLocks/>
          </p:cNvSpPr>
          <p:nvPr/>
        </p:nvSpPr>
        <p:spPr>
          <a:xfrm>
            <a:off x="3425890" y="3811531"/>
            <a:ext cx="3361409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Request 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366085-3EE2-4010-BA25-340CBAF42880}"/>
              </a:ext>
            </a:extLst>
          </p:cNvPr>
          <p:cNvCxnSpPr>
            <a:cxnSpLocks/>
          </p:cNvCxnSpPr>
          <p:nvPr/>
        </p:nvCxnSpPr>
        <p:spPr>
          <a:xfrm flipH="1">
            <a:off x="3061914" y="4495083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E9CC8AA-79B0-4150-8BF3-BA62053DC304}"/>
              </a:ext>
            </a:extLst>
          </p:cNvPr>
          <p:cNvSpPr txBox="1">
            <a:spLocks/>
          </p:cNvSpPr>
          <p:nvPr/>
        </p:nvSpPr>
        <p:spPr>
          <a:xfrm>
            <a:off x="5967086" y="4515224"/>
            <a:ext cx="1909628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Response 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9AF45F-AA7A-4727-B4D2-80A5F9738A91}"/>
              </a:ext>
            </a:extLst>
          </p:cNvPr>
          <p:cNvCxnSpPr>
            <a:cxnSpLocks/>
          </p:cNvCxnSpPr>
          <p:nvPr/>
        </p:nvCxnSpPr>
        <p:spPr>
          <a:xfrm>
            <a:off x="3061915" y="5395958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3BA0093-5FE5-40E8-8C91-9CFEE46AD411}"/>
              </a:ext>
            </a:extLst>
          </p:cNvPr>
          <p:cNvSpPr txBox="1">
            <a:spLocks/>
          </p:cNvSpPr>
          <p:nvPr/>
        </p:nvSpPr>
        <p:spPr>
          <a:xfrm>
            <a:off x="3425890" y="5014856"/>
            <a:ext cx="3361409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Request 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BF8C29-F97B-408C-98BD-8288FF6A4890}"/>
              </a:ext>
            </a:extLst>
          </p:cNvPr>
          <p:cNvCxnSpPr>
            <a:cxnSpLocks/>
          </p:cNvCxnSpPr>
          <p:nvPr/>
        </p:nvCxnSpPr>
        <p:spPr>
          <a:xfrm flipH="1">
            <a:off x="3061914" y="5698408"/>
            <a:ext cx="4699330" cy="209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8C11EDC-1953-46B6-92F0-2E2A7DC66F39}"/>
              </a:ext>
            </a:extLst>
          </p:cNvPr>
          <p:cNvSpPr txBox="1">
            <a:spLocks/>
          </p:cNvSpPr>
          <p:nvPr/>
        </p:nvSpPr>
        <p:spPr>
          <a:xfrm>
            <a:off x="5967086" y="5718549"/>
            <a:ext cx="1909628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Response 2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9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1" grpId="0"/>
      <p:bldP spid="21" grpId="0"/>
      <p:bldP spid="19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use cookies for?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690688"/>
            <a:ext cx="10445687" cy="2416046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Remembering the client's state between different request, e.g.:</a:t>
            </a:r>
          </a:p>
          <a:p>
            <a:r>
              <a:rPr lang="en-US" dirty="0"/>
              <a:t>In a web shop, which items has the client put in the basket?</a:t>
            </a:r>
          </a:p>
          <a:p>
            <a:r>
              <a:rPr lang="en-US" dirty="0"/>
              <a:t>On a search engine, what are the previous words the user has searched for?</a:t>
            </a:r>
          </a:p>
          <a:p>
            <a:r>
              <a:rPr lang="en-US" dirty="0"/>
              <a:t>On a news site, which type of news are you interested in?</a:t>
            </a:r>
          </a:p>
        </p:txBody>
      </p:sp>
    </p:spTree>
    <p:extLst>
      <p:ext uri="{BB962C8B-B14F-4D97-AF65-F5344CB8AC3E}">
        <p14:creationId xmlns:p14="http://schemas.microsoft.com/office/powerpoint/2010/main" val="27541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cookies work?</a:t>
            </a:r>
            <a:endParaRPr lang="en-US" noProof="0" dirty="0"/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ED4B06EA-4DEC-4ACC-B6E3-5ADB5F051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1113" y="1161484"/>
            <a:ext cx="1372107" cy="1373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BA01BC-44D8-4B08-8AF2-62679070F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104" y="1474714"/>
            <a:ext cx="442249" cy="85630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46543A-B219-4C42-95E0-B6D80383DB15}"/>
              </a:ext>
            </a:extLst>
          </p:cNvPr>
          <p:cNvSpPr txBox="1">
            <a:spLocks/>
          </p:cNvSpPr>
          <p:nvPr/>
        </p:nvSpPr>
        <p:spPr>
          <a:xfrm>
            <a:off x="2077063" y="2303626"/>
            <a:ext cx="16002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/>
              <a:t>Client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0729B3-821B-4E12-8968-112A0C092061}"/>
              </a:ext>
            </a:extLst>
          </p:cNvPr>
          <p:cNvSpPr txBox="1">
            <a:spLocks/>
          </p:cNvSpPr>
          <p:nvPr/>
        </p:nvSpPr>
        <p:spPr>
          <a:xfrm>
            <a:off x="9538128" y="2295375"/>
            <a:ext cx="16002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Server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7888BA-1BF9-4806-9C7A-DCF836CA7472}"/>
              </a:ext>
            </a:extLst>
          </p:cNvPr>
          <p:cNvCxnSpPr>
            <a:cxnSpLocks/>
          </p:cNvCxnSpPr>
          <p:nvPr/>
        </p:nvCxnSpPr>
        <p:spPr>
          <a:xfrm>
            <a:off x="2856568" y="2728358"/>
            <a:ext cx="0" cy="3653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C343C9-FCBC-4DC7-BBB2-702D5EB0BE73}"/>
              </a:ext>
            </a:extLst>
          </p:cNvPr>
          <p:cNvCxnSpPr>
            <a:cxnSpLocks/>
          </p:cNvCxnSpPr>
          <p:nvPr/>
        </p:nvCxnSpPr>
        <p:spPr>
          <a:xfrm flipH="1">
            <a:off x="10338231" y="2800277"/>
            <a:ext cx="2" cy="349682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A2B9A7-7750-410E-8C74-B66842429BAE}"/>
              </a:ext>
            </a:extLst>
          </p:cNvPr>
          <p:cNvCxnSpPr>
            <a:cxnSpLocks/>
          </p:cNvCxnSpPr>
          <p:nvPr/>
        </p:nvCxnSpPr>
        <p:spPr>
          <a:xfrm>
            <a:off x="3146758" y="2923161"/>
            <a:ext cx="6892788" cy="104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EE3C40-FE1A-4349-B0CC-30695C7D3527}"/>
              </a:ext>
            </a:extLst>
          </p:cNvPr>
          <p:cNvSpPr txBox="1">
            <a:spLocks/>
          </p:cNvSpPr>
          <p:nvPr/>
        </p:nvSpPr>
        <p:spPr>
          <a:xfrm>
            <a:off x="3202812" y="2581470"/>
            <a:ext cx="3361409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GET 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search?query</a:t>
            </a:r>
            <a:r>
              <a:rPr lang="en-US" sz="2000" dirty="0">
                <a:solidFill>
                  <a:schemeClr val="tx1"/>
                </a:solidFill>
              </a:rPr>
              <a:t>=soccer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366085-3EE2-4010-BA25-340CBAF42880}"/>
              </a:ext>
            </a:extLst>
          </p:cNvPr>
          <p:cNvCxnSpPr>
            <a:cxnSpLocks/>
          </p:cNvCxnSpPr>
          <p:nvPr/>
        </p:nvCxnSpPr>
        <p:spPr>
          <a:xfrm flipH="1">
            <a:off x="3146757" y="3123476"/>
            <a:ext cx="6892789" cy="236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E9CC8AA-79B0-4150-8BF3-BA62053DC304}"/>
              </a:ext>
            </a:extLst>
          </p:cNvPr>
          <p:cNvSpPr txBox="1">
            <a:spLocks/>
          </p:cNvSpPr>
          <p:nvPr/>
        </p:nvSpPr>
        <p:spPr>
          <a:xfrm>
            <a:off x="7843105" y="3183668"/>
            <a:ext cx="2486627" cy="14773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200</a:t>
            </a:r>
            <a:r>
              <a:rPr lang="en-US" sz="2000" dirty="0">
                <a:solidFill>
                  <a:schemeClr val="tx1"/>
                </a:solidFill>
              </a:rPr>
              <a:t> Ok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Create cookie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name: searches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value: soccer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Search result...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3B4031-73D5-40E7-B747-BCFFAF9EDF46}"/>
              </a:ext>
            </a:extLst>
          </p:cNvPr>
          <p:cNvCxnSpPr>
            <a:cxnSpLocks/>
          </p:cNvCxnSpPr>
          <p:nvPr/>
        </p:nvCxnSpPr>
        <p:spPr>
          <a:xfrm>
            <a:off x="3177384" y="4850296"/>
            <a:ext cx="6862162" cy="162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E1F99D4-96CB-4658-88D7-CDA9A50EA62A}"/>
              </a:ext>
            </a:extLst>
          </p:cNvPr>
          <p:cNvSpPr txBox="1">
            <a:spLocks/>
          </p:cNvSpPr>
          <p:nvPr/>
        </p:nvSpPr>
        <p:spPr>
          <a:xfrm>
            <a:off x="3074395" y="3698845"/>
            <a:ext cx="3431115" cy="120802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GET 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search?query</a:t>
            </a:r>
            <a:r>
              <a:rPr lang="en-US" sz="2000" dirty="0">
                <a:solidFill>
                  <a:schemeClr val="tx1"/>
                </a:solidFill>
              </a:rPr>
              <a:t>=hockey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Cookie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name: searches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value: soccer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954F7A-8308-4CE7-9509-26AFAC7323C2}"/>
              </a:ext>
            </a:extLst>
          </p:cNvPr>
          <p:cNvCxnSpPr>
            <a:cxnSpLocks/>
          </p:cNvCxnSpPr>
          <p:nvPr/>
        </p:nvCxnSpPr>
        <p:spPr>
          <a:xfrm flipH="1">
            <a:off x="3177384" y="5150988"/>
            <a:ext cx="6840032" cy="156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C98B70-558B-4912-8E36-3B34E76C96F6}"/>
              </a:ext>
            </a:extLst>
          </p:cNvPr>
          <p:cNvCxnSpPr>
            <a:cxnSpLocks/>
          </p:cNvCxnSpPr>
          <p:nvPr/>
        </p:nvCxnSpPr>
        <p:spPr>
          <a:xfrm>
            <a:off x="2731511" y="3506771"/>
            <a:ext cx="0" cy="12349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34CB40-4A92-4CD3-AF34-6456A26674F7}"/>
              </a:ext>
            </a:extLst>
          </p:cNvPr>
          <p:cNvCxnSpPr>
            <a:cxnSpLocks/>
          </p:cNvCxnSpPr>
          <p:nvPr/>
        </p:nvCxnSpPr>
        <p:spPr>
          <a:xfrm>
            <a:off x="2731511" y="5516250"/>
            <a:ext cx="0" cy="7148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F5BD4F4-36B6-4607-B3D1-E76273D6033A}"/>
              </a:ext>
            </a:extLst>
          </p:cNvPr>
          <p:cNvSpPr txBox="1">
            <a:spLocks/>
          </p:cNvSpPr>
          <p:nvPr/>
        </p:nvSpPr>
        <p:spPr>
          <a:xfrm>
            <a:off x="111480" y="2686550"/>
            <a:ext cx="2620031" cy="93102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Cookie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name: searches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value: soccer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FE18C04-6877-47EF-9037-04965C3D6446}"/>
              </a:ext>
            </a:extLst>
          </p:cNvPr>
          <p:cNvSpPr txBox="1">
            <a:spLocks/>
          </p:cNvSpPr>
          <p:nvPr/>
        </p:nvSpPr>
        <p:spPr>
          <a:xfrm>
            <a:off x="102983" y="3251363"/>
            <a:ext cx="2566931" cy="93102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-------------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value: soccer,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hockey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C330C31-5D80-4AEC-9FE2-3258E50A0930}"/>
              </a:ext>
            </a:extLst>
          </p:cNvPr>
          <p:cNvSpPr txBox="1">
            <a:spLocks/>
          </p:cNvSpPr>
          <p:nvPr/>
        </p:nvSpPr>
        <p:spPr>
          <a:xfrm>
            <a:off x="6801961" y="5183275"/>
            <a:ext cx="3597868" cy="14773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200</a:t>
            </a:r>
            <a:r>
              <a:rPr lang="en-US" sz="2000" dirty="0">
                <a:solidFill>
                  <a:schemeClr val="tx1"/>
                </a:solidFill>
              </a:rPr>
              <a:t> Ok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Create cookie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name: searches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value: soccer, hockey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Search result...</a:t>
            </a:r>
          </a:p>
        </p:txBody>
      </p:sp>
    </p:spTree>
    <p:extLst>
      <p:ext uri="{BB962C8B-B14F-4D97-AF65-F5344CB8AC3E}">
        <p14:creationId xmlns:p14="http://schemas.microsoft.com/office/powerpoint/2010/main" val="372767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21" grpId="0"/>
      <p:bldP spid="23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specification</a:t>
            </a:r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A37A04F-BA16-4E5D-A758-BF5641376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445687" cy="87665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 HTTP State Management Mechanism:</a:t>
            </a:r>
          </a:p>
          <a:p>
            <a:pPr lvl="1"/>
            <a:r>
              <a:rPr lang="en-US" dirty="0">
                <a:hlinkClick r:id="rId2"/>
              </a:rPr>
              <a:t>https://tools.ietf.org/html/rfc6265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88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details</a:t>
            </a:r>
            <a:endParaRPr lang="en-US" noProof="0" dirty="0"/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ED4B06EA-4DEC-4ACC-B6E3-5ADB5F051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1113" y="1161484"/>
            <a:ext cx="1372107" cy="1373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BA01BC-44D8-4B08-8AF2-62679070F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104" y="1474714"/>
            <a:ext cx="442249" cy="85630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46543A-B219-4C42-95E0-B6D80383DB15}"/>
              </a:ext>
            </a:extLst>
          </p:cNvPr>
          <p:cNvSpPr txBox="1">
            <a:spLocks/>
          </p:cNvSpPr>
          <p:nvPr/>
        </p:nvSpPr>
        <p:spPr>
          <a:xfrm>
            <a:off x="2077063" y="2303626"/>
            <a:ext cx="16002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/>
              <a:t>Client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0729B3-821B-4E12-8968-112A0C092061}"/>
              </a:ext>
            </a:extLst>
          </p:cNvPr>
          <p:cNvSpPr txBox="1">
            <a:spLocks/>
          </p:cNvSpPr>
          <p:nvPr/>
        </p:nvSpPr>
        <p:spPr>
          <a:xfrm>
            <a:off x="9538128" y="2295375"/>
            <a:ext cx="16002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Server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7888BA-1BF9-4806-9C7A-DCF836CA7472}"/>
              </a:ext>
            </a:extLst>
          </p:cNvPr>
          <p:cNvCxnSpPr>
            <a:cxnSpLocks/>
          </p:cNvCxnSpPr>
          <p:nvPr/>
        </p:nvCxnSpPr>
        <p:spPr>
          <a:xfrm>
            <a:off x="2856568" y="2728358"/>
            <a:ext cx="0" cy="3653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C343C9-FCBC-4DC7-BBB2-702D5EB0BE73}"/>
              </a:ext>
            </a:extLst>
          </p:cNvPr>
          <p:cNvCxnSpPr>
            <a:cxnSpLocks/>
          </p:cNvCxnSpPr>
          <p:nvPr/>
        </p:nvCxnSpPr>
        <p:spPr>
          <a:xfrm flipH="1">
            <a:off x="10338231" y="2800277"/>
            <a:ext cx="2" cy="349682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72798C4C-02AC-4771-8996-F5E24FACAAD9}"/>
              </a:ext>
            </a:extLst>
          </p:cNvPr>
          <p:cNvSpPr txBox="1">
            <a:spLocks/>
          </p:cNvSpPr>
          <p:nvPr/>
        </p:nvSpPr>
        <p:spPr>
          <a:xfrm>
            <a:off x="3634876" y="3341296"/>
            <a:ext cx="5967155" cy="25701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text/html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28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Set-Cookie: searches=soccer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&lt;html&gt;The resource...&lt;/html&gt;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0E1536-EC9E-4E0E-B3D3-C82169BB4AC3}"/>
              </a:ext>
            </a:extLst>
          </p:cNvPr>
          <p:cNvCxnSpPr>
            <a:cxnSpLocks/>
          </p:cNvCxnSpPr>
          <p:nvPr/>
        </p:nvCxnSpPr>
        <p:spPr>
          <a:xfrm flipH="1">
            <a:off x="3289955" y="3017367"/>
            <a:ext cx="6656999" cy="130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017E557-9A61-41C6-9E89-F8A799A42870}"/>
              </a:ext>
            </a:extLst>
          </p:cNvPr>
          <p:cNvSpPr txBox="1">
            <a:spLocks/>
          </p:cNvSpPr>
          <p:nvPr/>
        </p:nvSpPr>
        <p:spPr>
          <a:xfrm>
            <a:off x="5351427" y="2720107"/>
            <a:ext cx="2398495" cy="3761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HTTP Response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5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5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details</a:t>
            </a:r>
            <a:endParaRPr lang="en-US" noProof="0" dirty="0"/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ED4B06EA-4DEC-4ACC-B6E3-5ADB5F051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1113" y="1161484"/>
            <a:ext cx="1372107" cy="1373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BA01BC-44D8-4B08-8AF2-62679070F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104" y="1474714"/>
            <a:ext cx="442249" cy="85630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46543A-B219-4C42-95E0-B6D80383DB15}"/>
              </a:ext>
            </a:extLst>
          </p:cNvPr>
          <p:cNvSpPr txBox="1">
            <a:spLocks/>
          </p:cNvSpPr>
          <p:nvPr/>
        </p:nvSpPr>
        <p:spPr>
          <a:xfrm>
            <a:off x="2077063" y="2303626"/>
            <a:ext cx="16002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/>
              <a:t>Client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0729B3-821B-4E12-8968-112A0C092061}"/>
              </a:ext>
            </a:extLst>
          </p:cNvPr>
          <p:cNvSpPr txBox="1">
            <a:spLocks/>
          </p:cNvSpPr>
          <p:nvPr/>
        </p:nvSpPr>
        <p:spPr>
          <a:xfrm>
            <a:off x="9538128" y="2295375"/>
            <a:ext cx="16002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Server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7888BA-1BF9-4806-9C7A-DCF836CA7472}"/>
              </a:ext>
            </a:extLst>
          </p:cNvPr>
          <p:cNvCxnSpPr>
            <a:cxnSpLocks/>
          </p:cNvCxnSpPr>
          <p:nvPr/>
        </p:nvCxnSpPr>
        <p:spPr>
          <a:xfrm>
            <a:off x="2856568" y="2728358"/>
            <a:ext cx="0" cy="3653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C343C9-FCBC-4DC7-BBB2-702D5EB0BE73}"/>
              </a:ext>
            </a:extLst>
          </p:cNvPr>
          <p:cNvCxnSpPr>
            <a:cxnSpLocks/>
          </p:cNvCxnSpPr>
          <p:nvPr/>
        </p:nvCxnSpPr>
        <p:spPr>
          <a:xfrm flipH="1">
            <a:off x="10338231" y="2800277"/>
            <a:ext cx="2" cy="349682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72798C4C-02AC-4771-8996-F5E24FACAAD9}"/>
              </a:ext>
            </a:extLst>
          </p:cNvPr>
          <p:cNvSpPr txBox="1">
            <a:spLocks/>
          </p:cNvSpPr>
          <p:nvPr/>
        </p:nvSpPr>
        <p:spPr>
          <a:xfrm>
            <a:off x="3634876" y="3341296"/>
            <a:ext cx="5967155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search?query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=hockey HTTP/1.1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Accept: text/html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Cookie: searches=soccer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0E1536-EC9E-4E0E-B3D3-C82169BB4AC3}"/>
              </a:ext>
            </a:extLst>
          </p:cNvPr>
          <p:cNvCxnSpPr>
            <a:cxnSpLocks/>
          </p:cNvCxnSpPr>
          <p:nvPr/>
        </p:nvCxnSpPr>
        <p:spPr>
          <a:xfrm>
            <a:off x="3289955" y="2960016"/>
            <a:ext cx="6542202" cy="188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50A0D41-92CE-447B-B853-6DEDFBD6A1B3}"/>
              </a:ext>
            </a:extLst>
          </p:cNvPr>
          <p:cNvSpPr txBox="1">
            <a:spLocks/>
          </p:cNvSpPr>
          <p:nvPr/>
        </p:nvSpPr>
        <p:spPr>
          <a:xfrm>
            <a:off x="5351427" y="2720107"/>
            <a:ext cx="2398495" cy="3761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HTTP Request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3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 cookie Regulations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690688"/>
            <a:ext cx="10445687" cy="2433487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ePrivacy</a:t>
            </a:r>
            <a:r>
              <a:rPr lang="en-US" dirty="0"/>
              <a:t> Directive ("The Cookie Law"):</a:t>
            </a:r>
          </a:p>
          <a:p>
            <a:r>
              <a:rPr lang="en-US" sz="2400" dirty="0">
                <a:hlinkClick r:id="rId2"/>
              </a:rPr>
              <a:t>http://ec.europa.eu/ipg/basics/legal/cookies/index_en.htm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General Data Protection Regulation (GDPR):</a:t>
            </a:r>
          </a:p>
          <a:p>
            <a:r>
              <a:rPr lang="en-US" sz="2400" dirty="0">
                <a:hlinkClick r:id="rId3"/>
              </a:rPr>
              <a:t>https://www.cookiebot.com/en/gdpr-cookies/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638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Custom 1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F2F2F2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30055</TotalTime>
  <Words>289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Georgia</vt:lpstr>
      <vt:lpstr>JU Grå</vt:lpstr>
      <vt:lpstr>PowerPoint Presentation</vt:lpstr>
      <vt:lpstr>Cookies &amp; Sessions</vt:lpstr>
      <vt:lpstr>Why do we need cookies?</vt:lpstr>
      <vt:lpstr>What can we use cookies for?</vt:lpstr>
      <vt:lpstr>How do cookies work?</vt:lpstr>
      <vt:lpstr>The specification</vt:lpstr>
      <vt:lpstr>The details</vt:lpstr>
      <vt:lpstr>The details</vt:lpstr>
      <vt:lpstr>EU cookie Regulations</vt:lpstr>
      <vt:lpstr>Downsides with Cookies</vt:lpstr>
      <vt:lpstr>Sessions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380</cp:revision>
  <dcterms:created xsi:type="dcterms:W3CDTF">2015-07-17T09:22:03Z</dcterms:created>
  <dcterms:modified xsi:type="dcterms:W3CDTF">2018-10-08T20:22:37Z</dcterms:modified>
</cp:coreProperties>
</file>