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60" r:id="rId4"/>
    <p:sldId id="301" r:id="rId5"/>
    <p:sldId id="362" r:id="rId6"/>
    <p:sldId id="359" r:id="rId7"/>
    <p:sldId id="344" r:id="rId8"/>
    <p:sldId id="327" r:id="rId9"/>
    <p:sldId id="328" r:id="rId10"/>
    <p:sldId id="329" r:id="rId11"/>
    <p:sldId id="330" r:id="rId12"/>
    <p:sldId id="331" r:id="rId13"/>
    <p:sldId id="332" r:id="rId14"/>
    <p:sldId id="335" r:id="rId15"/>
    <p:sldId id="338" r:id="rId16"/>
    <p:sldId id="339" r:id="rId17"/>
    <p:sldId id="336" r:id="rId18"/>
    <p:sldId id="340" r:id="rId19"/>
    <p:sldId id="337" r:id="rId20"/>
    <p:sldId id="349" r:id="rId21"/>
    <p:sldId id="333" r:id="rId22"/>
    <p:sldId id="334" r:id="rId23"/>
    <p:sldId id="363" r:id="rId24"/>
    <p:sldId id="357" r:id="rId25"/>
    <p:sldId id="358" r:id="rId26"/>
    <p:sldId id="364" r:id="rId27"/>
    <p:sldId id="365" r:id="rId28"/>
    <p:sldId id="343" r:id="rId29"/>
    <p:sldId id="350" r:id="rId30"/>
    <p:sldId id="352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1266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3-selectors/#specificity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color-3/#svg-color" TargetMode="External"/><Relationship Id="rId2" Type="http://schemas.openxmlformats.org/officeDocument/2006/relationships/hyperlink" Target="https://www.w3.org/TR/css-color-3/#html4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yle/Examples/007/units.en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yle/CSS/all-properties.en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earnlayout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F2F1CC-B054-4AFF-B838-C6EFEC36F7CD}"/>
              </a:ext>
            </a:extLst>
          </p:cNvPr>
          <p:cNvGrpSpPr/>
          <p:nvPr/>
        </p:nvGrpSpPr>
        <p:grpSpPr>
          <a:xfrm>
            <a:off x="7275675" y="3117641"/>
            <a:ext cx="4278533" cy="3109448"/>
            <a:chOff x="298475" y="3181781"/>
            <a:chExt cx="4278533" cy="3109448"/>
          </a:xfrm>
        </p:grpSpPr>
        <p:pic>
          <p:nvPicPr>
            <p:cNvPr id="13" name="Graphic 12" descr="Monitor">
              <a:extLst>
                <a:ext uri="{FF2B5EF4-FFF2-40B4-BE49-F238E27FC236}">
                  <a16:creationId xmlns:a16="http://schemas.microsoft.com/office/drawing/2014/main" id="{BAD033B5-356C-41A5-ABF5-43C0F05A3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A182A1-A759-4410-A73B-2251033650CB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26166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Declaration</a:t>
            </a:r>
            <a:r>
              <a:rPr lang="en-US" noProof="0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374573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property-name: value;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4028343"/>
            <a:ext cx="6256663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style="color: red"&gt;Some text.&lt;/p&gt;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1581" y="3824373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5847" y="4317157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3AF8A0-7339-4F3A-AF01-98BEC2CE95D4}"/>
              </a:ext>
            </a:extLst>
          </p:cNvPr>
          <p:cNvGrpSpPr/>
          <p:nvPr/>
        </p:nvGrpSpPr>
        <p:grpSpPr>
          <a:xfrm>
            <a:off x="7328364" y="3556047"/>
            <a:ext cx="4278533" cy="3109448"/>
            <a:chOff x="298475" y="3181781"/>
            <a:chExt cx="4278533" cy="3109448"/>
          </a:xfrm>
        </p:grpSpPr>
        <p:pic>
          <p:nvPicPr>
            <p:cNvPr id="12" name="Graphic 11" descr="Monitor">
              <a:extLst>
                <a:ext uri="{FF2B5EF4-FFF2-40B4-BE49-F238E27FC236}">
                  <a16:creationId xmlns:a16="http://schemas.microsoft.com/office/drawing/2014/main" id="{8E9B3446-461E-4586-B783-5CA4EF4B3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D6A214-1FAC-4C0C-B1E7-4B7C2FAC87CA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26166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Declaration: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374573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property-name: value;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966615"/>
            <a:ext cx="4626166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Rule: 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718633" y="3646705"/>
            <a:ext cx="4406745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declarations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709653" y="688952"/>
            <a:ext cx="3342699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red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2965" y="4236119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7231" y="4728903"/>
            <a:ext cx="157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0" y="1690688"/>
            <a:ext cx="7387730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The elements with the tag </a:t>
            </a:r>
            <a:r>
              <a:rPr lang="en-US" noProof="0" dirty="0" err="1">
                <a:latin typeface="Courier"/>
              </a:rPr>
              <a:t>tagname</a:t>
            </a:r>
            <a:r>
              <a:rPr lang="en-US" noProof="0" dirty="0"/>
              <a:t>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9" y="1732814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68639" y="2734759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#the-id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068639" y="3737217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.a-class-name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1068639" y="4664464"/>
            <a:ext cx="2456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966070" y="2501221"/>
            <a:ext cx="738773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element with the attribute:</a:t>
            </a:r>
            <a:br>
              <a:rPr lang="sv-SE" dirty="0"/>
            </a:br>
            <a:r>
              <a:rPr lang="sv-SE" dirty="0"/>
              <a:t>   </a:t>
            </a:r>
            <a:r>
              <a:rPr lang="sv-SE" dirty="0">
                <a:latin typeface="Courier"/>
              </a:rPr>
              <a:t>id="the-id"</a:t>
            </a:r>
            <a:endParaRPr lang="sv-SE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966070" y="3506000"/>
            <a:ext cx="7387730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elements with the attribute:</a:t>
            </a:r>
            <a:br>
              <a:rPr lang="sv-SE" dirty="0"/>
            </a:br>
            <a:r>
              <a:rPr lang="sv-SE" dirty="0"/>
              <a:t>   </a:t>
            </a:r>
            <a:r>
              <a:rPr lang="sv-SE" dirty="0">
                <a:latin typeface="Courier"/>
              </a:rPr>
              <a:t>class="a-class-name"</a:t>
            </a:r>
            <a:endParaRPr lang="sv-SE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966070" y="4627147"/>
            <a:ext cx="738773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All elements.</a:t>
            </a:r>
          </a:p>
        </p:txBody>
      </p:sp>
    </p:spTree>
    <p:extLst>
      <p:ext uri="{BB962C8B-B14F-4D97-AF65-F5344CB8AC3E}">
        <p14:creationId xmlns:p14="http://schemas.microsoft.com/office/powerpoint/2010/main" val="36034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7C80A6B-2D93-439E-A464-9B95D1A348A4}"/>
              </a:ext>
            </a:extLst>
          </p:cNvPr>
          <p:cNvGrpSpPr/>
          <p:nvPr/>
        </p:nvGrpSpPr>
        <p:grpSpPr>
          <a:xfrm>
            <a:off x="7216047" y="1690688"/>
            <a:ext cx="4975953" cy="4417681"/>
            <a:chOff x="298475" y="3181781"/>
            <a:chExt cx="4278533" cy="3109448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EB6609BC-DC84-4C5E-949D-A7288D26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33B95-F158-417B-8D79-6B1FBAEF48B2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6147409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#cool{ font-weight: bold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.happy{ background-color: lime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class="happy"&gt;Some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id="cool"&gt;Some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class="happy"&gt;Some text.&lt;/div&gt;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0306" y="2638001"/>
            <a:ext cx="357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572" y="3130785"/>
            <a:ext cx="3579116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040" y="3636375"/>
            <a:ext cx="357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FF0000"/>
                </a:solidFill>
              </a:rPr>
              <a:t>Some text.</a:t>
            </a:r>
            <a:endParaRPr lang="sv-SE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6040" y="4141965"/>
            <a:ext cx="3579116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789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Relational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826" y="1690688"/>
            <a:ext cx="5486404" cy="108952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</a:t>
            </a:r>
            <a:r>
              <a:rPr lang="en-US" sz="2400" noProof="0" dirty="0" err="1"/>
              <a:t>mathed</a:t>
            </a:r>
            <a:r>
              <a:rPr lang="en-US" sz="2400" noProof="0" dirty="0"/>
              <a:t> by </a:t>
            </a:r>
            <a:r>
              <a:rPr lang="en-US" sz="2400" noProof="0" dirty="0" err="1">
                <a:latin typeface="Courier"/>
              </a:rPr>
              <a:t>selectorB</a:t>
            </a:r>
            <a:r>
              <a:rPr lang="en-US" sz="2400" noProof="0" dirty="0"/>
              <a:t> that are inside an element matched by </a:t>
            </a:r>
            <a:r>
              <a:rPr lang="en-US" sz="2400" noProof="0" dirty="0" err="1">
                <a:latin typeface="Courier"/>
              </a:rPr>
              <a:t>selectorA</a:t>
            </a:r>
            <a:r>
              <a:rPr lang="en-US" sz="2400" noProof="0" dirty="0"/>
              <a:t>.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80996" y="3225844"/>
            <a:ext cx="379992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 &gt;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080997" y="4337851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 +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35826" y="2879596"/>
            <a:ext cx="5486404" cy="10895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matched by </a:t>
            </a:r>
            <a:r>
              <a:rPr lang="sv-SE" sz="2400" dirty="0">
                <a:latin typeface="Courier"/>
              </a:rPr>
              <a:t>selectorB</a:t>
            </a:r>
            <a:r>
              <a:rPr lang="sv-SE" sz="2400" dirty="0"/>
              <a:t> that are direct children to an element matched by </a:t>
            </a:r>
            <a:r>
              <a:rPr lang="sv-SE" sz="2400" dirty="0">
                <a:latin typeface="Courier"/>
              </a:rPr>
              <a:t>selectorA</a:t>
            </a:r>
            <a:r>
              <a:rPr lang="sv-SE" sz="2400" dirty="0"/>
              <a:t>.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35826" y="4068505"/>
            <a:ext cx="5486404" cy="10895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matched by </a:t>
            </a:r>
            <a:r>
              <a:rPr lang="sv-SE" sz="2400" dirty="0">
                <a:latin typeface="Courier"/>
              </a:rPr>
              <a:t>selectorB</a:t>
            </a:r>
            <a:r>
              <a:rPr lang="sv-SE" sz="2400" dirty="0"/>
              <a:t> that comes directly after an element matched by </a:t>
            </a:r>
            <a:r>
              <a:rPr lang="sv-SE" sz="2400" dirty="0">
                <a:latin typeface="Courier"/>
              </a:rPr>
              <a:t>selectorA</a:t>
            </a:r>
            <a:r>
              <a:rPr lang="sv-SE" sz="2400" dirty="0"/>
              <a:t>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5632943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322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4856FD-85BC-4557-BEE2-29048BD999B5}"/>
              </a:ext>
            </a:extLst>
          </p:cNvPr>
          <p:cNvGrpSpPr/>
          <p:nvPr/>
        </p:nvGrpSpPr>
        <p:grpSpPr>
          <a:xfrm>
            <a:off x="7828878" y="1998764"/>
            <a:ext cx="4278533" cy="3109448"/>
            <a:chOff x="298475" y="3181781"/>
            <a:chExt cx="4278533" cy="3109448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DE1704B0-89CA-47A0-9EF3-22DBA1F1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1D3ED-B45F-4CB9-99AC-05C9CCED983F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722129" y="1690688"/>
            <a:ext cx="7254748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span{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&lt;span&gt;text&lt;/span&gt;.&lt;/p&gt;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&lt;span&gt;Some text.&lt;/span&gt;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Some &lt;strong&gt;&lt;span&gt;text&lt;/span&gt;&lt;/strong&gt;.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6712" y="2606588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dirty="0">
                <a:solidFill>
                  <a:srgbClr val="FF0000"/>
                </a:solidFill>
              </a:rPr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456712" y="3132799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456481" y="3659010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b="1" dirty="0">
                <a:solidFill>
                  <a:srgbClr val="FF0000"/>
                </a:solidFill>
              </a:rPr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3205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5E2DA1-9697-427D-9D9A-26324AA43BA4}"/>
              </a:ext>
            </a:extLst>
          </p:cNvPr>
          <p:cNvGrpSpPr/>
          <p:nvPr/>
        </p:nvGrpSpPr>
        <p:grpSpPr>
          <a:xfrm>
            <a:off x="8048221" y="2057864"/>
            <a:ext cx="4278533" cy="3109448"/>
            <a:chOff x="298475" y="3181781"/>
            <a:chExt cx="4278533" cy="3109448"/>
          </a:xfrm>
        </p:grpSpPr>
        <p:pic>
          <p:nvPicPr>
            <p:cNvPr id="13" name="Graphic 12" descr="Monitor">
              <a:extLst>
                <a:ext uri="{FF2B5EF4-FFF2-40B4-BE49-F238E27FC236}">
                  <a16:creationId xmlns:a16="http://schemas.microsoft.com/office/drawing/2014/main" id="{E74CAE90-00B1-4830-9900-7683ADDF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548509-41EF-4069-A15F-1ABD0A2A4B9F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200" y="1690688"/>
            <a:ext cx="7289916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&gt; span{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&lt;span&gt;text&lt;/span&gt;.&lt;/p&gt;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&lt;span&gt;Some text.&lt;/span&gt;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Some &lt;strong&gt;&lt;span&gt;text&lt;/span&gt;&lt;/strong&gt;.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8093" y="2680947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dirty="0">
                <a:solidFill>
                  <a:srgbClr val="FF0000"/>
                </a:solidFill>
              </a:rPr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678093" y="3207158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677862" y="3733369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</a:t>
            </a:r>
            <a:r>
              <a:rPr lang="sv-SE" sz="2000" b="1" dirty="0"/>
              <a:t>text</a:t>
            </a:r>
            <a:r>
              <a:rPr lang="sv-SE" sz="2000" dirty="0"/>
              <a:t>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500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Multiple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826" y="1840426"/>
            <a:ext cx="5486404" cy="76533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</a:t>
            </a:r>
            <a:r>
              <a:rPr lang="en-US" sz="2400" noProof="0" dirty="0" err="1"/>
              <a:t>mathed</a:t>
            </a:r>
            <a:r>
              <a:rPr lang="en-US" sz="2400" noProof="0" dirty="0"/>
              <a:t> by </a:t>
            </a:r>
            <a:r>
              <a:rPr lang="en-US" sz="2400" noProof="0" dirty="0" err="1">
                <a:latin typeface="Courier"/>
              </a:rPr>
              <a:t>selectorA</a:t>
            </a:r>
            <a:r>
              <a:rPr lang="en-US" sz="2400" noProof="0" dirty="0"/>
              <a:t> or </a:t>
            </a:r>
            <a:r>
              <a:rPr lang="en-US" sz="2400" noProof="0" dirty="0" err="1">
                <a:latin typeface="Courier"/>
              </a:rPr>
              <a:t>selectorB</a:t>
            </a:r>
            <a:r>
              <a:rPr lang="en-US" sz="2400" noProof="0" dirty="0"/>
              <a:t>.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selectorA, 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56283" y="2941756"/>
            <a:ext cx="379992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selectorAselectorB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1112" y="2755502"/>
            <a:ext cx="5486404" cy="7653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matched by </a:t>
            </a:r>
            <a:r>
              <a:rPr lang="sv-SE" sz="2400" dirty="0">
                <a:latin typeface="Courier"/>
              </a:rPr>
              <a:t>selectorA</a:t>
            </a:r>
            <a:r>
              <a:rPr lang="sv-SE" sz="2400" dirty="0"/>
              <a:t> and </a:t>
            </a:r>
            <a:r>
              <a:rPr lang="sv-SE" sz="2400" dirty="0">
                <a:latin typeface="Courier"/>
              </a:rPr>
              <a:t>selectorB</a:t>
            </a:r>
            <a:r>
              <a:rPr lang="sv-S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4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DE05D9-758D-4358-BB3A-13367594787A}"/>
              </a:ext>
            </a:extLst>
          </p:cNvPr>
          <p:cNvGrpSpPr/>
          <p:nvPr/>
        </p:nvGrpSpPr>
        <p:grpSpPr>
          <a:xfrm>
            <a:off x="7392318" y="2276397"/>
            <a:ext cx="4278533" cy="3109448"/>
            <a:chOff x="298475" y="3181781"/>
            <a:chExt cx="4278533" cy="3109448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2AABEB83-0292-4BF2-B264-828E26B81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F89466-AC08-4697-8074-B2AA8CA269D0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8638" y="1732814"/>
            <a:ext cx="632368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p.happy{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red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class="happy"&gt;Some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class="happy"&gt;Some text&lt;/span&gt;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2043" y="2904800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932043" y="3431011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rgbClr val="FF0000"/>
                </a:solidFill>
              </a:rPr>
              <a:t>Some text.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2043" y="3957222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7850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Selectors with pseudo-classes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theSelector:first-child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35825" y="1840426"/>
            <a:ext cx="5734429" cy="7571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matched by </a:t>
            </a:r>
            <a:r>
              <a:rPr lang="en-US" sz="2400" noProof="0" dirty="0" err="1">
                <a:latin typeface="Courier"/>
              </a:rPr>
              <a:t>theSelector</a:t>
            </a:r>
            <a:r>
              <a:rPr lang="en-US" sz="2400" noProof="0" dirty="0"/>
              <a:t> when they are the first child in its parent.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56283" y="2927215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theSelector:focus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5826" y="2747294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</a:t>
            </a:r>
            <a:r>
              <a:rPr lang="sv-SE" sz="2400" dirty="0" err="1"/>
              <a:t>matched</a:t>
            </a:r>
            <a:r>
              <a:rPr lang="sv-SE" sz="2400" dirty="0"/>
              <a:t>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when they has focus.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56283" y="3834083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theSelector:hover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35826" y="3654162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</a:t>
            </a:r>
            <a:r>
              <a:rPr lang="sv-SE" sz="2400" dirty="0" err="1"/>
              <a:t>matched</a:t>
            </a:r>
            <a:r>
              <a:rPr lang="sv-SE" sz="2400" dirty="0"/>
              <a:t>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when the mouse hovers over them.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56283" y="4740951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theSelector:visited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35826" y="4561030"/>
            <a:ext cx="581797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</a:t>
            </a:r>
            <a:r>
              <a:rPr lang="sv-SE" sz="2400" dirty="0" err="1"/>
              <a:t>links</a:t>
            </a:r>
            <a:r>
              <a:rPr lang="sv-SE" sz="2400" dirty="0"/>
              <a:t> </a:t>
            </a:r>
            <a:r>
              <a:rPr lang="sv-SE" sz="2400" dirty="0" err="1"/>
              <a:t>matched</a:t>
            </a:r>
            <a:r>
              <a:rPr lang="sv-SE" sz="2400" dirty="0"/>
              <a:t>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when they have been visited.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591711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82734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noProof="0" dirty="0"/>
              <a:t>Peter Larsson-Green</a:t>
            </a:r>
          </a:p>
          <a:p>
            <a:r>
              <a:rPr lang="en-US" noProof="0" dirty="0"/>
              <a:t>Jönköping University</a:t>
            </a:r>
          </a:p>
          <a:p>
            <a:r>
              <a:rPr lang="en-US" noProof="0" dirty="0"/>
              <a:t>Autumn 2018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Selectors with attributes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56283" y="2020347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theSelector[attr]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35825" y="1840426"/>
            <a:ext cx="5734429" cy="76533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The elements matched by </a:t>
            </a:r>
            <a:r>
              <a:rPr lang="en-US" sz="2400" noProof="0" dirty="0" err="1">
                <a:latin typeface="Courier"/>
              </a:rPr>
              <a:t>theSelector</a:t>
            </a:r>
            <a:r>
              <a:rPr lang="en-US" sz="2400" noProof="0" dirty="0"/>
              <a:t> and have the attribute </a:t>
            </a:r>
            <a:r>
              <a:rPr lang="en-US" sz="2400" noProof="0" dirty="0" err="1">
                <a:latin typeface="Courier"/>
              </a:rPr>
              <a:t>attr</a:t>
            </a:r>
            <a:r>
              <a:rPr lang="en-US" sz="2400" noProof="0" dirty="0"/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56283" y="2927215"/>
            <a:ext cx="422079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theSelector[attr=value]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5826" y="2747294"/>
            <a:ext cx="5817974" cy="7653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/>
              <a:t>The elements </a:t>
            </a:r>
            <a:r>
              <a:rPr lang="sv-SE" sz="2400" dirty="0" err="1"/>
              <a:t>matched</a:t>
            </a:r>
            <a:r>
              <a:rPr lang="sv-SE" sz="2400" dirty="0"/>
              <a:t> by </a:t>
            </a:r>
            <a:r>
              <a:rPr lang="sv-SE" sz="2400" dirty="0">
                <a:latin typeface="Courier"/>
              </a:rPr>
              <a:t>theSelector</a:t>
            </a:r>
            <a:r>
              <a:rPr lang="sv-SE" sz="2400" dirty="0"/>
              <a:t> and have </a:t>
            </a:r>
            <a:r>
              <a:rPr lang="sv-SE" sz="2400" dirty="0">
                <a:latin typeface="Courier"/>
              </a:rPr>
              <a:t>attr="value"</a:t>
            </a:r>
            <a:r>
              <a:rPr lang="sv-SE" sz="2400" dirty="0"/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591711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4823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47FCBEA-E728-436A-B9A2-5F9A90BE3B81}"/>
              </a:ext>
            </a:extLst>
          </p:cNvPr>
          <p:cNvGrpSpPr/>
          <p:nvPr/>
        </p:nvGrpSpPr>
        <p:grpSpPr>
          <a:xfrm>
            <a:off x="7779281" y="1690688"/>
            <a:ext cx="4278533" cy="3109448"/>
            <a:chOff x="298475" y="3181781"/>
            <a:chExt cx="4278533" cy="3109448"/>
          </a:xfrm>
        </p:grpSpPr>
        <p:pic>
          <p:nvPicPr>
            <p:cNvPr id="7" name="Graphic 6" descr="Monitor">
              <a:extLst>
                <a:ext uri="{FF2B5EF4-FFF2-40B4-BE49-F238E27FC236}">
                  <a16:creationId xmlns:a16="http://schemas.microsoft.com/office/drawing/2014/main" id="{7656238C-CEFA-4A3C-8EF2-044852C6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FCC514-42A0-4C11-89C4-426E400FBA3A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conflicting Rules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200" y="1690688"/>
            <a:ext cx="7136984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#cool{ color: blue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.happy{ color: yellow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id="cool" class="happy"&gt;Some text.&lt;/p&gt;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0716" y="2405429"/>
            <a:ext cx="165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accent5"/>
                </a:solidFill>
              </a:rPr>
              <a:t>Some text.</a:t>
            </a:r>
            <a:endParaRPr lang="sv-SE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Selector specificity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25442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https://www.w3.org/TR/css3-selectors/#specificity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style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with most id selectors.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with most class selectors.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with most tag name selectors.</a:t>
            </a:r>
          </a:p>
        </p:txBody>
      </p:sp>
    </p:spTree>
    <p:extLst>
      <p:ext uri="{BB962C8B-B14F-4D97-AF65-F5344CB8AC3E}">
        <p14:creationId xmlns:p14="http://schemas.microsoft.com/office/powerpoint/2010/main" val="1015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Specificity example 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200" y="1690688"/>
            <a:ext cx="7136984" cy="4734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#hi .hello p{ color: red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#hi p { color: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#para { color: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 id="hi"&gt;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class="hello"&gt;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id="para"&gt;Some text&lt;/p&gt;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0280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color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662"/>
          </a:xfrm>
        </p:spPr>
        <p:txBody>
          <a:bodyPr>
            <a:spAutoFit/>
          </a:bodyPr>
          <a:lstStyle/>
          <a:p>
            <a:r>
              <a:rPr lang="en-US" noProof="0" dirty="0"/>
              <a:t>The name of the color.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https://www.w3.org/TR/css-color-3/#html4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https://www.w3.org/TR/css-color-3/#svg-color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en-US" noProof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noProof="0" dirty="0">
                <a:latin typeface="Courier"/>
              </a:rPr>
              <a:t>transparent</a:t>
            </a:r>
          </a:p>
          <a:p>
            <a:r>
              <a:rPr lang="en-US" noProof="0" dirty="0" err="1">
                <a:latin typeface="Courier"/>
              </a:rPr>
              <a:t>rgb</a:t>
            </a:r>
            <a:r>
              <a:rPr lang="en-US" noProof="0" dirty="0">
                <a:latin typeface="Courier"/>
              </a:rPr>
              <a:t>(R, G, B)       </a:t>
            </a:r>
            <a:r>
              <a:rPr lang="en-US" noProof="0" dirty="0"/>
              <a:t>0 &lt;= R, G, B &lt;= 255</a:t>
            </a:r>
          </a:p>
          <a:p>
            <a:r>
              <a:rPr lang="en-US" noProof="0" dirty="0" err="1">
                <a:latin typeface="Courier"/>
              </a:rPr>
              <a:t>rgba</a:t>
            </a:r>
            <a:r>
              <a:rPr lang="en-US" noProof="0" dirty="0">
                <a:latin typeface="Courier"/>
              </a:rPr>
              <a:t>(R, G, B, a)   </a:t>
            </a:r>
            <a:r>
              <a:rPr lang="en-US" noProof="0" dirty="0"/>
              <a:t>0 &lt;= R, G, B &lt;= 255,     0 &lt;= a &lt;= 1</a:t>
            </a:r>
          </a:p>
          <a:p>
            <a:r>
              <a:rPr lang="en-US" noProof="0" dirty="0">
                <a:latin typeface="Courier"/>
              </a:rPr>
              <a:t>#RRGGBB            </a:t>
            </a:r>
            <a:r>
              <a:rPr lang="en-US" noProof="0" dirty="0"/>
              <a:t>00 &lt;= RR, GG, BB &lt;= FF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0113484" y="2863785"/>
            <a:ext cx="1872867" cy="859315"/>
          </a:xfrm>
          <a:prstGeom prst="cloudCallout">
            <a:avLst>
              <a:gd name="adj1" fmla="val -61421"/>
              <a:gd name="adj2" fmla="val 80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Opacity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8580303" y="1640174"/>
            <a:ext cx="2117075" cy="859315"/>
          </a:xfrm>
          <a:prstGeom prst="cloudCallout">
            <a:avLst>
              <a:gd name="adj1" fmla="val -27349"/>
              <a:gd name="adj2" fmla="val 2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784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https://www.w3.org/Style/Examples/007/units.en.html</a:t>
            </a:r>
            <a:r>
              <a:rPr lang="en-US" noProof="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noProof="0" dirty="0"/>
              <a:t>Absolute:</a:t>
            </a:r>
          </a:p>
          <a:p>
            <a:pPr lvl="1"/>
            <a:r>
              <a:rPr lang="en-US" noProof="0" dirty="0"/>
              <a:t>cm, mm, in, px, pt...</a:t>
            </a:r>
          </a:p>
          <a:p>
            <a:r>
              <a:rPr lang="en-US" noProof="0" dirty="0"/>
              <a:t>Relative:</a:t>
            </a:r>
          </a:p>
          <a:p>
            <a:pPr lvl="1"/>
            <a:r>
              <a:rPr lang="en-US" noProof="0" dirty="0"/>
              <a:t>% - percentage of parent</a:t>
            </a:r>
          </a:p>
          <a:p>
            <a:pPr lvl="1"/>
            <a:r>
              <a:rPr lang="en-US" noProof="0" dirty="0" err="1"/>
              <a:t>em</a:t>
            </a:r>
            <a:r>
              <a:rPr lang="en-US" noProof="0" dirty="0"/>
              <a:t> - relative to parent font size</a:t>
            </a:r>
          </a:p>
          <a:p>
            <a:pPr lvl="1"/>
            <a:r>
              <a:rPr lang="en-US" noProof="0" dirty="0" err="1"/>
              <a:t>vw</a:t>
            </a:r>
            <a:r>
              <a:rPr lang="en-US" noProof="0" dirty="0"/>
              <a:t> - % of view width</a:t>
            </a:r>
          </a:p>
          <a:p>
            <a:pPr lvl="1"/>
            <a:r>
              <a:rPr lang="en-US" noProof="0" dirty="0" err="1"/>
              <a:t>vh</a:t>
            </a:r>
            <a:r>
              <a:rPr lang="en-US" noProof="0" dirty="0"/>
              <a:t> - % of view height</a:t>
            </a:r>
          </a:p>
          <a:p>
            <a:pPr lvl="1"/>
            <a:r>
              <a:rPr lang="en-US" noProof="0" dirty="0" err="1"/>
              <a:t>vmin</a:t>
            </a:r>
            <a:r>
              <a:rPr lang="en-US" noProof="0" dirty="0"/>
              <a:t> - % of the smallest of the view width and view height</a:t>
            </a:r>
          </a:p>
          <a:p>
            <a:pPr lvl="1"/>
            <a:r>
              <a:rPr lang="en-US" noProof="0" dirty="0" err="1"/>
              <a:t>vmax</a:t>
            </a:r>
            <a:r>
              <a:rPr lang="en-US" noProof="0" dirty="0"/>
              <a:t> - % of the biggest of the view width and view height</a:t>
            </a:r>
          </a:p>
        </p:txBody>
      </p:sp>
    </p:spTree>
    <p:extLst>
      <p:ext uri="{BB962C8B-B14F-4D97-AF65-F5344CB8AC3E}">
        <p14:creationId xmlns:p14="http://schemas.microsoft.com/office/powerpoint/2010/main" val="1988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List of </a:t>
            </a:r>
            <a:r>
              <a:rPr lang="en-US" dirty="0"/>
              <a:t>most properties: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https://www.w3.org/Style/CSS/all-properties.en.html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dirty="0"/>
              <a:t>Practical demonstration...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2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That menu in the beginning...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B23D84-0ED5-4018-943A-A721A49BE8F8}"/>
              </a:ext>
            </a:extLst>
          </p:cNvPr>
          <p:cNvGrpSpPr/>
          <p:nvPr/>
        </p:nvGrpSpPr>
        <p:grpSpPr>
          <a:xfrm>
            <a:off x="1263025" y="2440693"/>
            <a:ext cx="4278533" cy="3109448"/>
            <a:chOff x="298475" y="3181781"/>
            <a:chExt cx="4278533" cy="3109448"/>
          </a:xfrm>
        </p:grpSpPr>
        <p:pic>
          <p:nvPicPr>
            <p:cNvPr id="5" name="Graphic 4" descr="Monitor">
              <a:extLst>
                <a:ext uri="{FF2B5EF4-FFF2-40B4-BE49-F238E27FC236}">
                  <a16:creationId xmlns:a16="http://schemas.microsoft.com/office/drawing/2014/main" id="{74D94A41-20A2-4648-90DB-E32513AD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9A1C02-52DF-4FDF-B146-116EBD8EA865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D3E633-040B-4A4B-B1E7-AB0FF49B83E6}"/>
              </a:ext>
            </a:extLst>
          </p:cNvPr>
          <p:cNvSpPr txBox="1"/>
          <p:nvPr/>
        </p:nvSpPr>
        <p:spPr>
          <a:xfrm>
            <a:off x="1898220" y="3117397"/>
            <a:ext cx="122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About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Contact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4D7FB8-1B68-4E5B-A2B5-D017E89064AE}"/>
              </a:ext>
            </a:extLst>
          </p:cNvPr>
          <p:cNvGrpSpPr/>
          <p:nvPr/>
        </p:nvGrpSpPr>
        <p:grpSpPr>
          <a:xfrm>
            <a:off x="6056432" y="2440693"/>
            <a:ext cx="4278533" cy="3109448"/>
            <a:chOff x="298475" y="3181781"/>
            <a:chExt cx="4278533" cy="3109448"/>
          </a:xfrm>
        </p:grpSpPr>
        <p:pic>
          <p:nvPicPr>
            <p:cNvPr id="9" name="Graphic 8" descr="Monitor">
              <a:extLst>
                <a:ext uri="{FF2B5EF4-FFF2-40B4-BE49-F238E27FC236}">
                  <a16:creationId xmlns:a16="http://schemas.microsoft.com/office/drawing/2014/main" id="{5D79EA9E-B5A9-4BBA-AECD-6CBE87F52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B48DFF-BBD7-4162-9410-996BDC69EAF2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986C6-7E71-4DD5-8905-73A36F8D6FA7}"/>
              </a:ext>
            </a:extLst>
          </p:cNvPr>
          <p:cNvSpPr/>
          <p:nvPr/>
        </p:nvSpPr>
        <p:spPr>
          <a:xfrm>
            <a:off x="6754481" y="3143372"/>
            <a:ext cx="1123620" cy="107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579718-3308-4CC9-BF64-171B14644871}"/>
              </a:ext>
            </a:extLst>
          </p:cNvPr>
          <p:cNvSpPr/>
          <p:nvPr/>
        </p:nvSpPr>
        <p:spPr>
          <a:xfrm>
            <a:off x="6858841" y="3260365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28A835-69D7-46D9-9756-C1288A8E2F29}"/>
              </a:ext>
            </a:extLst>
          </p:cNvPr>
          <p:cNvSpPr/>
          <p:nvPr/>
        </p:nvSpPr>
        <p:spPr>
          <a:xfrm>
            <a:off x="6858841" y="3552235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A2C859-6AF9-4603-91F2-93232A52B348}"/>
              </a:ext>
            </a:extLst>
          </p:cNvPr>
          <p:cNvSpPr/>
          <p:nvPr/>
        </p:nvSpPr>
        <p:spPr>
          <a:xfrm>
            <a:off x="6858841" y="3850258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9398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Learn how to </a:t>
            </a:r>
            <a:r>
              <a:rPr lang="en-US" dirty="0"/>
              <a:t>create layouts: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http://learnlayout.com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noProof="0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31E063-D553-4712-B4AA-2404038477C7}"/>
              </a:ext>
            </a:extLst>
          </p:cNvPr>
          <p:cNvGrpSpPr/>
          <p:nvPr/>
        </p:nvGrpSpPr>
        <p:grpSpPr>
          <a:xfrm>
            <a:off x="3163099" y="2788723"/>
            <a:ext cx="4278533" cy="3109448"/>
            <a:chOff x="298475" y="3181781"/>
            <a:chExt cx="4278533" cy="3109448"/>
          </a:xfrm>
        </p:grpSpPr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D553C8F9-CFC2-44F2-A1D8-B473AEA4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D7283E-4C3B-444B-A8FA-6C3957142FE0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B5796-7CD4-4719-B03B-9F9C35D17E2A}"/>
              </a:ext>
            </a:extLst>
          </p:cNvPr>
          <p:cNvSpPr/>
          <p:nvPr/>
        </p:nvSpPr>
        <p:spPr>
          <a:xfrm>
            <a:off x="3883193" y="3462460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49B75-592A-48C8-B30E-34C7AFB0BCBC}"/>
              </a:ext>
            </a:extLst>
          </p:cNvPr>
          <p:cNvSpPr/>
          <p:nvPr/>
        </p:nvSpPr>
        <p:spPr>
          <a:xfrm>
            <a:off x="3883193" y="3829906"/>
            <a:ext cx="642041" cy="65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8E605-5C40-445E-B456-E9CF8DC1746C}"/>
              </a:ext>
            </a:extLst>
          </p:cNvPr>
          <p:cNvSpPr/>
          <p:nvPr/>
        </p:nvSpPr>
        <p:spPr>
          <a:xfrm>
            <a:off x="4612697" y="3829906"/>
            <a:ext cx="2122897" cy="65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34804-304E-4924-97B3-A2E140F75B90}"/>
              </a:ext>
            </a:extLst>
          </p:cNvPr>
          <p:cNvSpPr/>
          <p:nvPr/>
        </p:nvSpPr>
        <p:spPr>
          <a:xfrm>
            <a:off x="3883193" y="4552245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06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Media queries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794650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rel="stylesheet" href="file.css" media="</a:t>
            </a:r>
            <a:r>
              <a:rPr lang="sv-SE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MEDIA-QUERY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563995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MEDIA-QUERY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Ordinary CSS code (e.g. rules). */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8524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HTML: Mark what type of data text represents.</a:t>
            </a:r>
          </a:p>
          <a:p>
            <a:r>
              <a:rPr lang="en-US" noProof="0" dirty="0"/>
              <a:t>Web browsers render the webpage.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CSS: Tell the web browsers how to render the data.</a:t>
            </a:r>
          </a:p>
        </p:txBody>
      </p:sp>
    </p:spTree>
    <p:extLst>
      <p:ext uri="{BB962C8B-B14F-4D97-AF65-F5344CB8AC3E}">
        <p14:creationId xmlns:p14="http://schemas.microsoft.com/office/powerpoint/2010/main" val="18665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Media query example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screen and (max-width: 300px){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code for small screens. */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@media screen and (min-width: 301px){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code for big screens. */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04198" y="4371856"/>
            <a:ext cx="3600806" cy="1696878"/>
            <a:chOff x="2227117" y="3282746"/>
            <a:chExt cx="3868883" cy="2817341"/>
          </a:xfrm>
        </p:grpSpPr>
        <p:sp>
          <p:nvSpPr>
            <p:cNvPr id="4" name="Rectangle 3"/>
            <p:cNvSpPr/>
            <p:nvPr/>
          </p:nvSpPr>
          <p:spPr>
            <a:xfrm>
              <a:off x="2227117" y="3282746"/>
              <a:ext cx="3868883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Header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7117" y="3851157"/>
              <a:ext cx="840260" cy="1087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dirty="0"/>
                <a:t>Menu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7377" y="3851157"/>
              <a:ext cx="3028623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v-SE" dirty="0"/>
                <a:t>Content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7117" y="5531676"/>
              <a:ext cx="3868883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Footer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9121966" y="945170"/>
            <a:ext cx="1619479" cy="4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21966" y="1391837"/>
            <a:ext cx="1619479" cy="41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Menu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21966" y="1805221"/>
            <a:ext cx="1619479" cy="126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/>
              <a:t>Content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21966" y="3072358"/>
            <a:ext cx="1619479" cy="4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A48A9-F579-478F-B235-C2A16313C66C}"/>
              </a:ext>
            </a:extLst>
          </p:cNvPr>
          <p:cNvSpPr txBox="1">
            <a:spLocks/>
          </p:cNvSpPr>
          <p:nvPr/>
        </p:nvSpPr>
        <p:spPr>
          <a:xfrm>
            <a:off x="933670" y="1690688"/>
            <a:ext cx="1042013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&lt;li&gt;&lt;a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="home.html"&gt;Home&lt;/a&gt;&lt;/li&gt;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&lt;li&gt;&lt;a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="aboute.html"&gt;About&lt;/a&gt;&lt;/li&gt;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&lt;li&gt;&lt;a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="contact.html"&gt;Contact&lt;/a&gt;&lt;/li&gt;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1451B5-BAFF-4521-B541-4AD589392027}"/>
              </a:ext>
            </a:extLst>
          </p:cNvPr>
          <p:cNvGrpSpPr/>
          <p:nvPr/>
        </p:nvGrpSpPr>
        <p:grpSpPr>
          <a:xfrm>
            <a:off x="2078034" y="3788109"/>
            <a:ext cx="4278533" cy="3109448"/>
            <a:chOff x="298475" y="3181781"/>
            <a:chExt cx="4278533" cy="3109448"/>
          </a:xfrm>
        </p:grpSpPr>
        <p:pic>
          <p:nvPicPr>
            <p:cNvPr id="7" name="Graphic 6" descr="Monitor">
              <a:extLst>
                <a:ext uri="{FF2B5EF4-FFF2-40B4-BE49-F238E27FC236}">
                  <a16:creationId xmlns:a16="http://schemas.microsoft.com/office/drawing/2014/main" id="{4E797B47-1031-4C01-86CC-A1BD41D4D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40F6E0-C6A7-4DB1-8A05-A40C61E05768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7F1130-FC6D-438C-BBAE-2998678E540F}"/>
              </a:ext>
            </a:extLst>
          </p:cNvPr>
          <p:cNvSpPr txBox="1"/>
          <p:nvPr/>
        </p:nvSpPr>
        <p:spPr>
          <a:xfrm>
            <a:off x="2713229" y="4464813"/>
            <a:ext cx="122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About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</a:rPr>
              <a:t>Contact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5EA373-F317-464C-A881-2286F9E16E3C}"/>
              </a:ext>
            </a:extLst>
          </p:cNvPr>
          <p:cNvGrpSpPr/>
          <p:nvPr/>
        </p:nvGrpSpPr>
        <p:grpSpPr>
          <a:xfrm>
            <a:off x="6871441" y="3788109"/>
            <a:ext cx="4278533" cy="3109448"/>
            <a:chOff x="298475" y="3181781"/>
            <a:chExt cx="4278533" cy="3109448"/>
          </a:xfrm>
        </p:grpSpPr>
        <p:pic>
          <p:nvPicPr>
            <p:cNvPr id="13" name="Graphic 12" descr="Monitor">
              <a:extLst>
                <a:ext uri="{FF2B5EF4-FFF2-40B4-BE49-F238E27FC236}">
                  <a16:creationId xmlns:a16="http://schemas.microsoft.com/office/drawing/2014/main" id="{8F1AD09E-2901-49E2-8776-9A57E4286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988009-73A1-4FF9-8740-6A1C92DD7CD8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B591-F6AD-43C9-BB7A-DE00BAB6A064}"/>
              </a:ext>
            </a:extLst>
          </p:cNvPr>
          <p:cNvSpPr/>
          <p:nvPr/>
        </p:nvSpPr>
        <p:spPr>
          <a:xfrm>
            <a:off x="7569490" y="4490788"/>
            <a:ext cx="1123620" cy="12739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0640D-D982-46F3-B1EE-12189AC7E41B}"/>
              </a:ext>
            </a:extLst>
          </p:cNvPr>
          <p:cNvSpPr/>
          <p:nvPr/>
        </p:nvSpPr>
        <p:spPr>
          <a:xfrm>
            <a:off x="7673850" y="4607781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128D8E-A8FC-47C6-A0CA-8EC39024F734}"/>
              </a:ext>
            </a:extLst>
          </p:cNvPr>
          <p:cNvSpPr/>
          <p:nvPr/>
        </p:nvSpPr>
        <p:spPr>
          <a:xfrm>
            <a:off x="7673850" y="4899651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B180D5-AEA1-43DC-B7A4-8CB67C53040E}"/>
              </a:ext>
            </a:extLst>
          </p:cNvPr>
          <p:cNvSpPr/>
          <p:nvPr/>
        </p:nvSpPr>
        <p:spPr>
          <a:xfrm>
            <a:off x="7673850" y="5197674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B919BC-FFA5-4E2A-8764-E012BF73368D}"/>
              </a:ext>
            </a:extLst>
          </p:cNvPr>
          <p:cNvGrpSpPr/>
          <p:nvPr/>
        </p:nvGrpSpPr>
        <p:grpSpPr>
          <a:xfrm>
            <a:off x="7673850" y="-100435"/>
            <a:ext cx="4278533" cy="3109448"/>
            <a:chOff x="298475" y="3181781"/>
            <a:chExt cx="4278533" cy="3109448"/>
          </a:xfrm>
        </p:grpSpPr>
        <p:pic>
          <p:nvPicPr>
            <p:cNvPr id="20" name="Graphic 19" descr="Monitor">
              <a:extLst>
                <a:ext uri="{FF2B5EF4-FFF2-40B4-BE49-F238E27FC236}">
                  <a16:creationId xmlns:a16="http://schemas.microsoft.com/office/drawing/2014/main" id="{4A8C102D-C098-4B7E-9C35-D21E8F92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0F983B-F1FC-4F6C-978F-26AA54A662DC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E779E-1938-43F7-9E41-E561CFBFB3E2}"/>
              </a:ext>
            </a:extLst>
          </p:cNvPr>
          <p:cNvSpPr/>
          <p:nvPr/>
        </p:nvSpPr>
        <p:spPr>
          <a:xfrm>
            <a:off x="8288420" y="603102"/>
            <a:ext cx="3065380" cy="393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CA317A-BCED-42D9-B46F-FB6D35D7B825}"/>
              </a:ext>
            </a:extLst>
          </p:cNvPr>
          <p:cNvSpPr/>
          <p:nvPr/>
        </p:nvSpPr>
        <p:spPr>
          <a:xfrm>
            <a:off x="8373779" y="689833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82AF84-139C-40EA-BA74-C27854972ACC}"/>
              </a:ext>
            </a:extLst>
          </p:cNvPr>
          <p:cNvSpPr/>
          <p:nvPr/>
        </p:nvSpPr>
        <p:spPr>
          <a:xfrm>
            <a:off x="9366266" y="690639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5B7716-0256-440A-BFE7-B18522D04D83}"/>
              </a:ext>
            </a:extLst>
          </p:cNvPr>
          <p:cNvSpPr/>
          <p:nvPr/>
        </p:nvSpPr>
        <p:spPr>
          <a:xfrm>
            <a:off x="10353562" y="690639"/>
            <a:ext cx="908155" cy="20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A48A9-F579-478F-B235-C2A16313C66C}"/>
              </a:ext>
            </a:extLst>
          </p:cNvPr>
          <p:cNvSpPr txBox="1">
            <a:spLocks/>
          </p:cNvSpPr>
          <p:nvPr/>
        </p:nvSpPr>
        <p:spPr>
          <a:xfrm>
            <a:off x="933670" y="1690688"/>
            <a:ext cx="10216304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&lt;header&gt;Header&lt;/header&gt;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&lt;nav&gt;Nav&lt;/nav&gt;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&lt;main&gt;Main&lt;/main&gt;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&lt;footer&gt;Footer&lt;/footer&gt;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1451B5-BAFF-4521-B541-4AD589392027}"/>
              </a:ext>
            </a:extLst>
          </p:cNvPr>
          <p:cNvGrpSpPr/>
          <p:nvPr/>
        </p:nvGrpSpPr>
        <p:grpSpPr>
          <a:xfrm>
            <a:off x="1500518" y="3257855"/>
            <a:ext cx="4278533" cy="3109448"/>
            <a:chOff x="298475" y="3181781"/>
            <a:chExt cx="4278533" cy="3109448"/>
          </a:xfrm>
        </p:grpSpPr>
        <p:pic>
          <p:nvPicPr>
            <p:cNvPr id="7" name="Graphic 6" descr="Monitor">
              <a:extLst>
                <a:ext uri="{FF2B5EF4-FFF2-40B4-BE49-F238E27FC236}">
                  <a16:creationId xmlns:a16="http://schemas.microsoft.com/office/drawing/2014/main" id="{4E797B47-1031-4C01-86CC-A1BD41D4D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40F6E0-C6A7-4DB1-8A05-A40C61E05768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5EA373-F317-464C-A881-2286F9E16E3C}"/>
              </a:ext>
            </a:extLst>
          </p:cNvPr>
          <p:cNvGrpSpPr/>
          <p:nvPr/>
        </p:nvGrpSpPr>
        <p:grpSpPr>
          <a:xfrm>
            <a:off x="6293925" y="3257855"/>
            <a:ext cx="4278533" cy="3109448"/>
            <a:chOff x="298475" y="3181781"/>
            <a:chExt cx="4278533" cy="3109448"/>
          </a:xfrm>
        </p:grpSpPr>
        <p:pic>
          <p:nvPicPr>
            <p:cNvPr id="13" name="Graphic 12" descr="Monitor">
              <a:extLst>
                <a:ext uri="{FF2B5EF4-FFF2-40B4-BE49-F238E27FC236}">
                  <a16:creationId xmlns:a16="http://schemas.microsoft.com/office/drawing/2014/main" id="{8F1AD09E-2901-49E2-8776-9A57E4286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988009-73A1-4FF9-8740-6A1C92DD7CD8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F5A7847-5BFB-4F1B-B635-7C7B940D6521}"/>
              </a:ext>
            </a:extLst>
          </p:cNvPr>
          <p:cNvSpPr/>
          <p:nvPr/>
        </p:nvSpPr>
        <p:spPr>
          <a:xfrm>
            <a:off x="2226009" y="3931592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C5E40D-065A-4F6A-AA1D-4F1E3993AF80}"/>
              </a:ext>
            </a:extLst>
          </p:cNvPr>
          <p:cNvSpPr/>
          <p:nvPr/>
        </p:nvSpPr>
        <p:spPr>
          <a:xfrm>
            <a:off x="2226009" y="4299038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087DA0-634E-411B-B738-75FCA7C5B9D4}"/>
              </a:ext>
            </a:extLst>
          </p:cNvPr>
          <p:cNvSpPr/>
          <p:nvPr/>
        </p:nvSpPr>
        <p:spPr>
          <a:xfrm>
            <a:off x="2226009" y="4666644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878D72-794C-46CC-898A-20366378CF34}"/>
              </a:ext>
            </a:extLst>
          </p:cNvPr>
          <p:cNvSpPr/>
          <p:nvPr/>
        </p:nvSpPr>
        <p:spPr>
          <a:xfrm>
            <a:off x="2226009" y="5021377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7AC6B-E3D1-40E0-A0BB-5EFFF4F822F7}"/>
              </a:ext>
            </a:extLst>
          </p:cNvPr>
          <p:cNvSpPr/>
          <p:nvPr/>
        </p:nvSpPr>
        <p:spPr>
          <a:xfrm>
            <a:off x="7014019" y="3931592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6E257-6BAC-4671-A95C-40165B0D39CA}"/>
              </a:ext>
            </a:extLst>
          </p:cNvPr>
          <p:cNvSpPr/>
          <p:nvPr/>
        </p:nvSpPr>
        <p:spPr>
          <a:xfrm>
            <a:off x="7014019" y="4299038"/>
            <a:ext cx="642041" cy="65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3242A-22F4-4CCB-A1F9-061CC56FB870}"/>
              </a:ext>
            </a:extLst>
          </p:cNvPr>
          <p:cNvSpPr/>
          <p:nvPr/>
        </p:nvSpPr>
        <p:spPr>
          <a:xfrm>
            <a:off x="7743523" y="4299038"/>
            <a:ext cx="2122897" cy="65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747AA-13D5-4523-BB9A-40B0AB8ACB31}"/>
              </a:ext>
            </a:extLst>
          </p:cNvPr>
          <p:cNvSpPr/>
          <p:nvPr/>
        </p:nvSpPr>
        <p:spPr>
          <a:xfrm>
            <a:off x="7014019" y="5021377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9364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levels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7D4DE-FF1F-43BB-8887-9DBDFC81A575}"/>
              </a:ext>
            </a:extLst>
          </p:cNvPr>
          <p:cNvCxnSpPr/>
          <p:nvPr/>
        </p:nvCxnSpPr>
        <p:spPr>
          <a:xfrm>
            <a:off x="345440" y="2245360"/>
            <a:ext cx="112776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8BBD9-4391-42F0-A0BF-734AC59DBCD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7840" y="1742441"/>
            <a:ext cx="0" cy="7162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F37395-E37C-4300-A643-4E1FDDB7ADA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019973" y="1742441"/>
            <a:ext cx="0" cy="7061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CF244D-A986-4F59-8024-21FEC74B9DA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542106" y="1745289"/>
            <a:ext cx="0" cy="7032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F2EE7-0058-4559-8467-447A391A204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11064239" y="1742441"/>
            <a:ext cx="2" cy="7061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AC0624-F953-42A1-B38F-FA1FD0BB90C9}"/>
              </a:ext>
            </a:extLst>
          </p:cNvPr>
          <p:cNvSpPr txBox="1"/>
          <p:nvPr/>
        </p:nvSpPr>
        <p:spPr>
          <a:xfrm>
            <a:off x="20320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7C47F-E440-40E4-B621-B5D9DAECDBEC}"/>
              </a:ext>
            </a:extLst>
          </p:cNvPr>
          <p:cNvSpPr txBox="1"/>
          <p:nvPr/>
        </p:nvSpPr>
        <p:spPr>
          <a:xfrm>
            <a:off x="3542453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B7ECA-32D7-48DB-825D-23ED8592CF7D}"/>
              </a:ext>
            </a:extLst>
          </p:cNvPr>
          <p:cNvSpPr txBox="1"/>
          <p:nvPr/>
        </p:nvSpPr>
        <p:spPr>
          <a:xfrm>
            <a:off x="7064586" y="1283624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94B48-4D35-48A0-AAA1-FD533C9111AF}"/>
              </a:ext>
            </a:extLst>
          </p:cNvPr>
          <p:cNvSpPr txBox="1"/>
          <p:nvPr/>
        </p:nvSpPr>
        <p:spPr>
          <a:xfrm>
            <a:off x="10586719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473599-60EE-4325-A6BC-B83BF7D35CCA}"/>
              </a:ext>
            </a:extLst>
          </p:cNvPr>
          <p:cNvCxnSpPr>
            <a:cxnSpLocks/>
          </p:cNvCxnSpPr>
          <p:nvPr/>
        </p:nvCxnSpPr>
        <p:spPr>
          <a:xfrm flipV="1">
            <a:off x="2427028" y="2070262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C0ADE2-F6B9-4C76-B9FE-315E88DE5DC4}"/>
              </a:ext>
            </a:extLst>
          </p:cNvPr>
          <p:cNvSpPr txBox="1"/>
          <p:nvPr/>
        </p:nvSpPr>
        <p:spPr>
          <a:xfrm>
            <a:off x="2100215" y="1722482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FF45E-664C-44B6-B8CD-005EF37BC14B}"/>
              </a:ext>
            </a:extLst>
          </p:cNvPr>
          <p:cNvSpPr txBox="1"/>
          <p:nvPr/>
        </p:nvSpPr>
        <p:spPr>
          <a:xfrm rot="19041273">
            <a:off x="1590162" y="2627679"/>
            <a:ext cx="14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CSS 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DAEDDB-A1E5-4382-83AA-8712248912BC}"/>
              </a:ext>
            </a:extLst>
          </p:cNvPr>
          <p:cNvCxnSpPr>
            <a:cxnSpLocks/>
          </p:cNvCxnSpPr>
          <p:nvPr/>
        </p:nvCxnSpPr>
        <p:spPr>
          <a:xfrm flipV="1">
            <a:off x="3195739" y="2070261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30015F-7292-4DDB-9B7C-39859CFB7A3A}"/>
              </a:ext>
            </a:extLst>
          </p:cNvPr>
          <p:cNvSpPr txBox="1"/>
          <p:nvPr/>
        </p:nvSpPr>
        <p:spPr>
          <a:xfrm>
            <a:off x="2868926" y="172248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7B5CE-67B2-433A-BF64-B67636349001}"/>
              </a:ext>
            </a:extLst>
          </p:cNvPr>
          <p:cNvSpPr txBox="1"/>
          <p:nvPr/>
        </p:nvSpPr>
        <p:spPr>
          <a:xfrm rot="19041273">
            <a:off x="2358873" y="2627678"/>
            <a:ext cx="14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CSS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485958-F8A3-4FEE-BB67-0812755E6407}"/>
              </a:ext>
            </a:extLst>
          </p:cNvPr>
          <p:cNvCxnSpPr>
            <a:cxnSpLocks/>
          </p:cNvCxnSpPr>
          <p:nvPr/>
        </p:nvCxnSpPr>
        <p:spPr>
          <a:xfrm flipV="1">
            <a:off x="7869119" y="2090221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05FEC-AB20-459E-ADF7-E79DEEB89175}"/>
              </a:ext>
            </a:extLst>
          </p:cNvPr>
          <p:cNvSpPr txBox="1"/>
          <p:nvPr/>
        </p:nvSpPr>
        <p:spPr>
          <a:xfrm>
            <a:off x="7542306" y="174244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8DBE7B-DEE8-443F-87F9-16AF930165E6}"/>
              </a:ext>
            </a:extLst>
          </p:cNvPr>
          <p:cNvSpPr txBox="1"/>
          <p:nvPr/>
        </p:nvSpPr>
        <p:spPr>
          <a:xfrm rot="19041273">
            <a:off x="7032253" y="2647638"/>
            <a:ext cx="14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CSS 2.1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F0D5751-254B-40C3-9E5D-8F7D195A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3293385"/>
            <a:ext cx="7960355" cy="306032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CSS 2.1 was a </a:t>
            </a:r>
            <a:r>
              <a:rPr lang="en-US" i="1" noProof="0" dirty="0"/>
              <a:t>candidate recommendation</a:t>
            </a:r>
            <a:r>
              <a:rPr lang="en-US" noProof="0" dirty="0">
                <a:latin typeface="Georgia" panose="02040502050405020303" pitchFamily="18" charset="0"/>
              </a:rPr>
              <a:t> 2004.</a:t>
            </a:r>
          </a:p>
          <a:p>
            <a:pPr marL="0" indent="0">
              <a:buNone/>
            </a:pPr>
            <a:r>
              <a:rPr lang="en-US" noProof="0" dirty="0"/>
              <a:t>CSS 3 consists of modules.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Some have finished specifications.</a:t>
            </a:r>
          </a:p>
          <a:p>
            <a:r>
              <a:rPr lang="en-US" noProof="0" dirty="0"/>
              <a:t>Some have almost finished specifications.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Some are still early drafts.</a:t>
            </a:r>
          </a:p>
          <a:p>
            <a:pPr marL="0" indent="0">
              <a:buNone/>
            </a:pPr>
            <a:r>
              <a:rPr lang="en-US" noProof="0" dirty="0"/>
              <a:t>CSS 4 continues with modules.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00E51-FF05-4A4C-8EE9-9CF2318E90C8}"/>
              </a:ext>
            </a:extLst>
          </p:cNvPr>
          <p:cNvSpPr/>
          <p:nvPr/>
        </p:nvSpPr>
        <p:spPr>
          <a:xfrm>
            <a:off x="8209332" y="5830490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36" grpId="0"/>
      <p:bldP spid="42" grpId="0"/>
      <p:bldP spid="55" grpId="0"/>
      <p:bldP spid="56" grpId="0"/>
      <p:bldP spid="58" grpId="0"/>
      <p:bldP spid="5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Explains how web browsers render elements.</a:t>
            </a:r>
          </a:p>
          <a:p>
            <a:r>
              <a:rPr lang="en-US" noProof="0" dirty="0"/>
              <a:t>All elements are rendered as boxes: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3716" y="2956732"/>
            <a:ext cx="8626207" cy="262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4081" y="3342322"/>
            <a:ext cx="8061369" cy="1927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9287" y="3694862"/>
            <a:ext cx="7365489" cy="1189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9629" y="4047401"/>
            <a:ext cx="6615384" cy="48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4726" y="2961122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Margin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4216" y="3324678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3871" y="3684698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Georgia" panose="02040502050405020303" pitchFamily="18" charset="0"/>
              </a:rPr>
              <a:t>In the global </a:t>
            </a:r>
            <a:r>
              <a:rPr lang="en-US" noProof="0" dirty="0">
                <a:latin typeface="Courier"/>
              </a:rPr>
              <a:t>style</a:t>
            </a:r>
            <a:r>
              <a:rPr lang="en-US" noProof="0" dirty="0">
                <a:latin typeface="Georgia" panose="02040502050405020303" pitchFamily="18" charset="0"/>
              </a:rPr>
              <a:t> attribute: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577283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CSS-CODE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"&gt;Some text&lt;/p&gt;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66615"/>
            <a:ext cx="10515600" cy="9407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Can't re-use our CSS code on other elements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sv-SE" dirty="0"/>
              <a:t>In the </a:t>
            </a:r>
            <a:r>
              <a:rPr lang="sv-SE" dirty="0">
                <a:latin typeface="Courier"/>
              </a:rPr>
              <a:t>&lt;style&gt;</a:t>
            </a:r>
            <a:r>
              <a:rPr lang="sv-SE" dirty="0"/>
              <a:t> element: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18633" y="4042642"/>
            <a:ext cx="409575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r>
              <a:rPr lang="sv-SE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CSS-CODE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583395"/>
            <a:ext cx="10707477" cy="821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Need to specify which elements that should be affected (selectors).</a:t>
            </a:r>
          </a:p>
          <a:p>
            <a:pPr lvl="1"/>
            <a:r>
              <a:rPr lang="en-US" dirty="0"/>
              <a:t>Can't re-use our CSS code in other HTML files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noProof="0" dirty="0">
                <a:latin typeface="Georgia" panose="02040502050405020303" pitchFamily="18" charset="0"/>
              </a:rPr>
              <a:t>In a separate </a:t>
            </a:r>
            <a:r>
              <a:rPr lang="en-US" noProof="0" dirty="0">
                <a:latin typeface="Courier"/>
              </a:rPr>
              <a:t>.</a:t>
            </a:r>
            <a:r>
              <a:rPr lang="en-US" noProof="0" dirty="0" err="1">
                <a:latin typeface="Courier"/>
              </a:rPr>
              <a:t>css</a:t>
            </a:r>
            <a:r>
              <a:rPr lang="en-US" noProof="0" dirty="0">
                <a:latin typeface="Georgia" panose="02040502050405020303" pitchFamily="18" charset="0"/>
              </a:rPr>
              <a:t> file: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811943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rel="stylesheet" href="the-css-file.css"&gt;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48812"/>
            <a:ext cx="10515600" cy="121776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Need to specify which elements that should be affected (selectors).</a:t>
            </a:r>
          </a:p>
          <a:p>
            <a:pPr lvl="1"/>
            <a:r>
              <a:rPr lang="en-US" dirty="0"/>
              <a:t>Can use the same CSS code in multiple HTML files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CSS files can be cached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183000" y="3055563"/>
            <a:ext cx="15864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CSS-CODE</a:t>
            </a:r>
          </a:p>
        </p:txBody>
      </p:sp>
    </p:spTree>
    <p:extLst>
      <p:ext uri="{BB962C8B-B14F-4D97-AF65-F5344CB8AC3E}">
        <p14:creationId xmlns:p14="http://schemas.microsoft.com/office/powerpoint/2010/main" val="11145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25760</TotalTime>
  <Words>1409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CSS</vt:lpstr>
      <vt:lpstr>CSS</vt:lpstr>
      <vt:lpstr>CSS example</vt:lpstr>
      <vt:lpstr>CSS example</vt:lpstr>
      <vt:lpstr>CSS levels</vt:lpstr>
      <vt:lpstr>The box model</vt:lpstr>
      <vt:lpstr>Where to write CSS code</vt:lpstr>
      <vt:lpstr>Where to write CSS code</vt:lpstr>
      <vt:lpstr>CSS syntax</vt:lpstr>
      <vt:lpstr>CSS syntax</vt:lpstr>
      <vt:lpstr>CSS Selectors</vt:lpstr>
      <vt:lpstr>Example</vt:lpstr>
      <vt:lpstr>Relational Selectors</vt:lpstr>
      <vt:lpstr>Example</vt:lpstr>
      <vt:lpstr>Example</vt:lpstr>
      <vt:lpstr>Multiple Selectors</vt:lpstr>
      <vt:lpstr>Example</vt:lpstr>
      <vt:lpstr>Selectors with pseudo-classes</vt:lpstr>
      <vt:lpstr>Selectors with attributes</vt:lpstr>
      <vt:lpstr>conflicting Rules</vt:lpstr>
      <vt:lpstr>Selector specificity</vt:lpstr>
      <vt:lpstr>Specificity example </vt:lpstr>
      <vt:lpstr>CSS color values</vt:lpstr>
      <vt:lpstr>CSS units</vt:lpstr>
      <vt:lpstr>CSS properties</vt:lpstr>
      <vt:lpstr>Practical example</vt:lpstr>
      <vt:lpstr>Layout example</vt:lpstr>
      <vt:lpstr>Media queries</vt:lpstr>
      <vt:lpstr>Media query 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446</cp:revision>
  <dcterms:created xsi:type="dcterms:W3CDTF">2015-07-17T09:22:03Z</dcterms:created>
  <dcterms:modified xsi:type="dcterms:W3CDTF">2018-09-05T10:08:52Z</dcterms:modified>
</cp:coreProperties>
</file>