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9" r:id="rId4"/>
    <p:sldId id="261" r:id="rId5"/>
    <p:sldId id="262" r:id="rId6"/>
    <p:sldId id="263" r:id="rId7"/>
    <p:sldId id="265" r:id="rId8"/>
    <p:sldId id="264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865"/>
    <a:srgbClr val="C0C0C0"/>
    <a:srgbClr val="F2F2F2"/>
    <a:srgbClr val="EAEAEA"/>
    <a:srgbClr val="787878"/>
    <a:srgbClr val="FFB500"/>
    <a:srgbClr val="961B81"/>
    <a:srgbClr val="FBFBFB"/>
    <a:srgbClr val="FCFC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3" autoAdjust="0"/>
    <p:restoredTop sz="92000" autoAdjust="0"/>
  </p:normalViewPr>
  <p:slideViewPr>
    <p:cSldViewPr snapToGrid="0">
      <p:cViewPr varScale="1">
        <p:scale>
          <a:sx n="61" d="100"/>
          <a:sy n="61" d="100"/>
        </p:scale>
        <p:origin x="692" y="64"/>
      </p:cViewPr>
      <p:guideLst/>
    </p:cSldViewPr>
  </p:slideViewPr>
  <p:outlineViewPr>
    <p:cViewPr>
      <p:scale>
        <a:sx n="33" d="100"/>
        <a:sy n="33" d="100"/>
      </p:scale>
      <p:origin x="0" y="-1188"/>
    </p:cViewPr>
  </p:outlin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EE5AE1-1D5F-483D-90B5-92A2A708F59B}" type="datetimeFigureOut">
              <a:rPr lang="en-US" smtClean="0"/>
              <a:t>1/20/2019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919B2B-FBA9-4EA3-BAD3-94A21FB4DC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9403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919B2B-FBA9-4EA3-BAD3-94A21FB4DC7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503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U Intro">
    <p:bg>
      <p:bgPr>
        <a:solidFill>
          <a:srgbClr val="7878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2019-01-20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pic>
        <p:nvPicPr>
          <p:cNvPr id="8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8029" y="2514600"/>
            <a:ext cx="3295941" cy="1834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800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rgbClr val="787878"/>
                </a:solidFill>
              </a:defRPr>
            </a:lvl1pPr>
            <a:lvl2pPr>
              <a:defRPr>
                <a:solidFill>
                  <a:srgbClr val="787878"/>
                </a:solidFill>
              </a:defRPr>
            </a:lvl2pPr>
            <a:lvl3pPr>
              <a:defRPr>
                <a:solidFill>
                  <a:srgbClr val="787878"/>
                </a:solidFill>
              </a:defRPr>
            </a:lvl3pPr>
            <a:lvl4pPr>
              <a:defRPr>
                <a:solidFill>
                  <a:srgbClr val="787878"/>
                </a:solidFill>
              </a:defRPr>
            </a:lvl4pPr>
            <a:lvl5pPr>
              <a:defRPr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rgbClr val="787878"/>
                </a:solidFill>
              </a:defRPr>
            </a:lvl1pPr>
            <a:lvl2pPr>
              <a:defRPr>
                <a:solidFill>
                  <a:srgbClr val="787878"/>
                </a:solidFill>
              </a:defRPr>
            </a:lvl2pPr>
            <a:lvl3pPr>
              <a:defRPr>
                <a:solidFill>
                  <a:srgbClr val="787878"/>
                </a:solidFill>
              </a:defRPr>
            </a:lvl3pPr>
            <a:lvl4pPr>
              <a:defRPr>
                <a:solidFill>
                  <a:srgbClr val="787878"/>
                </a:solidFill>
              </a:defRPr>
            </a:lvl4pPr>
            <a:lvl5pPr>
              <a:defRPr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2019-01-20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0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306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72200" y="802696"/>
            <a:ext cx="5181600" cy="1325563"/>
          </a:xfrm>
        </p:spPr>
        <p:txBody>
          <a:bodyPr anchor="b" anchorCtr="0"/>
          <a:lstStyle>
            <a:lvl1pPr>
              <a:defRPr cap="all" baseline="0"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338141"/>
            <a:ext cx="5181600" cy="383882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2019-01-20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1" name="Picture Placeholder 2"/>
          <p:cNvSpPr>
            <a:spLocks noGrp="1"/>
          </p:cNvSpPr>
          <p:nvPr>
            <p:ph type="pic" idx="1"/>
          </p:nvPr>
        </p:nvSpPr>
        <p:spPr>
          <a:xfrm>
            <a:off x="520700" y="476093"/>
            <a:ext cx="5194300" cy="53698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cxnSp>
        <p:nvCxnSpPr>
          <p:cNvPr id="12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8877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Content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72200" y="802696"/>
            <a:ext cx="5181600" cy="1325563"/>
          </a:xfrm>
        </p:spPr>
        <p:txBody>
          <a:bodyPr anchor="b" anchorCtr="0"/>
          <a:lstStyle>
            <a:lvl1pPr>
              <a:defRPr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338141"/>
            <a:ext cx="5181600" cy="3838821"/>
          </a:xfrm>
        </p:spPr>
        <p:txBody>
          <a:bodyPr/>
          <a:lstStyle>
            <a:lvl1pPr>
              <a:defRPr>
                <a:solidFill>
                  <a:srgbClr val="787878"/>
                </a:solidFill>
              </a:defRPr>
            </a:lvl1pPr>
            <a:lvl2pPr>
              <a:defRPr>
                <a:solidFill>
                  <a:srgbClr val="787878"/>
                </a:solidFill>
              </a:defRPr>
            </a:lvl2pPr>
            <a:lvl3pPr>
              <a:defRPr>
                <a:solidFill>
                  <a:srgbClr val="787878"/>
                </a:solidFill>
              </a:defRPr>
            </a:lvl3pPr>
            <a:lvl4pPr>
              <a:defRPr>
                <a:solidFill>
                  <a:srgbClr val="787878"/>
                </a:solidFill>
              </a:defRPr>
            </a:lvl4pPr>
            <a:lvl5pPr>
              <a:defRPr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2019-01-20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1" name="Picture Placeholder 2"/>
          <p:cNvSpPr>
            <a:spLocks noGrp="1"/>
          </p:cNvSpPr>
          <p:nvPr>
            <p:ph type="pic" idx="1"/>
          </p:nvPr>
        </p:nvSpPr>
        <p:spPr>
          <a:xfrm>
            <a:off x="520700" y="476093"/>
            <a:ext cx="5194300" cy="5369844"/>
          </a:xfrm>
        </p:spPr>
        <p:txBody>
          <a:bodyPr/>
          <a:lstStyle>
            <a:lvl1pPr marL="0" indent="0">
              <a:buNone/>
              <a:defRPr sz="3200">
                <a:solidFill>
                  <a:srgbClr val="787878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 dirty="0"/>
          </a:p>
        </p:txBody>
      </p:sp>
      <p:cxnSp>
        <p:nvCxnSpPr>
          <p:cNvPr id="12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8800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boxes recta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175275"/>
            <a:ext cx="4489502" cy="3797247"/>
          </a:xfrm>
          <a:prstGeom prst="round2DiagRect">
            <a:avLst/>
          </a:prstGeom>
          <a:solidFill>
            <a:srgbClr val="939393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980" y="1153050"/>
            <a:ext cx="4489200" cy="3819472"/>
          </a:xfrm>
          <a:prstGeom prst="round2Diag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solidFill>
                  <a:srgbClr val="787878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2019-01-20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150092" y="2467261"/>
            <a:ext cx="392823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6990248" y="2467260"/>
            <a:ext cx="405166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rgbClr val="787878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4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9525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boxes rectangle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175275"/>
            <a:ext cx="4489502" cy="3767019"/>
          </a:xfrm>
          <a:prstGeom prst="round2DiagRect">
            <a:avLst/>
          </a:prstGeom>
          <a:solidFill>
            <a:srgbClr val="939393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980" y="1153050"/>
            <a:ext cx="4489200" cy="3789244"/>
          </a:xfrm>
          <a:prstGeom prst="round2DiagRect">
            <a:avLst/>
          </a:prstGeom>
          <a:solidFill>
            <a:srgbClr val="787878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2019-01-20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150092" y="2467261"/>
            <a:ext cx="392823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6990248" y="2467260"/>
            <a:ext cx="405166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5431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boxes teardr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0092" y="1175275"/>
            <a:ext cx="3798000" cy="3797247"/>
          </a:xfrm>
          <a:prstGeom prst="teardrop">
            <a:avLst/>
          </a:prstGeom>
          <a:solidFill>
            <a:srgbClr val="939393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980" y="1153050"/>
            <a:ext cx="3798000" cy="3798000"/>
          </a:xfrm>
          <a:prstGeom prst="teardrop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solidFill>
                  <a:srgbClr val="787878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2019-01-20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084977" y="2817853"/>
            <a:ext cx="392823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6629150" y="2817854"/>
            <a:ext cx="405166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rgbClr val="787878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4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5478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boxes teardrop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59112" y="1175274"/>
            <a:ext cx="3798000" cy="3798000"/>
          </a:xfrm>
          <a:prstGeom prst="teardrop">
            <a:avLst/>
          </a:prstGeom>
          <a:solidFill>
            <a:srgbClr val="939393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980" y="1153050"/>
            <a:ext cx="3798000" cy="3798000"/>
          </a:xfrm>
          <a:prstGeom prst="teardrop">
            <a:avLst/>
          </a:prstGeom>
          <a:solidFill>
            <a:srgbClr val="787878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2019-01-20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893997" y="2818606"/>
            <a:ext cx="392823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6629150" y="2818606"/>
            <a:ext cx="405166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0333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2019-01-20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9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3601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2019-01-20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8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7992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2019-01-20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8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220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tart Grey">
    <p:bg>
      <p:bgPr>
        <a:solidFill>
          <a:srgbClr val="7878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>
                <a:latin typeface="Georgia" panose="02040502050405020303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2019-01-20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9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  <p:cxnSp>
        <p:nvCxnSpPr>
          <p:cNvPr id="11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71508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2019-01-20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7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27342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b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0700" y="476093"/>
            <a:ext cx="11132232" cy="53698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2019-01-20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6579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border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0700" y="476093"/>
            <a:ext cx="11132232" cy="5369844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2019-01-20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8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94727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out b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12192000" cy="584593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2019-01-20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54950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out border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12192000" cy="5845937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2019-01-20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8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829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Orange">
    <p:bg>
      <p:bgPr>
        <a:solidFill>
          <a:srgbClr val="FFB5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6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cxnSp>
        <p:nvCxnSpPr>
          <p:cNvPr id="37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754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2019-01-20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32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3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rgbClr val="787878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cxnSp>
        <p:nvCxnSpPr>
          <p:cNvPr id="37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rgbClr val="78787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08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Blue">
    <p:bg>
      <p:bgPr>
        <a:solidFill>
          <a:srgbClr val="00386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28859CC-B640-4DB3-BB6F-301CDED75AAD}" type="datetimeFigureOut">
              <a:rPr lang="sv-SE" smtClean="0"/>
              <a:t>2019-01-20</a:t>
            </a:fld>
            <a:endParaRPr lang="sv-SE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sv-SE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6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791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Purple">
    <p:bg>
      <p:bgPr>
        <a:solidFill>
          <a:srgbClr val="961B8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28859CC-B640-4DB3-BB6F-301CDED75AAD}" type="datetimeFigureOut">
              <a:rPr lang="sv-SE" smtClean="0"/>
              <a:t>2019-01-20</a:t>
            </a:fld>
            <a:endParaRPr lang="sv-SE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sv-SE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6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112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Georgia" panose="02040502050405020303" pitchFamily="18" charset="0"/>
              </a:defRPr>
            </a:lvl1pPr>
            <a:lvl2pPr>
              <a:defRPr>
                <a:latin typeface="Georgia" panose="02040502050405020303" pitchFamily="18" charset="0"/>
              </a:defRPr>
            </a:lvl2pPr>
            <a:lvl3pPr>
              <a:defRPr>
                <a:latin typeface="Georgia" panose="02040502050405020303" pitchFamily="18" charset="0"/>
              </a:defRPr>
            </a:lvl3pPr>
            <a:lvl4pPr>
              <a:defRPr>
                <a:latin typeface="Georgia" panose="02040502050405020303" pitchFamily="18" charset="0"/>
              </a:defRPr>
            </a:lvl4pPr>
            <a:lvl5pPr>
              <a:defRPr>
                <a:latin typeface="Georgia" panose="02040502050405020303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2019-01-20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0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735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787878"/>
                </a:solidFill>
              </a:defRPr>
            </a:lvl1pPr>
            <a:lvl2pPr>
              <a:defRPr>
                <a:solidFill>
                  <a:srgbClr val="787878"/>
                </a:solidFill>
              </a:defRPr>
            </a:lvl2pPr>
            <a:lvl3pPr>
              <a:defRPr>
                <a:solidFill>
                  <a:srgbClr val="787878"/>
                </a:solidFill>
              </a:defRPr>
            </a:lvl3pPr>
            <a:lvl4pPr>
              <a:defRPr>
                <a:solidFill>
                  <a:srgbClr val="787878"/>
                </a:solidFill>
              </a:defRPr>
            </a:lvl4pPr>
            <a:lvl5pPr>
              <a:defRPr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2019-01-20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9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196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Georgia" panose="02040502050405020303" pitchFamily="18" charset="0"/>
              </a:defRPr>
            </a:lvl1pPr>
            <a:lvl2pPr>
              <a:defRPr>
                <a:latin typeface="Georgia" panose="02040502050405020303" pitchFamily="18" charset="0"/>
              </a:defRPr>
            </a:lvl2pPr>
            <a:lvl3pPr>
              <a:defRPr>
                <a:latin typeface="Georgia" panose="02040502050405020303" pitchFamily="18" charset="0"/>
              </a:defRPr>
            </a:lvl3pPr>
            <a:lvl4pPr>
              <a:defRPr>
                <a:latin typeface="Georgia" panose="02040502050405020303" pitchFamily="18" charset="0"/>
              </a:defRPr>
            </a:lvl4pPr>
            <a:lvl5pPr>
              <a:defRPr>
                <a:latin typeface="Georgia" panose="02040502050405020303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Georgia" panose="02040502050405020303" pitchFamily="18" charset="0"/>
              </a:defRPr>
            </a:lvl1pPr>
            <a:lvl2pPr>
              <a:defRPr>
                <a:latin typeface="Georgia" panose="02040502050405020303" pitchFamily="18" charset="0"/>
              </a:defRPr>
            </a:lvl2pPr>
            <a:lvl3pPr>
              <a:defRPr>
                <a:latin typeface="Georgia" panose="02040502050405020303" pitchFamily="18" charset="0"/>
              </a:defRPr>
            </a:lvl3pPr>
            <a:lvl4pPr>
              <a:defRPr>
                <a:latin typeface="Georgia" panose="02040502050405020303" pitchFamily="18" charset="0"/>
              </a:defRPr>
            </a:lvl4pPr>
            <a:lvl5pPr>
              <a:defRPr>
                <a:latin typeface="Georgia" panose="02040502050405020303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2019-01-20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72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878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8859CC-B640-4DB3-BB6F-301CDED75AAD}" type="datetimeFigureOut">
              <a:rPr lang="sv-SE" smtClean="0"/>
              <a:t>2019-01-20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54189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49" r:id="rId2"/>
    <p:sldLayoutId id="2147483674" r:id="rId3"/>
    <p:sldLayoutId id="2147483681" r:id="rId4"/>
    <p:sldLayoutId id="2147483673" r:id="rId5"/>
    <p:sldLayoutId id="2147483672" r:id="rId6"/>
    <p:sldLayoutId id="2147483650" r:id="rId7"/>
    <p:sldLayoutId id="2147483682" r:id="rId8"/>
    <p:sldLayoutId id="2147483652" r:id="rId9"/>
    <p:sldLayoutId id="2147483683" r:id="rId10"/>
    <p:sldLayoutId id="2147483689" r:id="rId11"/>
    <p:sldLayoutId id="2147483690" r:id="rId12"/>
    <p:sldLayoutId id="2147483675" r:id="rId13"/>
    <p:sldLayoutId id="2147483676" r:id="rId14"/>
    <p:sldLayoutId id="2147483686" r:id="rId15"/>
    <p:sldLayoutId id="2147483687" r:id="rId16"/>
    <p:sldLayoutId id="2147483654" r:id="rId17"/>
    <p:sldLayoutId id="2147483684" r:id="rId18"/>
    <p:sldLayoutId id="2147483655" r:id="rId19"/>
    <p:sldLayoutId id="2147483685" r:id="rId20"/>
    <p:sldLayoutId id="2147483677" r:id="rId21"/>
    <p:sldLayoutId id="2147483678" r:id="rId22"/>
    <p:sldLayoutId id="2147483680" r:id="rId23"/>
    <p:sldLayoutId id="2147483679" r:id="rId2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Georgia" panose="02040502050405020303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Georgia" panose="02040502050405020303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Georgia" panose="02040502050405020303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Georgia" panose="02040502050405020303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Georgia" panose="02040502050405020303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hub.docker.com/" TargetMode="Externa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github.com/remy/nodemon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5527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42CCB-7638-467C-880B-787E53E6C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Example</a:t>
            </a:r>
            <a:endParaRPr lang="en-US" cap="non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0378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42CCB-7638-467C-880B-787E53E6C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DOCKER COMPOSE</a:t>
            </a:r>
            <a:endParaRPr lang="en-US" cap="non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A0A04-2E71-4649-ABFD-4FB0616B11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089634" cy="867930"/>
          </a:xfr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/>
              <a:t>A tool for building/running multiple images/containers.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8803279-D4AD-447D-A9FE-8E6549669ABF}"/>
              </a:ext>
            </a:extLst>
          </p:cNvPr>
          <p:cNvSpPr/>
          <p:nvPr/>
        </p:nvSpPr>
        <p:spPr>
          <a:xfrm flipH="1">
            <a:off x="8452624" y="830396"/>
            <a:ext cx="3379907" cy="5662479"/>
          </a:xfrm>
          <a:custGeom>
            <a:avLst/>
            <a:gdLst>
              <a:gd name="connsiteX0" fmla="*/ 1185968 w 1471303"/>
              <a:gd name="connsiteY0" fmla="*/ 580137 h 2682964"/>
              <a:gd name="connsiteX1" fmla="*/ 320495 w 1471303"/>
              <a:gd name="connsiteY1" fmla="*/ 580137 h 2682964"/>
              <a:gd name="connsiteX2" fmla="*/ 320495 w 1471303"/>
              <a:gd name="connsiteY2" fmla="*/ 320495 h 2682964"/>
              <a:gd name="connsiteX3" fmla="*/ 1185968 w 1471303"/>
              <a:gd name="connsiteY3" fmla="*/ 320495 h 2682964"/>
              <a:gd name="connsiteX4" fmla="*/ 1185968 w 1471303"/>
              <a:gd name="connsiteY4" fmla="*/ 580137 h 2682964"/>
              <a:gd name="connsiteX5" fmla="*/ 1185968 w 1471303"/>
              <a:gd name="connsiteY5" fmla="*/ 1012873 h 2682964"/>
              <a:gd name="connsiteX6" fmla="*/ 320495 w 1471303"/>
              <a:gd name="connsiteY6" fmla="*/ 1012873 h 2682964"/>
              <a:gd name="connsiteX7" fmla="*/ 320495 w 1471303"/>
              <a:gd name="connsiteY7" fmla="*/ 753232 h 2682964"/>
              <a:gd name="connsiteX8" fmla="*/ 1185968 w 1471303"/>
              <a:gd name="connsiteY8" fmla="*/ 753232 h 2682964"/>
              <a:gd name="connsiteX9" fmla="*/ 1185968 w 1471303"/>
              <a:gd name="connsiteY9" fmla="*/ 1012873 h 2682964"/>
              <a:gd name="connsiteX10" fmla="*/ 753232 w 1471303"/>
              <a:gd name="connsiteY10" fmla="*/ 2311082 h 2682964"/>
              <a:gd name="connsiteX11" fmla="*/ 623411 w 1471303"/>
              <a:gd name="connsiteY11" fmla="*/ 2181261 h 2682964"/>
              <a:gd name="connsiteX12" fmla="*/ 753232 w 1471303"/>
              <a:gd name="connsiteY12" fmla="*/ 2051440 h 2682964"/>
              <a:gd name="connsiteX13" fmla="*/ 883052 w 1471303"/>
              <a:gd name="connsiteY13" fmla="*/ 2181261 h 2682964"/>
              <a:gd name="connsiteX14" fmla="*/ 753232 w 1471303"/>
              <a:gd name="connsiteY14" fmla="*/ 2311082 h 2682964"/>
              <a:gd name="connsiteX15" fmla="*/ 1185968 w 1471303"/>
              <a:gd name="connsiteY15" fmla="*/ 147401 h 2682964"/>
              <a:gd name="connsiteX16" fmla="*/ 320495 w 1471303"/>
              <a:gd name="connsiteY16" fmla="*/ 147401 h 2682964"/>
              <a:gd name="connsiteX17" fmla="*/ 147401 w 1471303"/>
              <a:gd name="connsiteY17" fmla="*/ 320495 h 2682964"/>
              <a:gd name="connsiteX18" fmla="*/ 147401 w 1471303"/>
              <a:gd name="connsiteY18" fmla="*/ 2397629 h 2682964"/>
              <a:gd name="connsiteX19" fmla="*/ 320495 w 1471303"/>
              <a:gd name="connsiteY19" fmla="*/ 2570724 h 2682964"/>
              <a:gd name="connsiteX20" fmla="*/ 1185968 w 1471303"/>
              <a:gd name="connsiteY20" fmla="*/ 2570724 h 2682964"/>
              <a:gd name="connsiteX21" fmla="*/ 1359062 w 1471303"/>
              <a:gd name="connsiteY21" fmla="*/ 2397629 h 2682964"/>
              <a:gd name="connsiteX22" fmla="*/ 1359062 w 1471303"/>
              <a:gd name="connsiteY22" fmla="*/ 320495 h 2682964"/>
              <a:gd name="connsiteX23" fmla="*/ 1185968 w 1471303"/>
              <a:gd name="connsiteY23" fmla="*/ 147401 h 2682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471303" h="2682964">
                <a:moveTo>
                  <a:pt x="1185968" y="580137"/>
                </a:moveTo>
                <a:lnTo>
                  <a:pt x="320495" y="580137"/>
                </a:lnTo>
                <a:lnTo>
                  <a:pt x="320495" y="320495"/>
                </a:lnTo>
                <a:lnTo>
                  <a:pt x="1185968" y="320495"/>
                </a:lnTo>
                <a:lnTo>
                  <a:pt x="1185968" y="580137"/>
                </a:lnTo>
                <a:close/>
                <a:moveTo>
                  <a:pt x="1185968" y="1012873"/>
                </a:moveTo>
                <a:lnTo>
                  <a:pt x="320495" y="1012873"/>
                </a:lnTo>
                <a:lnTo>
                  <a:pt x="320495" y="753232"/>
                </a:lnTo>
                <a:lnTo>
                  <a:pt x="1185968" y="753232"/>
                </a:lnTo>
                <a:lnTo>
                  <a:pt x="1185968" y="1012873"/>
                </a:lnTo>
                <a:close/>
                <a:moveTo>
                  <a:pt x="753232" y="2311082"/>
                </a:moveTo>
                <a:cubicBezTo>
                  <a:pt x="679667" y="2311082"/>
                  <a:pt x="623411" y="2254826"/>
                  <a:pt x="623411" y="2181261"/>
                </a:cubicBezTo>
                <a:cubicBezTo>
                  <a:pt x="623411" y="2107696"/>
                  <a:pt x="679667" y="2051440"/>
                  <a:pt x="753232" y="2051440"/>
                </a:cubicBezTo>
                <a:cubicBezTo>
                  <a:pt x="826797" y="2051440"/>
                  <a:pt x="883052" y="2107696"/>
                  <a:pt x="883052" y="2181261"/>
                </a:cubicBezTo>
                <a:cubicBezTo>
                  <a:pt x="883052" y="2254826"/>
                  <a:pt x="826797" y="2311082"/>
                  <a:pt x="753232" y="2311082"/>
                </a:cubicBezTo>
                <a:close/>
                <a:moveTo>
                  <a:pt x="1185968" y="147401"/>
                </a:moveTo>
                <a:lnTo>
                  <a:pt x="320495" y="147401"/>
                </a:lnTo>
                <a:cubicBezTo>
                  <a:pt x="225293" y="147401"/>
                  <a:pt x="147401" y="225293"/>
                  <a:pt x="147401" y="320495"/>
                </a:cubicBezTo>
                <a:lnTo>
                  <a:pt x="147401" y="2397629"/>
                </a:lnTo>
                <a:cubicBezTo>
                  <a:pt x="147401" y="2492831"/>
                  <a:pt x="225293" y="2570724"/>
                  <a:pt x="320495" y="2570724"/>
                </a:cubicBezTo>
                <a:lnTo>
                  <a:pt x="1185968" y="2570724"/>
                </a:lnTo>
                <a:cubicBezTo>
                  <a:pt x="1281170" y="2570724"/>
                  <a:pt x="1359062" y="2492831"/>
                  <a:pt x="1359062" y="2397629"/>
                </a:cubicBezTo>
                <a:lnTo>
                  <a:pt x="1359062" y="320495"/>
                </a:lnTo>
                <a:cubicBezTo>
                  <a:pt x="1359062" y="225293"/>
                  <a:pt x="1281170" y="147401"/>
                  <a:pt x="1185968" y="147401"/>
                </a:cubicBezTo>
                <a:close/>
              </a:path>
            </a:pathLst>
          </a:custGeom>
          <a:solidFill>
            <a:srgbClr val="000000"/>
          </a:solidFill>
          <a:ln w="4325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2458891-4E38-475E-A2A7-595B1E4CF7AC}"/>
              </a:ext>
            </a:extLst>
          </p:cNvPr>
          <p:cNvSpPr/>
          <p:nvPr/>
        </p:nvSpPr>
        <p:spPr>
          <a:xfrm>
            <a:off x="9060909" y="3175296"/>
            <a:ext cx="2163336" cy="50740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C68BFD9-4906-4FBA-8029-276303A5C89D}"/>
              </a:ext>
            </a:extLst>
          </p:cNvPr>
          <p:cNvSpPr/>
          <p:nvPr/>
        </p:nvSpPr>
        <p:spPr>
          <a:xfrm>
            <a:off x="9060909" y="3838077"/>
            <a:ext cx="2163336" cy="50740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22A8179-2B9E-4609-B941-31EA7AB87E1C}"/>
              </a:ext>
            </a:extLst>
          </p:cNvPr>
          <p:cNvSpPr/>
          <p:nvPr/>
        </p:nvSpPr>
        <p:spPr>
          <a:xfrm>
            <a:off x="9060909" y="4500858"/>
            <a:ext cx="2163336" cy="50740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3C2F3EB-9903-4BB5-95AE-7F8619929A55}"/>
              </a:ext>
            </a:extLst>
          </p:cNvPr>
          <p:cNvSpPr/>
          <p:nvPr/>
        </p:nvSpPr>
        <p:spPr>
          <a:xfrm>
            <a:off x="9471453" y="3234482"/>
            <a:ext cx="1342248" cy="38903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 Image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2CDF9EB-0B64-407C-89AC-0850B14F107F}"/>
              </a:ext>
            </a:extLst>
          </p:cNvPr>
          <p:cNvSpPr/>
          <p:nvPr/>
        </p:nvSpPr>
        <p:spPr>
          <a:xfrm>
            <a:off x="9471453" y="3894270"/>
            <a:ext cx="1342248" cy="38903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 Image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E1EFC4A-884E-47C9-85D8-D768919EE0E6}"/>
              </a:ext>
            </a:extLst>
          </p:cNvPr>
          <p:cNvSpPr/>
          <p:nvPr/>
        </p:nvSpPr>
        <p:spPr>
          <a:xfrm>
            <a:off x="9471453" y="4554058"/>
            <a:ext cx="1342248" cy="38903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 Image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D45B72B-67F6-4EF5-A577-598FAF7706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071" y="2872514"/>
            <a:ext cx="2889575" cy="157824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EB34488-58BA-45D8-A45A-3CE3EE0786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0092" y="2872514"/>
            <a:ext cx="3098460" cy="3574254"/>
          </a:xfrm>
          <a:prstGeom prst="rect">
            <a:avLst/>
          </a:prstGeom>
        </p:spPr>
      </p:pic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FAD2C887-26D2-4DB6-BA74-8159BBF47A79}"/>
              </a:ext>
            </a:extLst>
          </p:cNvPr>
          <p:cNvSpPr txBox="1">
            <a:spLocks/>
          </p:cNvSpPr>
          <p:nvPr/>
        </p:nvSpPr>
        <p:spPr>
          <a:xfrm>
            <a:off x="6339399" y="954082"/>
            <a:ext cx="5736531" cy="5767989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version: '3'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services: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"web-application":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build: "./web-application"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ports: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- "3000:8080"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- "9229:9229"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volumes: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- "./web-application/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:/web-application/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depends_on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- database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database: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build: ./database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ports: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- "3306:3306"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environment: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- MYSQL_ROOT_PASSWORD=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theRootPassword</a:t>
            </a:r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- MYSQL_DATABASE=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webAppDatabase</a:t>
            </a:r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3495C456-386A-478F-AA78-E376FA769C55}"/>
              </a:ext>
            </a:extLst>
          </p:cNvPr>
          <p:cNvSpPr txBox="1">
            <a:spLocks/>
          </p:cNvSpPr>
          <p:nvPr/>
        </p:nvSpPr>
        <p:spPr>
          <a:xfrm>
            <a:off x="6339399" y="520117"/>
            <a:ext cx="5736530" cy="43396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docker-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compose.yml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004F1FE8-FA09-4BED-B04C-B435DBA7EC61}"/>
              </a:ext>
            </a:extLst>
          </p:cNvPr>
          <p:cNvSpPr txBox="1">
            <a:spLocks/>
          </p:cNvSpPr>
          <p:nvPr/>
        </p:nvSpPr>
        <p:spPr>
          <a:xfrm>
            <a:off x="0" y="5142330"/>
            <a:ext cx="3098460" cy="40549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docker-compose up</a:t>
            </a:r>
          </a:p>
        </p:txBody>
      </p:sp>
    </p:spTree>
    <p:extLst>
      <p:ext uri="{BB962C8B-B14F-4D97-AF65-F5344CB8AC3E}">
        <p14:creationId xmlns:p14="http://schemas.microsoft.com/office/powerpoint/2010/main" val="2430725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0" grpId="0" animBg="1"/>
      <p:bldP spid="21" grpId="0"/>
      <p:bldP spid="22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Docker Basics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Peter Larsson-Green</a:t>
            </a:r>
          </a:p>
          <a:p>
            <a:r>
              <a:rPr lang="en-US" dirty="0"/>
              <a:t>Lecturer at Jönköping University</a:t>
            </a:r>
          </a:p>
          <a:p>
            <a:r>
              <a:rPr lang="en-US" dirty="0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4015595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Without Docker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8321" y="2948869"/>
            <a:ext cx="1760483" cy="480131"/>
          </a:xfr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  <a:latin typeface="+mn-lt"/>
              </a:rPr>
              <a:t>Node.js 8</a:t>
            </a:r>
          </a:p>
        </p:txBody>
      </p:sp>
      <p:pic>
        <p:nvPicPr>
          <p:cNvPr id="5" name="Graphic 4" descr="Computer">
            <a:extLst>
              <a:ext uri="{FF2B5EF4-FFF2-40B4-BE49-F238E27FC236}">
                <a16:creationId xmlns:a16="http://schemas.microsoft.com/office/drawing/2014/main" id="{E091128A-BE32-4A00-989A-7E694694D8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07121" y="2500076"/>
            <a:ext cx="2335924" cy="2335924"/>
          </a:xfrm>
          <a:prstGeom prst="rect">
            <a:avLst/>
          </a:prstGeom>
        </p:spPr>
      </p:pic>
      <p:pic>
        <p:nvPicPr>
          <p:cNvPr id="6" name="Graphic 5" descr="Computer">
            <a:extLst>
              <a:ext uri="{FF2B5EF4-FFF2-40B4-BE49-F238E27FC236}">
                <a16:creationId xmlns:a16="http://schemas.microsoft.com/office/drawing/2014/main" id="{6344F254-596D-45B8-AD5E-F8FA2BC3EA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6138041" y="2500075"/>
            <a:ext cx="2335924" cy="2335924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B3875AA-D2ED-4CDB-8E95-D372150F10C9}"/>
              </a:ext>
            </a:extLst>
          </p:cNvPr>
          <p:cNvSpPr/>
          <p:nvPr/>
        </p:nvSpPr>
        <p:spPr>
          <a:xfrm>
            <a:off x="3161643" y="4599517"/>
            <a:ext cx="1460938" cy="8618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 using Node.js 8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9BD286D-E5F6-428C-95D5-AC5BEBCF388D}"/>
              </a:ext>
            </a:extLst>
          </p:cNvPr>
          <p:cNvSpPr txBox="1">
            <a:spLocks/>
          </p:cNvSpPr>
          <p:nvPr/>
        </p:nvSpPr>
        <p:spPr>
          <a:xfrm>
            <a:off x="8610598" y="2960598"/>
            <a:ext cx="1760483" cy="48013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FFC000"/>
                </a:solidFill>
                <a:latin typeface="+mn-lt"/>
              </a:rPr>
              <a:t>Node.js 9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33A0504-52CF-4631-B41E-1982FB84B5F7}"/>
              </a:ext>
            </a:extLst>
          </p:cNvPr>
          <p:cNvSpPr/>
          <p:nvPr/>
        </p:nvSpPr>
        <p:spPr>
          <a:xfrm>
            <a:off x="7013027" y="5631026"/>
            <a:ext cx="1460938" cy="8618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 using Node.js 8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E0EE25C-9D0C-4A66-A680-F0B354A155B7}"/>
              </a:ext>
            </a:extLst>
          </p:cNvPr>
          <p:cNvSpPr/>
          <p:nvPr/>
        </p:nvSpPr>
        <p:spPr>
          <a:xfrm>
            <a:off x="7013027" y="4599517"/>
            <a:ext cx="1460938" cy="86184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 using Node.js 9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E5B19A4-76DB-4974-A7B8-7079D9D05D68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80131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Sharing source code.</a:t>
            </a:r>
          </a:p>
        </p:txBody>
      </p:sp>
    </p:spTree>
    <p:extLst>
      <p:ext uri="{BB962C8B-B14F-4D97-AF65-F5344CB8AC3E}">
        <p14:creationId xmlns:p14="http://schemas.microsoft.com/office/powerpoint/2010/main" val="4231581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  <p:bldP spid="8" grpId="0"/>
      <p:bldP spid="9" grpId="0" animBg="1"/>
      <p:bldP spid="10" grpId="0" animBg="1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42CCB-7638-467C-880B-787E53E6C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 Docker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A0A04-2E71-4649-ABFD-4FB0616B11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0131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dirty="0"/>
              <a:t>Sharing source code + runtime environment.</a:t>
            </a:r>
          </a:p>
        </p:txBody>
      </p:sp>
      <p:pic>
        <p:nvPicPr>
          <p:cNvPr id="4" name="Graphic 3" descr="Computer">
            <a:extLst>
              <a:ext uri="{FF2B5EF4-FFF2-40B4-BE49-F238E27FC236}">
                <a16:creationId xmlns:a16="http://schemas.microsoft.com/office/drawing/2014/main" id="{491B77C5-12A8-4819-AF78-C807E12F36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96236" y="2053762"/>
            <a:ext cx="2335924" cy="2335924"/>
          </a:xfrm>
          <a:prstGeom prst="rect">
            <a:avLst/>
          </a:prstGeom>
        </p:spPr>
      </p:pic>
      <p:pic>
        <p:nvPicPr>
          <p:cNvPr id="5" name="Graphic 4" descr="Computer">
            <a:extLst>
              <a:ext uri="{FF2B5EF4-FFF2-40B4-BE49-F238E27FC236}">
                <a16:creationId xmlns:a16="http://schemas.microsoft.com/office/drawing/2014/main" id="{F0CAB998-50A9-4F1B-BF4A-19DF457F4B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6127156" y="2053761"/>
            <a:ext cx="2335924" cy="233592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F7B84EA-F9BD-4F41-9FDC-3D848F803177}"/>
              </a:ext>
            </a:extLst>
          </p:cNvPr>
          <p:cNvSpPr/>
          <p:nvPr/>
        </p:nvSpPr>
        <p:spPr>
          <a:xfrm>
            <a:off x="3178629" y="4049486"/>
            <a:ext cx="1894115" cy="12954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Node.js 8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BC3599B-4DC9-40E1-90F7-C83A14491EB8}"/>
              </a:ext>
            </a:extLst>
          </p:cNvPr>
          <p:cNvSpPr/>
          <p:nvPr/>
        </p:nvSpPr>
        <p:spPr>
          <a:xfrm>
            <a:off x="3504778" y="4389685"/>
            <a:ext cx="1312386" cy="7344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 using Node.js 8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EC8231D-CDF2-4C1A-BFF1-471AF4D73ABE}"/>
              </a:ext>
            </a:extLst>
          </p:cNvPr>
          <p:cNvSpPr/>
          <p:nvPr/>
        </p:nvSpPr>
        <p:spPr>
          <a:xfrm>
            <a:off x="6568965" y="4049486"/>
            <a:ext cx="1894115" cy="1295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Node.js 9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37A4B9B-6094-4BB1-AC6F-01031B5C4FC6}"/>
              </a:ext>
            </a:extLst>
          </p:cNvPr>
          <p:cNvSpPr/>
          <p:nvPr/>
        </p:nvSpPr>
        <p:spPr>
          <a:xfrm>
            <a:off x="6895114" y="4389685"/>
            <a:ext cx="1312386" cy="73448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 using Node.js 9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F047538-79CC-43F8-BF58-8F302B4B9040}"/>
              </a:ext>
            </a:extLst>
          </p:cNvPr>
          <p:cNvSpPr/>
          <p:nvPr/>
        </p:nvSpPr>
        <p:spPr>
          <a:xfrm>
            <a:off x="6568965" y="5491158"/>
            <a:ext cx="1894115" cy="12954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Node.js 8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936731E-9555-40D7-9DF6-1ADCB7DA1EE5}"/>
              </a:ext>
            </a:extLst>
          </p:cNvPr>
          <p:cNvSpPr/>
          <p:nvPr/>
        </p:nvSpPr>
        <p:spPr>
          <a:xfrm>
            <a:off x="6895114" y="5831357"/>
            <a:ext cx="1312386" cy="7344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 using Node.js 8</a:t>
            </a:r>
          </a:p>
        </p:txBody>
      </p:sp>
    </p:spTree>
    <p:extLst>
      <p:ext uri="{BB962C8B-B14F-4D97-AF65-F5344CB8AC3E}">
        <p14:creationId xmlns:p14="http://schemas.microsoft.com/office/powerpoint/2010/main" val="3034348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42CCB-7638-467C-880B-787E53E6C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Docker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A0A04-2E71-4649-ABFD-4FB0616B11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185727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dirty="0"/>
              <a:t>Available for Mac, Windows and Linux.</a:t>
            </a:r>
          </a:p>
          <a:p>
            <a:r>
              <a:rPr lang="en-US" dirty="0"/>
              <a:t>Windows:</a:t>
            </a:r>
          </a:p>
          <a:p>
            <a:pPr lvl="1"/>
            <a:r>
              <a:rPr lang="en-US" dirty="0"/>
              <a:t>Old version: </a:t>
            </a:r>
            <a:r>
              <a:rPr lang="en-US" i="1" dirty="0"/>
              <a:t>Docker Toolbox</a:t>
            </a:r>
          </a:p>
          <a:p>
            <a:pPr lvl="1"/>
            <a:r>
              <a:rPr lang="en-US" dirty="0"/>
              <a:t>New version: </a:t>
            </a:r>
            <a:r>
              <a:rPr lang="en-US" i="1" dirty="0"/>
              <a:t>Docker Desktop for Windows</a:t>
            </a:r>
          </a:p>
          <a:p>
            <a:pPr lvl="2"/>
            <a:r>
              <a:rPr lang="en-US" dirty="0"/>
              <a:t>Requires Hyper-V </a:t>
            </a:r>
            <a:r>
              <a:rPr lang="en-US" dirty="0">
                <a:sym typeface="Wingdings" panose="05000000000000000000" pitchFamily="2" charset="2"/>
              </a:rPr>
              <a:t> Requires Windows 10 Pro/Education/Enterprise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  <a:sym typeface="Wingdings" panose="05000000000000000000" pitchFamily="2" charset="2"/>
              </a:rPr>
              <a:t>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8139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42CCB-7638-467C-880B-787E53E6C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Images and Containers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87C64D0-533E-4181-A5BA-E5ED2F12729E}"/>
              </a:ext>
            </a:extLst>
          </p:cNvPr>
          <p:cNvSpPr/>
          <p:nvPr/>
        </p:nvSpPr>
        <p:spPr>
          <a:xfrm>
            <a:off x="447096" y="1690688"/>
            <a:ext cx="3586656" cy="28813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>
                <a:cs typeface="Courier New" panose="02070309020205020404" pitchFamily="49" charset="0"/>
              </a:rPr>
              <a:t>The App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app.js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helpers.js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Dockerfile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0ED3D87-40AE-4973-BC8A-924957FF551A}"/>
              </a:ext>
            </a:extLst>
          </p:cNvPr>
          <p:cNvSpPr/>
          <p:nvPr/>
        </p:nvSpPr>
        <p:spPr>
          <a:xfrm>
            <a:off x="5487169" y="2921720"/>
            <a:ext cx="1342248" cy="38903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 Image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ED91B92-2A52-4523-805F-CBBCF2D52980}"/>
              </a:ext>
            </a:extLst>
          </p:cNvPr>
          <p:cNvSpPr/>
          <p:nvPr/>
        </p:nvSpPr>
        <p:spPr>
          <a:xfrm flipH="1">
            <a:off x="8452624" y="830396"/>
            <a:ext cx="3379907" cy="5662479"/>
          </a:xfrm>
          <a:custGeom>
            <a:avLst/>
            <a:gdLst>
              <a:gd name="connsiteX0" fmla="*/ 1185968 w 1471303"/>
              <a:gd name="connsiteY0" fmla="*/ 580137 h 2682964"/>
              <a:gd name="connsiteX1" fmla="*/ 320495 w 1471303"/>
              <a:gd name="connsiteY1" fmla="*/ 580137 h 2682964"/>
              <a:gd name="connsiteX2" fmla="*/ 320495 w 1471303"/>
              <a:gd name="connsiteY2" fmla="*/ 320495 h 2682964"/>
              <a:gd name="connsiteX3" fmla="*/ 1185968 w 1471303"/>
              <a:gd name="connsiteY3" fmla="*/ 320495 h 2682964"/>
              <a:gd name="connsiteX4" fmla="*/ 1185968 w 1471303"/>
              <a:gd name="connsiteY4" fmla="*/ 580137 h 2682964"/>
              <a:gd name="connsiteX5" fmla="*/ 1185968 w 1471303"/>
              <a:gd name="connsiteY5" fmla="*/ 1012873 h 2682964"/>
              <a:gd name="connsiteX6" fmla="*/ 320495 w 1471303"/>
              <a:gd name="connsiteY6" fmla="*/ 1012873 h 2682964"/>
              <a:gd name="connsiteX7" fmla="*/ 320495 w 1471303"/>
              <a:gd name="connsiteY7" fmla="*/ 753232 h 2682964"/>
              <a:gd name="connsiteX8" fmla="*/ 1185968 w 1471303"/>
              <a:gd name="connsiteY8" fmla="*/ 753232 h 2682964"/>
              <a:gd name="connsiteX9" fmla="*/ 1185968 w 1471303"/>
              <a:gd name="connsiteY9" fmla="*/ 1012873 h 2682964"/>
              <a:gd name="connsiteX10" fmla="*/ 753232 w 1471303"/>
              <a:gd name="connsiteY10" fmla="*/ 2311082 h 2682964"/>
              <a:gd name="connsiteX11" fmla="*/ 623411 w 1471303"/>
              <a:gd name="connsiteY11" fmla="*/ 2181261 h 2682964"/>
              <a:gd name="connsiteX12" fmla="*/ 753232 w 1471303"/>
              <a:gd name="connsiteY12" fmla="*/ 2051440 h 2682964"/>
              <a:gd name="connsiteX13" fmla="*/ 883052 w 1471303"/>
              <a:gd name="connsiteY13" fmla="*/ 2181261 h 2682964"/>
              <a:gd name="connsiteX14" fmla="*/ 753232 w 1471303"/>
              <a:gd name="connsiteY14" fmla="*/ 2311082 h 2682964"/>
              <a:gd name="connsiteX15" fmla="*/ 1185968 w 1471303"/>
              <a:gd name="connsiteY15" fmla="*/ 147401 h 2682964"/>
              <a:gd name="connsiteX16" fmla="*/ 320495 w 1471303"/>
              <a:gd name="connsiteY16" fmla="*/ 147401 h 2682964"/>
              <a:gd name="connsiteX17" fmla="*/ 147401 w 1471303"/>
              <a:gd name="connsiteY17" fmla="*/ 320495 h 2682964"/>
              <a:gd name="connsiteX18" fmla="*/ 147401 w 1471303"/>
              <a:gd name="connsiteY18" fmla="*/ 2397629 h 2682964"/>
              <a:gd name="connsiteX19" fmla="*/ 320495 w 1471303"/>
              <a:gd name="connsiteY19" fmla="*/ 2570724 h 2682964"/>
              <a:gd name="connsiteX20" fmla="*/ 1185968 w 1471303"/>
              <a:gd name="connsiteY20" fmla="*/ 2570724 h 2682964"/>
              <a:gd name="connsiteX21" fmla="*/ 1359062 w 1471303"/>
              <a:gd name="connsiteY21" fmla="*/ 2397629 h 2682964"/>
              <a:gd name="connsiteX22" fmla="*/ 1359062 w 1471303"/>
              <a:gd name="connsiteY22" fmla="*/ 320495 h 2682964"/>
              <a:gd name="connsiteX23" fmla="*/ 1185968 w 1471303"/>
              <a:gd name="connsiteY23" fmla="*/ 147401 h 2682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471303" h="2682964">
                <a:moveTo>
                  <a:pt x="1185968" y="580137"/>
                </a:moveTo>
                <a:lnTo>
                  <a:pt x="320495" y="580137"/>
                </a:lnTo>
                <a:lnTo>
                  <a:pt x="320495" y="320495"/>
                </a:lnTo>
                <a:lnTo>
                  <a:pt x="1185968" y="320495"/>
                </a:lnTo>
                <a:lnTo>
                  <a:pt x="1185968" y="580137"/>
                </a:lnTo>
                <a:close/>
                <a:moveTo>
                  <a:pt x="1185968" y="1012873"/>
                </a:moveTo>
                <a:lnTo>
                  <a:pt x="320495" y="1012873"/>
                </a:lnTo>
                <a:lnTo>
                  <a:pt x="320495" y="753232"/>
                </a:lnTo>
                <a:lnTo>
                  <a:pt x="1185968" y="753232"/>
                </a:lnTo>
                <a:lnTo>
                  <a:pt x="1185968" y="1012873"/>
                </a:lnTo>
                <a:close/>
                <a:moveTo>
                  <a:pt x="753232" y="2311082"/>
                </a:moveTo>
                <a:cubicBezTo>
                  <a:pt x="679667" y="2311082"/>
                  <a:pt x="623411" y="2254826"/>
                  <a:pt x="623411" y="2181261"/>
                </a:cubicBezTo>
                <a:cubicBezTo>
                  <a:pt x="623411" y="2107696"/>
                  <a:pt x="679667" y="2051440"/>
                  <a:pt x="753232" y="2051440"/>
                </a:cubicBezTo>
                <a:cubicBezTo>
                  <a:pt x="826797" y="2051440"/>
                  <a:pt x="883052" y="2107696"/>
                  <a:pt x="883052" y="2181261"/>
                </a:cubicBezTo>
                <a:cubicBezTo>
                  <a:pt x="883052" y="2254826"/>
                  <a:pt x="826797" y="2311082"/>
                  <a:pt x="753232" y="2311082"/>
                </a:cubicBezTo>
                <a:close/>
                <a:moveTo>
                  <a:pt x="1185968" y="147401"/>
                </a:moveTo>
                <a:lnTo>
                  <a:pt x="320495" y="147401"/>
                </a:lnTo>
                <a:cubicBezTo>
                  <a:pt x="225293" y="147401"/>
                  <a:pt x="147401" y="225293"/>
                  <a:pt x="147401" y="320495"/>
                </a:cubicBezTo>
                <a:lnTo>
                  <a:pt x="147401" y="2397629"/>
                </a:lnTo>
                <a:cubicBezTo>
                  <a:pt x="147401" y="2492831"/>
                  <a:pt x="225293" y="2570724"/>
                  <a:pt x="320495" y="2570724"/>
                </a:cubicBezTo>
                <a:lnTo>
                  <a:pt x="1185968" y="2570724"/>
                </a:lnTo>
                <a:cubicBezTo>
                  <a:pt x="1281170" y="2570724"/>
                  <a:pt x="1359062" y="2492831"/>
                  <a:pt x="1359062" y="2397629"/>
                </a:cubicBezTo>
                <a:lnTo>
                  <a:pt x="1359062" y="320495"/>
                </a:lnTo>
                <a:cubicBezTo>
                  <a:pt x="1359062" y="225293"/>
                  <a:pt x="1281170" y="147401"/>
                  <a:pt x="1185968" y="147401"/>
                </a:cubicBezTo>
                <a:close/>
              </a:path>
            </a:pathLst>
          </a:custGeom>
          <a:solidFill>
            <a:srgbClr val="000000"/>
          </a:solidFill>
          <a:ln w="4325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F2EA0A-DBFD-429A-BAAE-79BCA0C41E0D}"/>
              </a:ext>
            </a:extLst>
          </p:cNvPr>
          <p:cNvSpPr/>
          <p:nvPr/>
        </p:nvSpPr>
        <p:spPr>
          <a:xfrm>
            <a:off x="9060909" y="3175296"/>
            <a:ext cx="2163336" cy="50740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64B86F63-FC37-4568-AD10-DE15265FB8A6}"/>
              </a:ext>
            </a:extLst>
          </p:cNvPr>
          <p:cNvSpPr txBox="1">
            <a:spLocks/>
          </p:cNvSpPr>
          <p:nvPr/>
        </p:nvSpPr>
        <p:spPr>
          <a:xfrm>
            <a:off x="993775" y="3448507"/>
            <a:ext cx="2548211" cy="891526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Node.js version 11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 command:</a:t>
            </a:r>
            <a:b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node app.js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B8FFE7D-B4A4-489E-899A-3FCC1C565041}"/>
              </a:ext>
            </a:extLst>
          </p:cNvPr>
          <p:cNvSpPr/>
          <p:nvPr/>
        </p:nvSpPr>
        <p:spPr>
          <a:xfrm>
            <a:off x="9060909" y="3838077"/>
            <a:ext cx="2163336" cy="50740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3114A3D-8E77-4B53-9FA3-C3BD03270865}"/>
              </a:ext>
            </a:extLst>
          </p:cNvPr>
          <p:cNvSpPr/>
          <p:nvPr/>
        </p:nvSpPr>
        <p:spPr>
          <a:xfrm>
            <a:off x="9060909" y="4500858"/>
            <a:ext cx="2163336" cy="50740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C542B90-8437-4109-AF08-AB44780C3A61}"/>
              </a:ext>
            </a:extLst>
          </p:cNvPr>
          <p:cNvCxnSpPr/>
          <p:nvPr/>
        </p:nvCxnSpPr>
        <p:spPr>
          <a:xfrm>
            <a:off x="4246179" y="3131344"/>
            <a:ext cx="998483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16D39EE-5AFB-4AD0-8863-D1559E835BF4}"/>
              </a:ext>
            </a:extLst>
          </p:cNvPr>
          <p:cNvCxnSpPr/>
          <p:nvPr/>
        </p:nvCxnSpPr>
        <p:spPr>
          <a:xfrm>
            <a:off x="7141779" y="3131344"/>
            <a:ext cx="998483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A9590EE8-DB1D-47B7-A5E5-41127EBE71A1}"/>
              </a:ext>
            </a:extLst>
          </p:cNvPr>
          <p:cNvSpPr/>
          <p:nvPr/>
        </p:nvSpPr>
        <p:spPr>
          <a:xfrm>
            <a:off x="9471453" y="3234482"/>
            <a:ext cx="1342248" cy="38903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 Image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5E59FB3-5059-4985-9691-A0775694BBD8}"/>
              </a:ext>
            </a:extLst>
          </p:cNvPr>
          <p:cNvSpPr/>
          <p:nvPr/>
        </p:nvSpPr>
        <p:spPr>
          <a:xfrm>
            <a:off x="9471453" y="3894270"/>
            <a:ext cx="1342248" cy="38903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 Image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F4E8F47-5AA8-42D5-B191-C8ED6E1F838D}"/>
              </a:ext>
            </a:extLst>
          </p:cNvPr>
          <p:cNvSpPr/>
          <p:nvPr/>
        </p:nvSpPr>
        <p:spPr>
          <a:xfrm>
            <a:off x="9471453" y="4554058"/>
            <a:ext cx="1342248" cy="38903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 Image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BFF26A6A-6519-48B2-844D-567A8FE4D384}"/>
              </a:ext>
            </a:extLst>
          </p:cNvPr>
          <p:cNvSpPr>
            <a:spLocks noGrp="1"/>
          </p:cNvSpPr>
          <p:nvPr>
            <p:ph idx="1"/>
          </p:nvPr>
        </p:nvSpPr>
        <p:spPr>
          <a:xfrm flipH="1">
            <a:off x="4182716" y="2356204"/>
            <a:ext cx="1125407" cy="646331"/>
          </a:xfrm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2000" dirty="0">
                <a:solidFill>
                  <a:schemeClr val="tx1"/>
                </a:solidFill>
              </a:rPr>
              <a:t>Docker build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CB6EE83B-E401-41B3-B925-7ED639CCB252}"/>
              </a:ext>
            </a:extLst>
          </p:cNvPr>
          <p:cNvSpPr txBox="1">
            <a:spLocks/>
          </p:cNvSpPr>
          <p:nvPr/>
        </p:nvSpPr>
        <p:spPr>
          <a:xfrm flipH="1">
            <a:off x="7054263" y="2356204"/>
            <a:ext cx="1125407" cy="64633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tx1"/>
                </a:solidFill>
              </a:rPr>
              <a:t>Docker run</a:t>
            </a:r>
          </a:p>
        </p:txBody>
      </p:sp>
    </p:spTree>
    <p:extLst>
      <p:ext uri="{BB962C8B-B14F-4D97-AF65-F5344CB8AC3E}">
        <p14:creationId xmlns:p14="http://schemas.microsoft.com/office/powerpoint/2010/main" val="2949180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1" grpId="0" animBg="1"/>
      <p:bldP spid="12" grpId="0" animBg="1"/>
      <p:bldP spid="13" grpId="0" animBg="1"/>
      <p:bldP spid="15" grpId="0" animBg="1"/>
      <p:bldP spid="16" grpId="0" animBg="1"/>
      <p:bldP spid="21" grpId="0" animBg="1"/>
      <p:bldP spid="22" grpId="0" animBg="1"/>
      <p:bldP spid="23" grpId="0" animBg="1"/>
      <p:bldP spid="24" grpId="0" build="p"/>
      <p:bldP spid="2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42CCB-7638-467C-880B-787E53E6C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VS Windows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A0A04-2E71-4649-ABFD-4FB0616B11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07566" cy="1392689"/>
          </a:xfrm>
        </p:spPr>
        <p:txBody>
          <a:bodyPr wrap="square">
            <a:spAutoFit/>
          </a:bodyPr>
          <a:lstStyle/>
          <a:p>
            <a:r>
              <a:rPr lang="en-US" i="1" dirty="0"/>
              <a:t>Linux containers </a:t>
            </a:r>
            <a:r>
              <a:rPr lang="en-US" dirty="0"/>
              <a:t>run on </a:t>
            </a:r>
            <a:r>
              <a:rPr lang="en-US" i="1" dirty="0"/>
              <a:t>Linux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Docker on Windows can run Linux containers through virtual machines.</a:t>
            </a:r>
          </a:p>
          <a:p>
            <a:r>
              <a:rPr lang="en-US" i="1" dirty="0"/>
              <a:t>Windows containers</a:t>
            </a:r>
            <a:r>
              <a:rPr lang="en-US" dirty="0"/>
              <a:t> run on </a:t>
            </a:r>
            <a:r>
              <a:rPr lang="en-US" i="1" dirty="0"/>
              <a:t>Windows</a:t>
            </a:r>
            <a:r>
              <a:rPr lang="en-US" dirty="0"/>
              <a:t>.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5118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42CCB-7638-467C-880B-787E53E6C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THE </a:t>
            </a:r>
            <a:r>
              <a:rPr lang="en-US" cap="non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Dockerfile</a:t>
            </a:r>
            <a:endParaRPr lang="en-US" cap="non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A0A04-2E71-4649-ABFD-4FB0616B11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6046075" cy="3346942"/>
          </a:xfr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/>
              <a:t>Should contain:</a:t>
            </a:r>
          </a:p>
          <a:p>
            <a:r>
              <a:rPr lang="en-US" dirty="0"/>
              <a:t>The parent image:</a:t>
            </a:r>
          </a:p>
          <a:p>
            <a:pPr lvl="1"/>
            <a:r>
              <a:rPr lang="en-US" dirty="0"/>
              <a:t>Runtime</a:t>
            </a:r>
          </a:p>
          <a:p>
            <a:pPr lvl="1"/>
            <a:r>
              <a:rPr lang="en-US" dirty="0"/>
              <a:t>Docker Hub: </a:t>
            </a:r>
            <a:r>
              <a:rPr lang="en-US" dirty="0">
                <a:hlinkClick r:id="rId2"/>
              </a:rPr>
              <a:t>https://hub.docker.com</a:t>
            </a:r>
            <a:r>
              <a:rPr lang="en-US" dirty="0"/>
              <a:t> </a:t>
            </a:r>
          </a:p>
          <a:p>
            <a:r>
              <a:rPr lang="en-US" dirty="0"/>
              <a:t>The environment</a:t>
            </a:r>
          </a:p>
          <a:p>
            <a:r>
              <a:rPr lang="en-US" dirty="0"/>
              <a:t>Build instructions</a:t>
            </a:r>
          </a:p>
          <a:p>
            <a:r>
              <a:rPr lang="en-US" dirty="0"/>
              <a:t>The start command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298A8C-9F39-4F12-AAB6-21FC3AFB2BFD}"/>
              </a:ext>
            </a:extLst>
          </p:cNvPr>
          <p:cNvSpPr txBox="1">
            <a:spLocks/>
          </p:cNvSpPr>
          <p:nvPr/>
        </p:nvSpPr>
        <p:spPr>
          <a:xfrm>
            <a:off x="7232132" y="3065203"/>
            <a:ext cx="4761107" cy="2403222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node:11.4.0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EXPOSE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8080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COPY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package.json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package.json</a:t>
            </a:r>
            <a:endParaRPr lang="en-US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install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COPY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app.js app.js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CMD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["node", "app.js"]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91DCB4-3D21-4955-ACAA-65A70AD792C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0551"/>
          <a:stretch/>
        </p:blipFill>
        <p:spPr>
          <a:xfrm>
            <a:off x="8560253" y="318407"/>
            <a:ext cx="3381375" cy="11492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21ECBA5-A434-4FBA-B062-5A3538917EF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7559" b="28714"/>
          <a:stretch/>
        </p:blipFill>
        <p:spPr>
          <a:xfrm>
            <a:off x="8560189" y="1954099"/>
            <a:ext cx="3381375" cy="5514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D2EE090-E50E-4B47-8A13-76A567CB8EC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3083" b="3191"/>
          <a:stretch/>
        </p:blipFill>
        <p:spPr>
          <a:xfrm>
            <a:off x="8560221" y="1467644"/>
            <a:ext cx="3381375" cy="551428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115ADB8-B9C2-4BB1-B07D-958663BBC3DF}"/>
              </a:ext>
            </a:extLst>
          </p:cNvPr>
          <p:cNvSpPr txBox="1">
            <a:spLocks/>
          </p:cNvSpPr>
          <p:nvPr/>
        </p:nvSpPr>
        <p:spPr>
          <a:xfrm>
            <a:off x="7232132" y="5538044"/>
            <a:ext cx="4761107" cy="43396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Dockerfile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2075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42CCB-7638-467C-880B-787E53E6C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THE </a:t>
            </a:r>
            <a:r>
              <a:rPr lang="en-US" cap="non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Dockerfile</a:t>
            </a:r>
            <a:endParaRPr lang="en-US" cap="non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A0A04-2E71-4649-ABFD-4FB0616B11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455229" cy="2996205"/>
          </a:xfr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/>
              <a:t>Build the image: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docker build --tag=the-app .</a:t>
            </a:r>
          </a:p>
          <a:p>
            <a:pPr marL="0" indent="0">
              <a:buNone/>
            </a:pPr>
            <a:r>
              <a:rPr lang="en-US" dirty="0">
                <a:latin typeface="+mn-lt"/>
                <a:cs typeface="Courier New" panose="02070309020205020404" pitchFamily="49" charset="0"/>
              </a:rPr>
              <a:t>Run the image: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docker run -p 3000:8080 the-app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docker run -v ./:./ the-app</a:t>
            </a:r>
          </a:p>
          <a:p>
            <a:pPr lvl="1"/>
            <a:r>
              <a:rPr lang="en-US" sz="2000" dirty="0">
                <a:latin typeface="+mn-lt"/>
                <a:cs typeface="Courier New" panose="02070309020205020404" pitchFamily="49" charset="0"/>
              </a:rPr>
              <a:t>The </a:t>
            </a:r>
            <a:r>
              <a:rPr lang="en-US" sz="2000" dirty="0" err="1">
                <a:latin typeface="+mn-lt"/>
                <a:cs typeface="Courier New" panose="02070309020205020404" pitchFamily="49" charset="0"/>
              </a:rPr>
              <a:t>npm</a:t>
            </a:r>
            <a:r>
              <a:rPr lang="en-US" sz="2000" dirty="0">
                <a:latin typeface="+mn-lt"/>
                <a:cs typeface="Courier New" panose="02070309020205020404" pitchFamily="49" charset="0"/>
              </a:rPr>
              <a:t> package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nodemon</a:t>
            </a:r>
            <a:r>
              <a:rPr lang="en-US" sz="2000" dirty="0">
                <a:latin typeface="+mn-lt"/>
                <a:cs typeface="Courier New" panose="02070309020205020404" pitchFamily="49" charset="0"/>
              </a:rPr>
              <a:t> can restart</a:t>
            </a:r>
            <a:br>
              <a:rPr lang="en-US" sz="2000" dirty="0">
                <a:latin typeface="+mn-lt"/>
                <a:cs typeface="Courier New" panose="02070309020205020404" pitchFamily="49" charset="0"/>
              </a:rPr>
            </a:br>
            <a:r>
              <a:rPr lang="en-US" sz="2000" dirty="0">
                <a:latin typeface="+mn-lt"/>
                <a:cs typeface="Courier New" panose="02070309020205020404" pitchFamily="49" charset="0"/>
              </a:rPr>
              <a:t>your app when files changes.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298A8C-9F39-4F12-AAB6-21FC3AFB2BFD}"/>
              </a:ext>
            </a:extLst>
          </p:cNvPr>
          <p:cNvSpPr txBox="1">
            <a:spLocks/>
          </p:cNvSpPr>
          <p:nvPr/>
        </p:nvSpPr>
        <p:spPr>
          <a:xfrm>
            <a:off x="7232132" y="3065203"/>
            <a:ext cx="4761107" cy="2403222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node:11.4.0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EXPOSE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8080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COPY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package.json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package.json</a:t>
            </a:r>
            <a:endParaRPr lang="en-US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install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COPY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app.js app.js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CMD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["node", "app.js"]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91DCB4-3D21-4955-ACAA-65A70AD792C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0551"/>
          <a:stretch/>
        </p:blipFill>
        <p:spPr>
          <a:xfrm>
            <a:off x="8560253" y="318407"/>
            <a:ext cx="3381375" cy="11492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21ECBA5-A434-4FBA-B062-5A3538917EF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7559" b="28714"/>
          <a:stretch/>
        </p:blipFill>
        <p:spPr>
          <a:xfrm>
            <a:off x="8560189" y="1954099"/>
            <a:ext cx="3381375" cy="5514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D2EE090-E50E-4B47-8A13-76A567CB8EC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3083" b="3191"/>
          <a:stretch/>
        </p:blipFill>
        <p:spPr>
          <a:xfrm>
            <a:off x="8560221" y="1467644"/>
            <a:ext cx="3381375" cy="551428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115ADB8-B9C2-4BB1-B07D-958663BBC3DF}"/>
              </a:ext>
            </a:extLst>
          </p:cNvPr>
          <p:cNvSpPr txBox="1">
            <a:spLocks/>
          </p:cNvSpPr>
          <p:nvPr/>
        </p:nvSpPr>
        <p:spPr>
          <a:xfrm>
            <a:off x="7232132" y="5538044"/>
            <a:ext cx="4761107" cy="43396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Dockerfile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8154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JU Grå">
  <a:themeElements>
    <a:clrScheme name="Custom 8">
      <a:dk1>
        <a:srgbClr val="000000"/>
      </a:dk1>
      <a:lt1>
        <a:srgbClr val="FFFFFF"/>
      </a:lt1>
      <a:dk2>
        <a:srgbClr val="003865"/>
      </a:dk2>
      <a:lt2>
        <a:srgbClr val="EBEBDF"/>
      </a:lt2>
      <a:accent1>
        <a:srgbClr val="961B81"/>
      </a:accent1>
      <a:accent2>
        <a:srgbClr val="FFB500"/>
      </a:accent2>
      <a:accent3>
        <a:srgbClr val="003865"/>
      </a:accent3>
      <a:accent4>
        <a:srgbClr val="EBEBDF"/>
      </a:accent4>
      <a:accent5>
        <a:srgbClr val="009CDE"/>
      </a:accent5>
      <a:accent6>
        <a:srgbClr val="007A33"/>
      </a:accent6>
      <a:hlink>
        <a:srgbClr val="EBEBDF"/>
      </a:hlink>
      <a:folHlink>
        <a:srgbClr val="F2F2F2"/>
      </a:folHlink>
    </a:clrScheme>
    <a:fontScheme name="Custom 1">
      <a:majorFont>
        <a:latin typeface="Arial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32735</TotalTime>
  <Words>416</Words>
  <Application>Microsoft Office PowerPoint</Application>
  <PresentationFormat>Widescreen</PresentationFormat>
  <Paragraphs>99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Courier New</vt:lpstr>
      <vt:lpstr>Georgia</vt:lpstr>
      <vt:lpstr>JU Grå</vt:lpstr>
      <vt:lpstr>PowerPoint Presentation</vt:lpstr>
      <vt:lpstr>Docker Basics</vt:lpstr>
      <vt:lpstr>Without Docker</vt:lpstr>
      <vt:lpstr>With Docker</vt:lpstr>
      <vt:lpstr>Installing Docker</vt:lpstr>
      <vt:lpstr>Images and Containers</vt:lpstr>
      <vt:lpstr>Linux VS Windows</vt:lpstr>
      <vt:lpstr>THE Dockerfile</vt:lpstr>
      <vt:lpstr>THE Dockerfile</vt:lpstr>
      <vt:lpstr>Example</vt:lpstr>
      <vt:lpstr>DOCKER COMPOSE</vt:lpstr>
    </vt:vector>
  </TitlesOfParts>
  <Company>Jönköping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Oskar Pollack</dc:creator>
  <cp:lastModifiedBy>Peter Larsson-Green</cp:lastModifiedBy>
  <cp:revision>373</cp:revision>
  <dcterms:created xsi:type="dcterms:W3CDTF">2015-07-17T09:22:03Z</dcterms:created>
  <dcterms:modified xsi:type="dcterms:W3CDTF">2019-01-20T20:10:35Z</dcterms:modified>
</cp:coreProperties>
</file>