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321" r:id="rId4"/>
    <p:sldId id="333" r:id="rId5"/>
    <p:sldId id="336" r:id="rId6"/>
    <p:sldId id="326" r:id="rId7"/>
    <p:sldId id="327" r:id="rId8"/>
    <p:sldId id="335" r:id="rId9"/>
    <p:sldId id="337" r:id="rId10"/>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865"/>
    <a:srgbClr val="C0C0C0"/>
    <a:srgbClr val="F2F2F2"/>
    <a:srgbClr val="EAEAEA"/>
    <a:srgbClr val="787878"/>
    <a:srgbClr val="FFB500"/>
    <a:srgbClr val="961B81"/>
    <a:srgbClr val="FBFBFB"/>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3867" autoAdjust="0"/>
  </p:normalViewPr>
  <p:slideViewPr>
    <p:cSldViewPr snapToGrid="0">
      <p:cViewPr varScale="1">
        <p:scale>
          <a:sx n="67" d="100"/>
          <a:sy n="67" d="100"/>
        </p:scale>
        <p:origin x="452" y="48"/>
      </p:cViewPr>
      <p:guideLst/>
    </p:cSldViewPr>
  </p:slideViewPr>
  <p:outlineViewPr>
    <p:cViewPr>
      <p:scale>
        <a:sx n="33" d="100"/>
        <a:sy n="33" d="100"/>
      </p:scale>
      <p:origin x="0" y="-1188"/>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EE5AE1-1D5F-483D-90B5-92A2A708F59B}" type="datetimeFigureOut">
              <a:rPr lang="en-US" smtClean="0"/>
              <a:t>1/24/2019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919B2B-FBA9-4EA3-BAD3-94A21FB4DC70}" type="slidenum">
              <a:rPr lang="en-US" smtClean="0"/>
              <a:t>‹#›</a:t>
            </a:fld>
            <a:endParaRPr lang="en-US" dirty="0"/>
          </a:p>
        </p:txBody>
      </p:sp>
    </p:spTree>
    <p:extLst>
      <p:ext uri="{BB962C8B-B14F-4D97-AF65-F5344CB8AC3E}">
        <p14:creationId xmlns:p14="http://schemas.microsoft.com/office/powerpoint/2010/main" val="1580940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everybody, and welcome to this mini lecture about the Internet. The idea with this lecture is not to teach you everything there is to know about the Internet, but just the things you need to know if you later want to learn how to create web applications that runs on the Internet.</a:t>
            </a:r>
          </a:p>
        </p:txBody>
      </p:sp>
      <p:sp>
        <p:nvSpPr>
          <p:cNvPr id="4" name="Slide Number Placeholder 3"/>
          <p:cNvSpPr>
            <a:spLocks noGrp="1"/>
          </p:cNvSpPr>
          <p:nvPr>
            <p:ph type="sldNum" sz="quarter" idx="10"/>
          </p:nvPr>
        </p:nvSpPr>
        <p:spPr/>
        <p:txBody>
          <a:bodyPr/>
          <a:lstStyle/>
          <a:p>
            <a:fld id="{22919B2B-FBA9-4EA3-BAD3-94A21FB4DC70}" type="slidenum">
              <a:rPr lang="en-US" smtClean="0"/>
              <a:t>2</a:t>
            </a:fld>
            <a:endParaRPr lang="en-US" dirty="0"/>
          </a:p>
        </p:txBody>
      </p:sp>
    </p:spTree>
    <p:extLst>
      <p:ext uri="{BB962C8B-B14F-4D97-AF65-F5344CB8AC3E}">
        <p14:creationId xmlns:p14="http://schemas.microsoft.com/office/powerpoint/2010/main" val="3242503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JU Intro">
    <p:bg>
      <p:bgPr>
        <a:solidFill>
          <a:srgbClr val="787878"/>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8859CC-B640-4DB3-BB6F-301CDED75AAD}" type="datetimeFigureOut">
              <a:rPr lang="sv-SE" smtClean="0"/>
              <a:t>2019-01-24</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pic>
        <p:nvPicPr>
          <p:cNvPr id="8"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8029" y="2514600"/>
            <a:ext cx="3295941" cy="1834462"/>
          </a:xfrm>
          <a:prstGeom prst="rect">
            <a:avLst/>
          </a:prstGeom>
        </p:spPr>
      </p:pic>
    </p:spTree>
    <p:extLst>
      <p:ext uri="{BB962C8B-B14F-4D97-AF65-F5344CB8AC3E}">
        <p14:creationId xmlns:p14="http://schemas.microsoft.com/office/powerpoint/2010/main" val="105180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solidFill>
                  <a:srgbClr val="787878"/>
                </a:solidFill>
              </a:defRPr>
            </a:lvl1pPr>
          </a:lstStyle>
          <a:p>
            <a:r>
              <a:rPr lang="en-US" dirty="0"/>
              <a:t>CLICK TO EDIT MASTER TITLE STYLE</a:t>
            </a:r>
            <a:endParaRPr lang="sv-SE" dirty="0"/>
          </a:p>
        </p:txBody>
      </p:sp>
      <p:sp>
        <p:nvSpPr>
          <p:cNvPr id="3" name="Content Placeholder 2"/>
          <p:cNvSpPr>
            <a:spLocks noGrp="1"/>
          </p:cNvSpPr>
          <p:nvPr>
            <p:ph sz="half" idx="1"/>
          </p:nvPr>
        </p:nvSpPr>
        <p:spPr>
          <a:xfrm>
            <a:off x="838200" y="1825625"/>
            <a:ext cx="5181600" cy="4351338"/>
          </a:xfrm>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Content Placeholder 3"/>
          <p:cNvSpPr>
            <a:spLocks noGrp="1"/>
          </p:cNvSpPr>
          <p:nvPr>
            <p:ph sz="half" idx="2"/>
          </p:nvPr>
        </p:nvSpPr>
        <p:spPr>
          <a:xfrm>
            <a:off x="6172200" y="1825625"/>
            <a:ext cx="5181600" cy="4351338"/>
          </a:xfrm>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2019-01-24</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0"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384306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72200" y="802696"/>
            <a:ext cx="5181600" cy="1325563"/>
          </a:xfrm>
        </p:spPr>
        <p:txBody>
          <a:bodyPr anchor="b" anchorCtr="0"/>
          <a:lstStyle>
            <a:lvl1pPr>
              <a:defRPr cap="all" baseline="0"/>
            </a:lvl1pPr>
          </a:lstStyle>
          <a:p>
            <a:r>
              <a:rPr lang="en-US" dirty="0"/>
              <a:t>CLICK TO EDIT MASTER TITLE STYLE</a:t>
            </a:r>
            <a:endParaRPr lang="sv-SE" dirty="0"/>
          </a:p>
        </p:txBody>
      </p:sp>
      <p:sp>
        <p:nvSpPr>
          <p:cNvPr id="4" name="Content Placeholder 3"/>
          <p:cNvSpPr>
            <a:spLocks noGrp="1"/>
          </p:cNvSpPr>
          <p:nvPr>
            <p:ph sz="half" idx="2"/>
          </p:nvPr>
        </p:nvSpPr>
        <p:spPr>
          <a:xfrm>
            <a:off x="6172200" y="2338141"/>
            <a:ext cx="5181600" cy="383882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2019-01-24</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1" name="Picture Placeholder 2"/>
          <p:cNvSpPr>
            <a:spLocks noGrp="1"/>
          </p:cNvSpPr>
          <p:nvPr>
            <p:ph type="pic" idx="1"/>
          </p:nvPr>
        </p:nvSpPr>
        <p:spPr>
          <a:xfrm>
            <a:off x="520700" y="476093"/>
            <a:ext cx="5194300" cy="53698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cxnSp>
        <p:nvCxnSpPr>
          <p:cNvPr id="12"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3"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1556887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and Content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72200" y="802696"/>
            <a:ext cx="5181600" cy="1325563"/>
          </a:xfrm>
        </p:spPr>
        <p:txBody>
          <a:bodyPr anchor="b" anchorCtr="0"/>
          <a:lstStyle>
            <a:lvl1pPr>
              <a:defRPr cap="all" baseline="0">
                <a:solidFill>
                  <a:srgbClr val="787878"/>
                </a:solidFill>
              </a:defRPr>
            </a:lvl1pPr>
          </a:lstStyle>
          <a:p>
            <a:r>
              <a:rPr lang="en-US" dirty="0"/>
              <a:t>CLICK TO EDIT MASTER TITLE STYLE</a:t>
            </a:r>
            <a:endParaRPr lang="sv-SE" dirty="0"/>
          </a:p>
        </p:txBody>
      </p:sp>
      <p:sp>
        <p:nvSpPr>
          <p:cNvPr id="4" name="Content Placeholder 3"/>
          <p:cNvSpPr>
            <a:spLocks noGrp="1"/>
          </p:cNvSpPr>
          <p:nvPr>
            <p:ph sz="half" idx="2"/>
          </p:nvPr>
        </p:nvSpPr>
        <p:spPr>
          <a:xfrm>
            <a:off x="6172200" y="2338141"/>
            <a:ext cx="5181600" cy="3838821"/>
          </a:xfrm>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2019-01-24</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1" name="Picture Placeholder 2"/>
          <p:cNvSpPr>
            <a:spLocks noGrp="1"/>
          </p:cNvSpPr>
          <p:nvPr>
            <p:ph type="pic" idx="1"/>
          </p:nvPr>
        </p:nvSpPr>
        <p:spPr>
          <a:xfrm>
            <a:off x="520700" y="476093"/>
            <a:ext cx="5194300" cy="5369844"/>
          </a:xfrm>
        </p:spPr>
        <p:txBody>
          <a:bodyPr/>
          <a:lstStyle>
            <a:lvl1pPr marL="0" indent="0">
              <a:buNone/>
              <a:defRPr sz="3200">
                <a:solidFill>
                  <a:srgbClr val="787878"/>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dirty="0"/>
          </a:p>
        </p:txBody>
      </p:sp>
      <p:cxnSp>
        <p:nvCxnSpPr>
          <p:cNvPr id="12"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2842880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fo boxes rectangl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175275"/>
            <a:ext cx="4489502" cy="3797247"/>
          </a:xfrm>
          <a:prstGeom prst="round2DiagRect">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4489200" cy="3819472"/>
          </a:xfrm>
          <a:prstGeom prst="round2DiagRect">
            <a:avLst/>
          </a:prstGeom>
          <a:solidFill>
            <a:schemeClr val="bg1"/>
          </a:solidFill>
        </p:spPr>
        <p:txBody>
          <a:bodyPr>
            <a:normAutofit/>
          </a:bodyPr>
          <a:lstStyle>
            <a:lvl1pPr marL="0" indent="0" algn="ctr">
              <a:buNone/>
              <a:defRPr sz="4000" cap="all" baseline="0">
                <a:solidFill>
                  <a:srgbClr val="787878"/>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2019-01-24</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1150092" y="2467261"/>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990248" y="2467260"/>
            <a:ext cx="4051660" cy="3021879"/>
          </a:xfrm>
        </p:spPr>
        <p:txBody>
          <a:bodyPr>
            <a:normAutofit/>
          </a:bodyPr>
          <a:lstStyle>
            <a:lvl1pPr marL="0" indent="0" algn="ctr">
              <a:buNone/>
              <a:defRPr sz="2800">
                <a:solidFill>
                  <a:srgbClr val="787878"/>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4"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5"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4021952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fo boxes rectangle Whit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175275"/>
            <a:ext cx="4489502" cy="3767019"/>
          </a:xfrm>
          <a:prstGeom prst="round2DiagRect">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4489200" cy="3789244"/>
          </a:xfrm>
          <a:prstGeom prst="round2DiagRect">
            <a:avLst/>
          </a:prstGeom>
          <a:solidFill>
            <a:srgbClr val="787878"/>
          </a:solidFill>
        </p:spPr>
        <p:txBody>
          <a:bodyPr>
            <a:normAutofit/>
          </a:bodyPr>
          <a:lstStyle>
            <a:lvl1pPr marL="0" indent="0" algn="ctr">
              <a:buNone/>
              <a:defRPr sz="4000" cap="all" baseline="0">
                <a:solidFill>
                  <a:schemeClr val="bg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2019-01-24</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1150092" y="2467261"/>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990248" y="2467260"/>
            <a:ext cx="4051660" cy="3021879"/>
          </a:xfrm>
        </p:spPr>
        <p:txBody>
          <a:bodyPr>
            <a:normAutofit/>
          </a:bodyPr>
          <a:lstStyle>
            <a:lvl1pPr marL="0" indent="0" algn="ctr">
              <a:buNone/>
              <a:defRPr sz="2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1"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6"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734543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fo boxes teardrop">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50092" y="1175275"/>
            <a:ext cx="3798000" cy="3797247"/>
          </a:xfrm>
          <a:prstGeom prst="teardrop">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3798000" cy="3798000"/>
          </a:xfrm>
          <a:prstGeom prst="teardrop">
            <a:avLst/>
          </a:prstGeom>
          <a:solidFill>
            <a:schemeClr val="bg1"/>
          </a:solidFill>
        </p:spPr>
        <p:txBody>
          <a:bodyPr>
            <a:normAutofit/>
          </a:bodyPr>
          <a:lstStyle>
            <a:lvl1pPr marL="0" indent="0" algn="ctr">
              <a:buNone/>
              <a:defRPr sz="4000" cap="all" baseline="0">
                <a:solidFill>
                  <a:srgbClr val="787878"/>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2019-01-24</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1084977" y="2817853"/>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629150" y="2817854"/>
            <a:ext cx="4051660" cy="3021879"/>
          </a:xfrm>
        </p:spPr>
        <p:txBody>
          <a:bodyPr>
            <a:normAutofit/>
          </a:bodyPr>
          <a:lstStyle>
            <a:lvl1pPr marL="0" indent="0" algn="ctr">
              <a:buNone/>
              <a:defRPr sz="2800">
                <a:solidFill>
                  <a:srgbClr val="787878"/>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4"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5"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1612547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fo boxes teardrop Whit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112" y="1175274"/>
            <a:ext cx="3798000" cy="3798000"/>
          </a:xfrm>
          <a:prstGeom prst="teardrop">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3798000" cy="3798000"/>
          </a:xfrm>
          <a:prstGeom prst="teardrop">
            <a:avLst/>
          </a:prstGeom>
          <a:solidFill>
            <a:srgbClr val="787878"/>
          </a:solidFill>
        </p:spPr>
        <p:txBody>
          <a:bodyPr>
            <a:normAutofit/>
          </a:bodyPr>
          <a:lstStyle>
            <a:lvl1pPr marL="0" indent="0" algn="ctr">
              <a:buNone/>
              <a:defRPr sz="4000" cap="all" baseline="0">
                <a:solidFill>
                  <a:schemeClr val="bg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2019-01-24</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893997" y="2818606"/>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629150" y="2818606"/>
            <a:ext cx="4051660" cy="3021879"/>
          </a:xfrm>
        </p:spPr>
        <p:txBody>
          <a:bodyPr>
            <a:normAutofit/>
          </a:bodyPr>
          <a:lstStyle>
            <a:lvl1pPr marL="0" indent="0" algn="ctr">
              <a:buNone/>
              <a:defRPr sz="2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1"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6"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025033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Date Placeholder 2"/>
          <p:cNvSpPr>
            <a:spLocks noGrp="1"/>
          </p:cNvSpPr>
          <p:nvPr>
            <p:ph type="dt" sz="half" idx="10"/>
          </p:nvPr>
        </p:nvSpPr>
        <p:spPr/>
        <p:txBody>
          <a:bodyPr/>
          <a:lstStyle/>
          <a:p>
            <a:fld id="{428859CC-B640-4DB3-BB6F-301CDED75AAD}" type="datetimeFigureOut">
              <a:rPr lang="sv-SE" smtClean="0"/>
              <a:t>2019-01-24</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50AA12D1-4D5F-4C8C-82B1-BE6DCCEF57B9}" type="slidenum">
              <a:rPr lang="sv-SE" smtClean="0"/>
              <a:t>‹#›</a:t>
            </a:fld>
            <a:endParaRPr lang="sv-SE"/>
          </a:p>
        </p:txBody>
      </p:sp>
      <p:cxnSp>
        <p:nvCxnSpPr>
          <p:cNvPr id="9"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17423601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solidFill>
                  <a:srgbClr val="787878"/>
                </a:solidFill>
              </a:defRPr>
            </a:lvl1pPr>
          </a:lstStyle>
          <a:p>
            <a:r>
              <a:rPr lang="en-US" dirty="0"/>
              <a:t>CLICK TO EDIT MASTER TITLE STYLE</a:t>
            </a:r>
            <a:endParaRPr lang="sv-SE" dirty="0"/>
          </a:p>
        </p:txBody>
      </p:sp>
      <p:sp>
        <p:nvSpPr>
          <p:cNvPr id="3" name="Date Placeholder 2"/>
          <p:cNvSpPr>
            <a:spLocks noGrp="1"/>
          </p:cNvSpPr>
          <p:nvPr>
            <p:ph type="dt" sz="half" idx="10"/>
          </p:nvPr>
        </p:nvSpPr>
        <p:spPr/>
        <p:txBody>
          <a:bodyPr/>
          <a:lstStyle/>
          <a:p>
            <a:fld id="{428859CC-B640-4DB3-BB6F-301CDED75AAD}" type="datetimeFigureOut">
              <a:rPr lang="sv-SE" smtClean="0"/>
              <a:t>2019-01-24</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229799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8859CC-B640-4DB3-BB6F-301CDED75AAD}" type="datetimeFigureOut">
              <a:rPr lang="sv-SE" smtClean="0"/>
              <a:t>2019-01-24</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01922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tart Grey">
    <p:bg>
      <p:bgPr>
        <a:solidFill>
          <a:srgbClr val="787878"/>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8079" y="1122363"/>
            <a:ext cx="11501792" cy="2387600"/>
          </a:xfrm>
        </p:spPr>
        <p:txBody>
          <a:bodyPr anchor="b"/>
          <a:lstStyle>
            <a:lvl1pPr algn="l">
              <a:defRPr sz="6000"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Subtitle 2"/>
          <p:cNvSpPr>
            <a:spLocks noGrp="1"/>
          </p:cNvSpPr>
          <p:nvPr>
            <p:ph type="subTitle" idx="1"/>
          </p:nvPr>
        </p:nvSpPr>
        <p:spPr>
          <a:xfrm>
            <a:off x="408079" y="3602038"/>
            <a:ext cx="11501792" cy="1655762"/>
          </a:xfrm>
        </p:spPr>
        <p:txBody>
          <a:bodyPr/>
          <a:lstStyle>
            <a:lvl1pPr marL="0" indent="0" algn="l">
              <a:buNone/>
              <a:defRPr sz="2400">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sp>
        <p:nvSpPr>
          <p:cNvPr id="4" name="Date Placeholder 3"/>
          <p:cNvSpPr>
            <a:spLocks noGrp="1"/>
          </p:cNvSpPr>
          <p:nvPr>
            <p:ph type="dt" sz="half" idx="10"/>
          </p:nvPr>
        </p:nvSpPr>
        <p:spPr/>
        <p:txBody>
          <a:bodyPr/>
          <a:lstStyle/>
          <a:p>
            <a:fld id="{428859CC-B640-4DB3-BB6F-301CDED75AAD}" type="datetimeFigureOut">
              <a:rPr lang="sv-SE" smtClean="0"/>
              <a:t>2019-01-24</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cxnSp>
        <p:nvCxnSpPr>
          <p:cNvPr id="9"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cxnSp>
        <p:nvCxnSpPr>
          <p:cNvPr id="11" name="Rak 6"/>
          <p:cNvCxnSpPr/>
          <p:nvPr userDrawn="1"/>
        </p:nvCxnSpPr>
        <p:spPr>
          <a:xfrm>
            <a:off x="520700" y="475096"/>
            <a:ext cx="11389171"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71508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hite">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8859CC-B640-4DB3-BB6F-301CDED75AAD}" type="datetimeFigureOut">
              <a:rPr lang="sv-SE" smtClean="0"/>
              <a:t>2019-01-24</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50AA12D1-4D5F-4C8C-82B1-BE6DCCEF57B9}" type="slidenum">
              <a:rPr lang="sv-SE" smtClean="0"/>
              <a:t>‹#›</a:t>
            </a:fld>
            <a:endParaRPr lang="sv-SE"/>
          </a:p>
        </p:txBody>
      </p:sp>
      <p:cxnSp>
        <p:nvCxnSpPr>
          <p:cNvPr id="7"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1962734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border">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0700" y="476093"/>
            <a:ext cx="11132232" cy="53698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5" name="Date Placeholder 4"/>
          <p:cNvSpPr>
            <a:spLocks noGrp="1"/>
          </p:cNvSpPr>
          <p:nvPr>
            <p:ph type="dt" sz="half" idx="10"/>
          </p:nvPr>
        </p:nvSpPr>
        <p:spPr/>
        <p:txBody>
          <a:bodyPr/>
          <a:lstStyle/>
          <a:p>
            <a:fld id="{428859CC-B640-4DB3-BB6F-301CDED75AAD}" type="datetimeFigureOut">
              <a:rPr lang="sv-SE" smtClean="0"/>
              <a:t>2019-01-24</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1"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4606579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border White">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0700" y="476093"/>
            <a:ext cx="11132232" cy="5369844"/>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2019-01-24</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25489472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out border">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584593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5" name="Date Placeholder 4"/>
          <p:cNvSpPr>
            <a:spLocks noGrp="1"/>
          </p:cNvSpPr>
          <p:nvPr>
            <p:ph type="dt" sz="half" idx="10"/>
          </p:nvPr>
        </p:nvSpPr>
        <p:spPr/>
        <p:txBody>
          <a:bodyPr/>
          <a:lstStyle/>
          <a:p>
            <a:fld id="{428859CC-B640-4DB3-BB6F-301CDED75AAD}" type="datetimeFigureOut">
              <a:rPr lang="sv-SE" smtClean="0"/>
              <a:t>2019-01-24</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1"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6745495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without border White">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5845937"/>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2019-01-24</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98182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Orange">
    <p:bg>
      <p:bgPr>
        <a:solidFill>
          <a:srgbClr val="FFB500"/>
        </a:solidFill>
        <a:effectLst/>
      </p:bgPr>
    </p:bg>
    <p:spTree>
      <p:nvGrpSpPr>
        <p:cNvPr id="1" name=""/>
        <p:cNvGrpSpPr/>
        <p:nvPr/>
      </p:nvGrpSpPr>
      <p:grpSpPr>
        <a:xfrm>
          <a:off x="0" y="0"/>
          <a:ext cx="0" cy="0"/>
          <a:chOff x="0" y="0"/>
          <a:chExt cx="0" cy="0"/>
        </a:xfrm>
      </p:grpSpPr>
      <p:sp>
        <p:nvSpPr>
          <p:cNvPr id="35" name="Title 1"/>
          <p:cNvSpPr>
            <a:spLocks noGrp="1"/>
          </p:cNvSpPr>
          <p:nvPr>
            <p:ph type="ctrTitle" hasCustomPrompt="1"/>
          </p:nvPr>
        </p:nvSpPr>
        <p:spPr>
          <a:xfrm>
            <a:off x="408079" y="1122363"/>
            <a:ext cx="11501792" cy="2387600"/>
          </a:xfrm>
        </p:spPr>
        <p:txBody>
          <a:bodyPr anchor="b"/>
          <a:lstStyle>
            <a:lvl1pPr algn="l">
              <a:defRPr sz="6000" cap="all" baseline="0">
                <a:solidFill>
                  <a:schemeClr val="tx1"/>
                </a:solidFill>
              </a:defRPr>
            </a:lvl1pPr>
          </a:lstStyle>
          <a:p>
            <a:r>
              <a:rPr lang="en-US" dirty="0"/>
              <a:t>CLICK TO EDIT MASTER TITLE STYLE</a:t>
            </a:r>
            <a:endParaRPr lang="sv-SE" dirty="0"/>
          </a:p>
        </p:txBody>
      </p:sp>
      <p:sp>
        <p:nvSpPr>
          <p:cNvPr id="36" name="Subtitle 2"/>
          <p:cNvSpPr>
            <a:spLocks noGrp="1"/>
          </p:cNvSpPr>
          <p:nvPr>
            <p:ph type="subTitle" idx="1"/>
          </p:nvPr>
        </p:nvSpPr>
        <p:spPr>
          <a:xfrm>
            <a:off x="408079" y="3602038"/>
            <a:ext cx="11501792" cy="1655762"/>
          </a:xfrm>
        </p:spPr>
        <p:txBody>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cxnSp>
        <p:nvCxnSpPr>
          <p:cNvPr id="37" name="Rak 6"/>
          <p:cNvCxnSpPr/>
          <p:nvPr userDrawn="1"/>
        </p:nvCxnSpPr>
        <p:spPr>
          <a:xfrm>
            <a:off x="520700" y="475096"/>
            <a:ext cx="11389171"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3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45575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White">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8859CC-B640-4DB3-BB6F-301CDED75AAD}" type="datetimeFigureOut">
              <a:rPr lang="sv-SE" smtClean="0"/>
              <a:t>2019-01-24</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sp>
        <p:nvSpPr>
          <p:cNvPr id="32" name="Title 1"/>
          <p:cNvSpPr>
            <a:spLocks noGrp="1"/>
          </p:cNvSpPr>
          <p:nvPr>
            <p:ph type="ctrTitle" hasCustomPrompt="1"/>
          </p:nvPr>
        </p:nvSpPr>
        <p:spPr>
          <a:xfrm>
            <a:off x="408079" y="1122363"/>
            <a:ext cx="11501792" cy="2387600"/>
          </a:xfrm>
        </p:spPr>
        <p:txBody>
          <a:bodyPr anchor="b"/>
          <a:lstStyle>
            <a:lvl1pPr algn="l">
              <a:defRPr sz="6000" cap="all" baseline="0">
                <a:solidFill>
                  <a:srgbClr val="787878"/>
                </a:solidFill>
              </a:defRPr>
            </a:lvl1pPr>
          </a:lstStyle>
          <a:p>
            <a:r>
              <a:rPr lang="en-US" dirty="0"/>
              <a:t>CLICK TO EDIT MASTER TITLE STYLE</a:t>
            </a:r>
            <a:endParaRPr lang="sv-SE" dirty="0"/>
          </a:p>
        </p:txBody>
      </p:sp>
      <p:sp>
        <p:nvSpPr>
          <p:cNvPr id="33" name="Subtitle 2"/>
          <p:cNvSpPr>
            <a:spLocks noGrp="1"/>
          </p:cNvSpPr>
          <p:nvPr>
            <p:ph type="subTitle" idx="1"/>
          </p:nvPr>
        </p:nvSpPr>
        <p:spPr>
          <a:xfrm>
            <a:off x="408079" y="3602038"/>
            <a:ext cx="11501792" cy="1655762"/>
          </a:xfrm>
        </p:spPr>
        <p:txBody>
          <a:bodyPr/>
          <a:lstStyle>
            <a:lvl1pPr marL="0" indent="0" algn="l">
              <a:buNone/>
              <a:defRPr sz="2400">
                <a:solidFill>
                  <a:srgbClr val="78787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cxnSp>
        <p:nvCxnSpPr>
          <p:cNvPr id="37" name="Rak 6"/>
          <p:cNvCxnSpPr/>
          <p:nvPr userDrawn="1"/>
        </p:nvCxnSpPr>
        <p:spPr>
          <a:xfrm>
            <a:off x="520700" y="475096"/>
            <a:ext cx="11389171" cy="0"/>
          </a:xfrm>
          <a:prstGeom prst="line">
            <a:avLst/>
          </a:prstGeom>
          <a:ln w="9525" cmpd="sng">
            <a:solidFill>
              <a:srgbClr val="787878"/>
            </a:solidFill>
          </a:ln>
          <a:effectLst/>
        </p:spPr>
        <p:style>
          <a:lnRef idx="2">
            <a:schemeClr val="accent1"/>
          </a:lnRef>
          <a:fillRef idx="0">
            <a:schemeClr val="accent1"/>
          </a:fillRef>
          <a:effectRef idx="1">
            <a:schemeClr val="accent1"/>
          </a:effectRef>
          <a:fontRef idx="minor">
            <a:schemeClr val="tx1"/>
          </a:fontRef>
        </p:style>
      </p:cxnSp>
      <p:cxnSp>
        <p:nvCxnSpPr>
          <p:cNvPr id="10"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10108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rt Blue">
    <p:bg>
      <p:bgPr>
        <a:solidFill>
          <a:srgbClr val="003865"/>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08079" y="1122363"/>
            <a:ext cx="11501792" cy="2387600"/>
          </a:xfrm>
        </p:spPr>
        <p:txBody>
          <a:bodyPr anchor="b"/>
          <a:lstStyle>
            <a:lvl1pPr algn="l">
              <a:defRPr sz="6000" cap="all" baseline="0"/>
            </a:lvl1pPr>
          </a:lstStyle>
          <a:p>
            <a:r>
              <a:rPr lang="en-US" dirty="0"/>
              <a:t>CLICK TO EDIT MASTER TITLE STYLE</a:t>
            </a:r>
            <a:endParaRPr lang="sv-SE" dirty="0"/>
          </a:p>
        </p:txBody>
      </p:sp>
      <p:sp>
        <p:nvSpPr>
          <p:cNvPr id="9" name="Subtitle 2"/>
          <p:cNvSpPr>
            <a:spLocks noGrp="1"/>
          </p:cNvSpPr>
          <p:nvPr>
            <p:ph type="subTitle" idx="1"/>
          </p:nvPr>
        </p:nvSpPr>
        <p:spPr>
          <a:xfrm>
            <a:off x="408079" y="3602038"/>
            <a:ext cx="1150179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sp>
        <p:nvSpPr>
          <p:cNvPr id="10" name="Date Placeholder 3"/>
          <p:cNvSpPr>
            <a:spLocks noGrp="1"/>
          </p:cNvSpPr>
          <p:nvPr>
            <p:ph type="dt" sz="half" idx="10"/>
          </p:nvPr>
        </p:nvSpPr>
        <p:spPr>
          <a:xfrm>
            <a:off x="838200" y="6356350"/>
            <a:ext cx="2743200" cy="365125"/>
          </a:xfrm>
        </p:spPr>
        <p:txBody>
          <a:bodyPr/>
          <a:lstStyle/>
          <a:p>
            <a:fld id="{428859CC-B640-4DB3-BB6F-301CDED75AAD}" type="datetimeFigureOut">
              <a:rPr lang="sv-SE" smtClean="0"/>
              <a:t>2019-01-24</a:t>
            </a:fld>
            <a:endParaRPr lang="sv-SE"/>
          </a:p>
        </p:txBody>
      </p:sp>
      <p:sp>
        <p:nvSpPr>
          <p:cNvPr id="11" name="Footer Placeholder 4"/>
          <p:cNvSpPr>
            <a:spLocks noGrp="1"/>
          </p:cNvSpPr>
          <p:nvPr>
            <p:ph type="ftr" sz="quarter" idx="11"/>
          </p:nvPr>
        </p:nvSpPr>
        <p:spPr>
          <a:xfrm>
            <a:off x="4038600" y="6356350"/>
            <a:ext cx="4114800" cy="365125"/>
          </a:xfrm>
        </p:spPr>
        <p:txBody>
          <a:bodyPr/>
          <a:lstStyle/>
          <a:p>
            <a:endParaRPr lang="sv-SE"/>
          </a:p>
        </p:txBody>
      </p:sp>
      <p:sp>
        <p:nvSpPr>
          <p:cNvPr id="12" name="Slide Number Placeholder 5"/>
          <p:cNvSpPr>
            <a:spLocks noGrp="1"/>
          </p:cNvSpPr>
          <p:nvPr>
            <p:ph type="sldNum" sz="quarter" idx="12"/>
          </p:nvPr>
        </p:nvSpPr>
        <p:spPr>
          <a:xfrm>
            <a:off x="8610600" y="6356350"/>
            <a:ext cx="2743200" cy="365125"/>
          </a:xfrm>
        </p:spPr>
        <p:txBody>
          <a:bodyPr/>
          <a:lstStyle/>
          <a:p>
            <a:fld id="{50AA12D1-4D5F-4C8C-82B1-BE6DCCEF57B9}" type="slidenum">
              <a:rPr lang="sv-SE" smtClean="0"/>
              <a:t>‹#›</a:t>
            </a:fld>
            <a:endParaRPr lang="sv-SE"/>
          </a:p>
        </p:txBody>
      </p:sp>
      <p:cxnSp>
        <p:nvCxnSpPr>
          <p:cNvPr id="16" name="Rak 6"/>
          <p:cNvCxnSpPr/>
          <p:nvPr userDrawn="1"/>
        </p:nvCxnSpPr>
        <p:spPr>
          <a:xfrm>
            <a:off x="520700" y="475096"/>
            <a:ext cx="11389171"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8"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26479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rt Purple">
    <p:bg>
      <p:bgPr>
        <a:solidFill>
          <a:srgbClr val="961B81"/>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08079" y="1122363"/>
            <a:ext cx="11501792" cy="2387600"/>
          </a:xfrm>
        </p:spPr>
        <p:txBody>
          <a:bodyPr anchor="b"/>
          <a:lstStyle>
            <a:lvl1pPr algn="l">
              <a:defRPr sz="6000" cap="all" baseline="0"/>
            </a:lvl1pPr>
          </a:lstStyle>
          <a:p>
            <a:r>
              <a:rPr lang="en-US" dirty="0"/>
              <a:t>CLICK TO EDIT MASTER TITLE STYLE</a:t>
            </a:r>
            <a:endParaRPr lang="sv-SE" dirty="0"/>
          </a:p>
        </p:txBody>
      </p:sp>
      <p:sp>
        <p:nvSpPr>
          <p:cNvPr id="9" name="Subtitle 2"/>
          <p:cNvSpPr>
            <a:spLocks noGrp="1"/>
          </p:cNvSpPr>
          <p:nvPr>
            <p:ph type="subTitle" idx="1"/>
          </p:nvPr>
        </p:nvSpPr>
        <p:spPr>
          <a:xfrm>
            <a:off x="408079" y="3602038"/>
            <a:ext cx="1150179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sp>
        <p:nvSpPr>
          <p:cNvPr id="10" name="Date Placeholder 3"/>
          <p:cNvSpPr>
            <a:spLocks noGrp="1"/>
          </p:cNvSpPr>
          <p:nvPr>
            <p:ph type="dt" sz="half" idx="10"/>
          </p:nvPr>
        </p:nvSpPr>
        <p:spPr>
          <a:xfrm>
            <a:off x="838200" y="6356350"/>
            <a:ext cx="2743200" cy="365125"/>
          </a:xfrm>
        </p:spPr>
        <p:txBody>
          <a:bodyPr/>
          <a:lstStyle/>
          <a:p>
            <a:fld id="{428859CC-B640-4DB3-BB6F-301CDED75AAD}" type="datetimeFigureOut">
              <a:rPr lang="sv-SE" smtClean="0"/>
              <a:t>2019-01-24</a:t>
            </a:fld>
            <a:endParaRPr lang="sv-SE"/>
          </a:p>
        </p:txBody>
      </p:sp>
      <p:sp>
        <p:nvSpPr>
          <p:cNvPr id="11" name="Footer Placeholder 4"/>
          <p:cNvSpPr>
            <a:spLocks noGrp="1"/>
          </p:cNvSpPr>
          <p:nvPr>
            <p:ph type="ftr" sz="quarter" idx="11"/>
          </p:nvPr>
        </p:nvSpPr>
        <p:spPr>
          <a:xfrm>
            <a:off x="4038600" y="6356350"/>
            <a:ext cx="4114800" cy="365125"/>
          </a:xfrm>
        </p:spPr>
        <p:txBody>
          <a:bodyPr/>
          <a:lstStyle/>
          <a:p>
            <a:endParaRPr lang="sv-SE"/>
          </a:p>
        </p:txBody>
      </p:sp>
      <p:sp>
        <p:nvSpPr>
          <p:cNvPr id="12" name="Slide Number Placeholder 5"/>
          <p:cNvSpPr>
            <a:spLocks noGrp="1"/>
          </p:cNvSpPr>
          <p:nvPr>
            <p:ph type="sldNum" sz="quarter" idx="12"/>
          </p:nvPr>
        </p:nvSpPr>
        <p:spPr>
          <a:xfrm>
            <a:off x="8610600" y="6356350"/>
            <a:ext cx="2743200" cy="365125"/>
          </a:xfrm>
        </p:spPr>
        <p:txBody>
          <a:bodyPr/>
          <a:lstStyle/>
          <a:p>
            <a:fld id="{50AA12D1-4D5F-4C8C-82B1-BE6DCCEF57B9}" type="slidenum">
              <a:rPr lang="sv-SE" smtClean="0"/>
              <a:t>‹#›</a:t>
            </a:fld>
            <a:endParaRPr lang="sv-SE"/>
          </a:p>
        </p:txBody>
      </p:sp>
      <p:cxnSp>
        <p:nvCxnSpPr>
          <p:cNvPr id="16" name="Rak 6"/>
          <p:cNvCxnSpPr/>
          <p:nvPr userDrawn="1"/>
        </p:nvCxnSpPr>
        <p:spPr>
          <a:xfrm>
            <a:off x="520700" y="475096"/>
            <a:ext cx="11389171"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8"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37811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Content Placeholder 2"/>
          <p:cNvSpPr>
            <a:spLocks noGrp="1"/>
          </p:cNvSpPr>
          <p:nvPr>
            <p:ph idx="1"/>
          </p:nvPr>
        </p:nvSpPr>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Date Placeholder 3"/>
          <p:cNvSpPr>
            <a:spLocks noGrp="1"/>
          </p:cNvSpPr>
          <p:nvPr>
            <p:ph type="dt" sz="half" idx="10"/>
          </p:nvPr>
        </p:nvSpPr>
        <p:spPr/>
        <p:txBody>
          <a:bodyPr/>
          <a:lstStyle/>
          <a:p>
            <a:fld id="{428859CC-B640-4DB3-BB6F-301CDED75AAD}" type="datetimeFigureOut">
              <a:rPr lang="sv-SE" smtClean="0"/>
              <a:t>2019-01-24</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cxnSp>
        <p:nvCxnSpPr>
          <p:cNvPr id="10"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78373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solidFill>
                  <a:srgbClr val="787878"/>
                </a:solidFill>
              </a:defRPr>
            </a:lvl1pPr>
          </a:lstStyle>
          <a:p>
            <a:r>
              <a:rPr lang="en-US" dirty="0"/>
              <a:t>CLICK TO EDIT MASTER TITLE STYLE</a:t>
            </a:r>
            <a:endParaRPr lang="sv-SE" dirty="0"/>
          </a:p>
        </p:txBody>
      </p:sp>
      <p:sp>
        <p:nvSpPr>
          <p:cNvPr id="3" name="Content Placeholder 2"/>
          <p:cNvSpPr>
            <a:spLocks noGrp="1"/>
          </p:cNvSpPr>
          <p:nvPr>
            <p:ph idx="1"/>
          </p:nvPr>
        </p:nvSpPr>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Date Placeholder 3"/>
          <p:cNvSpPr>
            <a:spLocks noGrp="1"/>
          </p:cNvSpPr>
          <p:nvPr>
            <p:ph type="dt" sz="half" idx="10"/>
          </p:nvPr>
        </p:nvSpPr>
        <p:spPr/>
        <p:txBody>
          <a:bodyPr/>
          <a:lstStyle/>
          <a:p>
            <a:fld id="{428859CC-B640-4DB3-BB6F-301CDED75AAD}" type="datetimeFigureOut">
              <a:rPr lang="sv-SE" smtClean="0"/>
              <a:t>2019-01-24</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cxnSp>
        <p:nvCxnSpPr>
          <p:cNvPr id="9"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283196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Content Placeholder 2"/>
          <p:cNvSpPr>
            <a:spLocks noGrp="1"/>
          </p:cNvSpPr>
          <p:nvPr>
            <p:ph sz="half" idx="1"/>
          </p:nvPr>
        </p:nvSpPr>
        <p:spPr>
          <a:xfrm>
            <a:off x="838200" y="1825625"/>
            <a:ext cx="5181600" cy="4351338"/>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Content Placeholder 3"/>
          <p:cNvSpPr>
            <a:spLocks noGrp="1"/>
          </p:cNvSpPr>
          <p:nvPr>
            <p:ph sz="half" idx="2"/>
          </p:nvPr>
        </p:nvSpPr>
        <p:spPr>
          <a:xfrm>
            <a:off x="6172200" y="1825625"/>
            <a:ext cx="5181600" cy="4351338"/>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2019-01-24</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1"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47572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8787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sv-SE"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8859CC-B640-4DB3-BB6F-301CDED75AAD}" type="datetimeFigureOut">
              <a:rPr lang="sv-SE" smtClean="0"/>
              <a:t>2019-01-24</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A12D1-4D5F-4C8C-82B1-BE6DCCEF57B9}" type="slidenum">
              <a:rPr lang="sv-SE" smtClean="0"/>
              <a:t>‹#›</a:t>
            </a:fld>
            <a:endParaRPr lang="sv-SE"/>
          </a:p>
        </p:txBody>
      </p:sp>
    </p:spTree>
    <p:extLst>
      <p:ext uri="{BB962C8B-B14F-4D97-AF65-F5344CB8AC3E}">
        <p14:creationId xmlns:p14="http://schemas.microsoft.com/office/powerpoint/2010/main" val="1054189662"/>
      </p:ext>
    </p:extLst>
  </p:cSld>
  <p:clrMap bg1="lt1" tx1="dk1" bg2="lt2" tx2="dk2" accent1="accent1" accent2="accent2" accent3="accent3" accent4="accent4" accent5="accent5" accent6="accent6" hlink="hlink" folHlink="folHlink"/>
  <p:sldLayoutIdLst>
    <p:sldLayoutId id="2147483688" r:id="rId1"/>
    <p:sldLayoutId id="2147483649" r:id="rId2"/>
    <p:sldLayoutId id="2147483674" r:id="rId3"/>
    <p:sldLayoutId id="2147483681" r:id="rId4"/>
    <p:sldLayoutId id="2147483673" r:id="rId5"/>
    <p:sldLayoutId id="2147483672" r:id="rId6"/>
    <p:sldLayoutId id="2147483650" r:id="rId7"/>
    <p:sldLayoutId id="2147483682" r:id="rId8"/>
    <p:sldLayoutId id="2147483652" r:id="rId9"/>
    <p:sldLayoutId id="2147483683" r:id="rId10"/>
    <p:sldLayoutId id="2147483689" r:id="rId11"/>
    <p:sldLayoutId id="2147483690" r:id="rId12"/>
    <p:sldLayoutId id="2147483675" r:id="rId13"/>
    <p:sldLayoutId id="2147483676" r:id="rId14"/>
    <p:sldLayoutId id="2147483686" r:id="rId15"/>
    <p:sldLayoutId id="2147483687" r:id="rId16"/>
    <p:sldLayoutId id="2147483654" r:id="rId17"/>
    <p:sldLayoutId id="2147483684" r:id="rId18"/>
    <p:sldLayoutId id="2147483655" r:id="rId19"/>
    <p:sldLayoutId id="2147483685" r:id="rId20"/>
    <p:sldLayoutId id="2147483677" r:id="rId21"/>
    <p:sldLayoutId id="2147483678" r:id="rId22"/>
    <p:sldLayoutId id="2147483680" r:id="rId23"/>
    <p:sldLayoutId id="2147483679" r:id="rId24"/>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5527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8078" y="1122363"/>
            <a:ext cx="11688671" cy="2387600"/>
          </a:xfrm>
        </p:spPr>
        <p:txBody>
          <a:bodyPr>
            <a:normAutofit/>
          </a:bodyPr>
          <a:lstStyle/>
          <a:p>
            <a:r>
              <a:rPr lang="en-US" sz="4200" dirty="0"/>
              <a:t>Handling concurrent HTTP requests</a:t>
            </a:r>
          </a:p>
        </p:txBody>
      </p:sp>
      <p:sp>
        <p:nvSpPr>
          <p:cNvPr id="3" name="Subtitle 2"/>
          <p:cNvSpPr>
            <a:spLocks noGrp="1"/>
          </p:cNvSpPr>
          <p:nvPr>
            <p:ph type="subTitle" idx="1"/>
          </p:nvPr>
        </p:nvSpPr>
        <p:spPr/>
        <p:txBody>
          <a:bodyPr>
            <a:normAutofit/>
          </a:bodyPr>
          <a:lstStyle/>
          <a:p>
            <a:r>
              <a:rPr lang="en-US" b="1" dirty="0"/>
              <a:t>Peter Larsson-Green</a:t>
            </a:r>
          </a:p>
          <a:p>
            <a:r>
              <a:rPr lang="en-US" dirty="0"/>
              <a:t>Lecturer at Jönköping University</a:t>
            </a:r>
          </a:p>
          <a:p>
            <a:r>
              <a:rPr lang="en-US" dirty="0"/>
              <a:t>Spring 2019</a:t>
            </a:r>
          </a:p>
        </p:txBody>
      </p:sp>
    </p:spTree>
    <p:extLst>
      <p:ext uri="{BB962C8B-B14F-4D97-AF65-F5344CB8AC3E}">
        <p14:creationId xmlns:p14="http://schemas.microsoft.com/office/powerpoint/2010/main" val="4015595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concurrent requests</a:t>
            </a:r>
            <a:endParaRPr lang="en-US" noProof="0" dirty="0"/>
          </a:p>
        </p:txBody>
      </p:sp>
      <p:sp>
        <p:nvSpPr>
          <p:cNvPr id="22" name="Content Placeholder 2">
            <a:extLst>
              <a:ext uri="{FF2B5EF4-FFF2-40B4-BE49-F238E27FC236}">
                <a16:creationId xmlns:a16="http://schemas.microsoft.com/office/drawing/2014/main" id="{2528A2F3-36C5-4CCB-A599-D9932ECAE68A}"/>
              </a:ext>
            </a:extLst>
          </p:cNvPr>
          <p:cNvSpPr>
            <a:spLocks noGrp="1"/>
          </p:cNvSpPr>
          <p:nvPr>
            <p:ph idx="1"/>
          </p:nvPr>
        </p:nvSpPr>
        <p:spPr>
          <a:xfrm>
            <a:off x="838200" y="1825625"/>
            <a:ext cx="3604591" cy="4351338"/>
          </a:xfrm>
        </p:spPr>
        <p:txBody>
          <a:bodyPr>
            <a:noAutofit/>
          </a:bodyPr>
          <a:lstStyle/>
          <a:p>
            <a:pPr marL="0" indent="0">
              <a:buNone/>
            </a:pPr>
            <a:r>
              <a:rPr lang="en-US" noProof="0" dirty="0">
                <a:latin typeface="Georgia" panose="02040502050405020303" pitchFamily="18" charset="0"/>
              </a:rPr>
              <a:t>Attempt 1: Process one request at a time, queue the others.</a:t>
            </a:r>
          </a:p>
          <a:p>
            <a:r>
              <a:rPr lang="en-US" dirty="0"/>
              <a:t>Bad: </a:t>
            </a:r>
            <a:r>
              <a:rPr lang="en-US" sz="2400" dirty="0"/>
              <a:t>Most time wasted on waiting, e.g.</a:t>
            </a:r>
            <a:r>
              <a:rPr lang="en-US" dirty="0"/>
              <a:t>:</a:t>
            </a:r>
          </a:p>
          <a:p>
            <a:pPr lvl="1"/>
            <a:r>
              <a:rPr lang="en-US" sz="2200" noProof="0" dirty="0"/>
              <a:t>Waiting for DB.</a:t>
            </a:r>
          </a:p>
          <a:p>
            <a:pPr lvl="1"/>
            <a:r>
              <a:rPr lang="en-US" sz="2200" dirty="0"/>
              <a:t>Waiting for reading/writing files.</a:t>
            </a:r>
          </a:p>
          <a:p>
            <a:r>
              <a:rPr lang="en-US" sz="2600" noProof="0" dirty="0"/>
              <a:t>Very few web applications works this way today.</a:t>
            </a:r>
          </a:p>
        </p:txBody>
      </p:sp>
      <p:pic>
        <p:nvPicPr>
          <p:cNvPr id="18" name="Graphic 17" descr="Computer">
            <a:extLst>
              <a:ext uri="{FF2B5EF4-FFF2-40B4-BE49-F238E27FC236}">
                <a16:creationId xmlns:a16="http://schemas.microsoft.com/office/drawing/2014/main" id="{FC3A666D-83EB-4BB0-9DA3-8F399CEB6C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78468" y="1391434"/>
            <a:ext cx="1372107" cy="1373793"/>
          </a:xfrm>
          <a:prstGeom prst="rect">
            <a:avLst/>
          </a:prstGeom>
        </p:spPr>
      </p:pic>
      <p:pic>
        <p:nvPicPr>
          <p:cNvPr id="19" name="Picture 18">
            <a:extLst>
              <a:ext uri="{FF2B5EF4-FFF2-40B4-BE49-F238E27FC236}">
                <a16:creationId xmlns:a16="http://schemas.microsoft.com/office/drawing/2014/main" id="{BECE7FA6-6036-498D-A576-815F6C888BF3}"/>
              </a:ext>
            </a:extLst>
          </p:cNvPr>
          <p:cNvPicPr>
            <a:picLocks noChangeAspect="1"/>
          </p:cNvPicPr>
          <p:nvPr/>
        </p:nvPicPr>
        <p:blipFill>
          <a:blip r:embed="rId4"/>
          <a:stretch>
            <a:fillRect/>
          </a:stretch>
        </p:blipFill>
        <p:spPr>
          <a:xfrm>
            <a:off x="8013285" y="1710566"/>
            <a:ext cx="442249" cy="856306"/>
          </a:xfrm>
          <a:prstGeom prst="rect">
            <a:avLst/>
          </a:prstGeom>
        </p:spPr>
      </p:pic>
      <p:sp>
        <p:nvSpPr>
          <p:cNvPr id="20" name="Content Placeholder 2">
            <a:extLst>
              <a:ext uri="{FF2B5EF4-FFF2-40B4-BE49-F238E27FC236}">
                <a16:creationId xmlns:a16="http://schemas.microsoft.com/office/drawing/2014/main" id="{EE1B2EF8-752B-4F44-9E89-2E3662520DAD}"/>
              </a:ext>
            </a:extLst>
          </p:cNvPr>
          <p:cNvSpPr txBox="1">
            <a:spLocks/>
          </p:cNvSpPr>
          <p:nvPr/>
        </p:nvSpPr>
        <p:spPr>
          <a:xfrm>
            <a:off x="4764418" y="2533576"/>
            <a:ext cx="1600200" cy="4247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a:t>Client</a:t>
            </a:r>
            <a:endParaRPr lang="en-US" sz="2400" dirty="0"/>
          </a:p>
        </p:txBody>
      </p:sp>
      <p:sp>
        <p:nvSpPr>
          <p:cNvPr id="21" name="Content Placeholder 2">
            <a:extLst>
              <a:ext uri="{FF2B5EF4-FFF2-40B4-BE49-F238E27FC236}">
                <a16:creationId xmlns:a16="http://schemas.microsoft.com/office/drawing/2014/main" id="{8F93EB37-BE4B-433B-9FA7-D83AEAC51B13}"/>
              </a:ext>
            </a:extLst>
          </p:cNvPr>
          <p:cNvSpPr txBox="1">
            <a:spLocks/>
          </p:cNvSpPr>
          <p:nvPr/>
        </p:nvSpPr>
        <p:spPr>
          <a:xfrm>
            <a:off x="7434309" y="2531227"/>
            <a:ext cx="1600200" cy="4247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Server</a:t>
            </a:r>
          </a:p>
        </p:txBody>
      </p:sp>
      <p:cxnSp>
        <p:nvCxnSpPr>
          <p:cNvPr id="31" name="Straight Connector 30">
            <a:extLst>
              <a:ext uri="{FF2B5EF4-FFF2-40B4-BE49-F238E27FC236}">
                <a16:creationId xmlns:a16="http://schemas.microsoft.com/office/drawing/2014/main" id="{19115B58-55DB-4748-8CCB-9950BBFB7518}"/>
              </a:ext>
            </a:extLst>
          </p:cNvPr>
          <p:cNvCxnSpPr>
            <a:cxnSpLocks/>
          </p:cNvCxnSpPr>
          <p:nvPr/>
        </p:nvCxnSpPr>
        <p:spPr>
          <a:xfrm flipH="1">
            <a:off x="5543921" y="2958308"/>
            <a:ext cx="1" cy="3333535"/>
          </a:xfrm>
          <a:prstGeom prst="line">
            <a:avLst/>
          </a:prstGeom>
        </p:spPr>
        <p:style>
          <a:lnRef idx="3">
            <a:schemeClr val="accent4"/>
          </a:lnRef>
          <a:fillRef idx="0">
            <a:schemeClr val="accent4"/>
          </a:fillRef>
          <a:effectRef idx="2">
            <a:schemeClr val="accent4"/>
          </a:effectRef>
          <a:fontRef idx="minor">
            <a:schemeClr val="tx1"/>
          </a:fontRef>
        </p:style>
      </p:cxnSp>
      <p:cxnSp>
        <p:nvCxnSpPr>
          <p:cNvPr id="32" name="Straight Connector 31">
            <a:extLst>
              <a:ext uri="{FF2B5EF4-FFF2-40B4-BE49-F238E27FC236}">
                <a16:creationId xmlns:a16="http://schemas.microsoft.com/office/drawing/2014/main" id="{9FAF6333-DCF0-43EA-9023-E9BEB58A89B2}"/>
              </a:ext>
            </a:extLst>
          </p:cNvPr>
          <p:cNvCxnSpPr/>
          <p:nvPr/>
        </p:nvCxnSpPr>
        <p:spPr>
          <a:xfrm flipH="1">
            <a:off x="8234408" y="3036129"/>
            <a:ext cx="1" cy="3333535"/>
          </a:xfrm>
          <a:prstGeom prst="line">
            <a:avLst/>
          </a:prstGeom>
        </p:spPr>
        <p:style>
          <a:lnRef idx="3">
            <a:schemeClr val="accent4"/>
          </a:lnRef>
          <a:fillRef idx="0">
            <a:schemeClr val="accent4"/>
          </a:fillRef>
          <a:effectRef idx="2">
            <a:schemeClr val="accent4"/>
          </a:effectRef>
          <a:fontRef idx="minor">
            <a:schemeClr val="tx1"/>
          </a:fontRef>
        </p:style>
      </p:cxnSp>
      <p:cxnSp>
        <p:nvCxnSpPr>
          <p:cNvPr id="33" name="Straight Arrow Connector 32">
            <a:extLst>
              <a:ext uri="{FF2B5EF4-FFF2-40B4-BE49-F238E27FC236}">
                <a16:creationId xmlns:a16="http://schemas.microsoft.com/office/drawing/2014/main" id="{88409D20-5127-48FE-967B-CAE2A9E7BA61}"/>
              </a:ext>
            </a:extLst>
          </p:cNvPr>
          <p:cNvCxnSpPr>
            <a:cxnSpLocks/>
          </p:cNvCxnSpPr>
          <p:nvPr/>
        </p:nvCxnSpPr>
        <p:spPr>
          <a:xfrm>
            <a:off x="5654166" y="3329605"/>
            <a:ext cx="2287199" cy="1316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Content Placeholder 2">
            <a:extLst>
              <a:ext uri="{FF2B5EF4-FFF2-40B4-BE49-F238E27FC236}">
                <a16:creationId xmlns:a16="http://schemas.microsoft.com/office/drawing/2014/main" id="{2366C752-A142-4F95-AE9C-EE657847CA3D}"/>
              </a:ext>
            </a:extLst>
          </p:cNvPr>
          <p:cNvSpPr txBox="1">
            <a:spLocks/>
          </p:cNvSpPr>
          <p:nvPr/>
        </p:nvSpPr>
        <p:spPr>
          <a:xfrm>
            <a:off x="5654906" y="2951858"/>
            <a:ext cx="2468942" cy="3693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rPr>
              <a:t>HTTP Request 1</a:t>
            </a:r>
          </a:p>
        </p:txBody>
      </p:sp>
      <p:cxnSp>
        <p:nvCxnSpPr>
          <p:cNvPr id="35" name="Straight Connector 34">
            <a:extLst>
              <a:ext uri="{FF2B5EF4-FFF2-40B4-BE49-F238E27FC236}">
                <a16:creationId xmlns:a16="http://schemas.microsoft.com/office/drawing/2014/main" id="{12AE6D16-3AE7-44E9-A7E7-739E04FA60C3}"/>
              </a:ext>
            </a:extLst>
          </p:cNvPr>
          <p:cNvCxnSpPr>
            <a:cxnSpLocks/>
          </p:cNvCxnSpPr>
          <p:nvPr/>
        </p:nvCxnSpPr>
        <p:spPr>
          <a:xfrm>
            <a:off x="8013287" y="3585885"/>
            <a:ext cx="0" cy="1453254"/>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DD60EA2A-B4D8-4799-9ABB-C326BB7A998F}"/>
              </a:ext>
            </a:extLst>
          </p:cNvPr>
          <p:cNvCxnSpPr>
            <a:cxnSpLocks/>
          </p:cNvCxnSpPr>
          <p:nvPr/>
        </p:nvCxnSpPr>
        <p:spPr>
          <a:xfrm flipH="1">
            <a:off x="5735547" y="5136887"/>
            <a:ext cx="2195800" cy="990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Content Placeholder 2">
            <a:extLst>
              <a:ext uri="{FF2B5EF4-FFF2-40B4-BE49-F238E27FC236}">
                <a16:creationId xmlns:a16="http://schemas.microsoft.com/office/drawing/2014/main" id="{DDA38BE9-8FEF-4716-873F-1AEDF7A4A6C3}"/>
              </a:ext>
            </a:extLst>
          </p:cNvPr>
          <p:cNvSpPr txBox="1">
            <a:spLocks/>
          </p:cNvSpPr>
          <p:nvPr/>
        </p:nvSpPr>
        <p:spPr>
          <a:xfrm>
            <a:off x="5933787" y="5308383"/>
            <a:ext cx="2195800" cy="3693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rPr>
              <a:t>HTTP Response 1</a:t>
            </a:r>
          </a:p>
        </p:txBody>
      </p:sp>
      <p:pic>
        <p:nvPicPr>
          <p:cNvPr id="40" name="Graphic 39" descr="Computer">
            <a:extLst>
              <a:ext uri="{FF2B5EF4-FFF2-40B4-BE49-F238E27FC236}">
                <a16:creationId xmlns:a16="http://schemas.microsoft.com/office/drawing/2014/main" id="{F5119E98-7A8D-4561-AD2B-84361E62AB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21612" y="1391434"/>
            <a:ext cx="1372107" cy="1373793"/>
          </a:xfrm>
          <a:prstGeom prst="rect">
            <a:avLst/>
          </a:prstGeom>
        </p:spPr>
      </p:pic>
      <p:sp>
        <p:nvSpPr>
          <p:cNvPr id="41" name="Content Placeholder 2">
            <a:extLst>
              <a:ext uri="{FF2B5EF4-FFF2-40B4-BE49-F238E27FC236}">
                <a16:creationId xmlns:a16="http://schemas.microsoft.com/office/drawing/2014/main" id="{2B096775-8A7D-4E7E-8E78-931405454A90}"/>
              </a:ext>
            </a:extLst>
          </p:cNvPr>
          <p:cNvSpPr txBox="1">
            <a:spLocks/>
          </p:cNvSpPr>
          <p:nvPr/>
        </p:nvSpPr>
        <p:spPr>
          <a:xfrm>
            <a:off x="10207562" y="2533576"/>
            <a:ext cx="1600200" cy="4247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a:t>Client</a:t>
            </a:r>
            <a:endParaRPr lang="en-US" sz="2400" dirty="0"/>
          </a:p>
        </p:txBody>
      </p:sp>
      <p:cxnSp>
        <p:nvCxnSpPr>
          <p:cNvPr id="43" name="Straight Connector 42">
            <a:extLst>
              <a:ext uri="{FF2B5EF4-FFF2-40B4-BE49-F238E27FC236}">
                <a16:creationId xmlns:a16="http://schemas.microsoft.com/office/drawing/2014/main" id="{7BFCC63B-0763-4885-BB9E-4FEE1D367451}"/>
              </a:ext>
            </a:extLst>
          </p:cNvPr>
          <p:cNvCxnSpPr>
            <a:cxnSpLocks/>
          </p:cNvCxnSpPr>
          <p:nvPr/>
        </p:nvCxnSpPr>
        <p:spPr>
          <a:xfrm flipH="1">
            <a:off x="10987065" y="2958308"/>
            <a:ext cx="1" cy="3333535"/>
          </a:xfrm>
          <a:prstGeom prst="line">
            <a:avLst/>
          </a:prstGeom>
        </p:spPr>
        <p:style>
          <a:lnRef idx="3">
            <a:schemeClr val="accent4"/>
          </a:lnRef>
          <a:fillRef idx="0">
            <a:schemeClr val="accent4"/>
          </a:fillRef>
          <a:effectRef idx="2">
            <a:schemeClr val="accent4"/>
          </a:effectRef>
          <a:fontRef idx="minor">
            <a:schemeClr val="tx1"/>
          </a:fontRef>
        </p:style>
      </p:cxnSp>
      <p:cxnSp>
        <p:nvCxnSpPr>
          <p:cNvPr id="45" name="Straight Arrow Connector 44">
            <a:extLst>
              <a:ext uri="{FF2B5EF4-FFF2-40B4-BE49-F238E27FC236}">
                <a16:creationId xmlns:a16="http://schemas.microsoft.com/office/drawing/2014/main" id="{8F870066-4926-4414-ADFC-BA93A6767C6D}"/>
              </a:ext>
            </a:extLst>
          </p:cNvPr>
          <p:cNvCxnSpPr>
            <a:cxnSpLocks/>
          </p:cNvCxnSpPr>
          <p:nvPr/>
        </p:nvCxnSpPr>
        <p:spPr>
          <a:xfrm flipH="1">
            <a:off x="8408015" y="3378538"/>
            <a:ext cx="2195800" cy="990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353FB5AF-1DB3-4774-AC04-524B86A30AFB}"/>
              </a:ext>
            </a:extLst>
          </p:cNvPr>
          <p:cNvCxnSpPr>
            <a:cxnSpLocks/>
          </p:cNvCxnSpPr>
          <p:nvPr/>
        </p:nvCxnSpPr>
        <p:spPr>
          <a:xfrm>
            <a:off x="8408015" y="5244606"/>
            <a:ext cx="0" cy="484933"/>
          </a:xfrm>
          <a:prstGeom prst="line">
            <a:avLst/>
          </a:prstGeom>
        </p:spPr>
        <p:style>
          <a:lnRef idx="3">
            <a:schemeClr val="dk1"/>
          </a:lnRef>
          <a:fillRef idx="0">
            <a:schemeClr val="dk1"/>
          </a:fillRef>
          <a:effectRef idx="2">
            <a:schemeClr val="dk1"/>
          </a:effectRef>
          <a:fontRef idx="minor">
            <a:schemeClr val="tx1"/>
          </a:fontRef>
        </p:style>
      </p:cxnSp>
      <p:sp>
        <p:nvSpPr>
          <p:cNvPr id="51" name="Content Placeholder 2">
            <a:extLst>
              <a:ext uri="{FF2B5EF4-FFF2-40B4-BE49-F238E27FC236}">
                <a16:creationId xmlns:a16="http://schemas.microsoft.com/office/drawing/2014/main" id="{9D75CB9C-350A-4634-84DF-6CC3F281B796}"/>
              </a:ext>
            </a:extLst>
          </p:cNvPr>
          <p:cNvSpPr txBox="1">
            <a:spLocks/>
          </p:cNvSpPr>
          <p:nvPr/>
        </p:nvSpPr>
        <p:spPr>
          <a:xfrm>
            <a:off x="8943470" y="2983768"/>
            <a:ext cx="2048390" cy="3693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rPr>
              <a:t>HTTP Request 2</a:t>
            </a:r>
          </a:p>
        </p:txBody>
      </p:sp>
      <p:cxnSp>
        <p:nvCxnSpPr>
          <p:cNvPr id="52" name="Straight Arrow Connector 51">
            <a:extLst>
              <a:ext uri="{FF2B5EF4-FFF2-40B4-BE49-F238E27FC236}">
                <a16:creationId xmlns:a16="http://schemas.microsoft.com/office/drawing/2014/main" id="{BF87C8A5-AE35-4628-B8D9-E0414BD7C25C}"/>
              </a:ext>
            </a:extLst>
          </p:cNvPr>
          <p:cNvCxnSpPr>
            <a:cxnSpLocks/>
          </p:cNvCxnSpPr>
          <p:nvPr/>
        </p:nvCxnSpPr>
        <p:spPr>
          <a:xfrm>
            <a:off x="8467137" y="5854191"/>
            <a:ext cx="2287199" cy="1316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3" name="Content Placeholder 2">
            <a:extLst>
              <a:ext uri="{FF2B5EF4-FFF2-40B4-BE49-F238E27FC236}">
                <a16:creationId xmlns:a16="http://schemas.microsoft.com/office/drawing/2014/main" id="{481DC213-8705-46A6-BA7D-B58A5408DD7E}"/>
              </a:ext>
            </a:extLst>
          </p:cNvPr>
          <p:cNvSpPr txBox="1">
            <a:spLocks/>
          </p:cNvSpPr>
          <p:nvPr/>
        </p:nvSpPr>
        <p:spPr>
          <a:xfrm>
            <a:off x="8408696" y="5978728"/>
            <a:ext cx="2217836" cy="3693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rPr>
              <a:t>HTTP Response 2</a:t>
            </a:r>
          </a:p>
        </p:txBody>
      </p:sp>
      <p:cxnSp>
        <p:nvCxnSpPr>
          <p:cNvPr id="87" name="Straight Connector 86">
            <a:extLst>
              <a:ext uri="{FF2B5EF4-FFF2-40B4-BE49-F238E27FC236}">
                <a16:creationId xmlns:a16="http://schemas.microsoft.com/office/drawing/2014/main" id="{93361BF8-1889-4A4A-AE97-94AD2F44C716}"/>
              </a:ext>
            </a:extLst>
          </p:cNvPr>
          <p:cNvCxnSpPr>
            <a:cxnSpLocks/>
          </p:cNvCxnSpPr>
          <p:nvPr/>
        </p:nvCxnSpPr>
        <p:spPr>
          <a:xfrm>
            <a:off x="7931347" y="3740350"/>
            <a:ext cx="0" cy="1189459"/>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88" name="Content Placeholder 2">
            <a:extLst>
              <a:ext uri="{FF2B5EF4-FFF2-40B4-BE49-F238E27FC236}">
                <a16:creationId xmlns:a16="http://schemas.microsoft.com/office/drawing/2014/main" id="{1F46FDE0-BC3E-4F4A-8DE7-643161C17BD8}"/>
              </a:ext>
            </a:extLst>
          </p:cNvPr>
          <p:cNvSpPr txBox="1">
            <a:spLocks/>
          </p:cNvSpPr>
          <p:nvPr/>
        </p:nvSpPr>
        <p:spPr>
          <a:xfrm>
            <a:off x="6127060" y="4003563"/>
            <a:ext cx="1845257"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961B81"/>
                </a:solidFill>
              </a:rPr>
              <a:t>Waiting for DB response...</a:t>
            </a:r>
          </a:p>
        </p:txBody>
      </p:sp>
    </p:spTree>
    <p:extLst>
      <p:ext uri="{BB962C8B-B14F-4D97-AF65-F5344CB8AC3E}">
        <p14:creationId xmlns:p14="http://schemas.microsoft.com/office/powerpoint/2010/main" val="59668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8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34" grpId="0"/>
      <p:bldP spid="37" grpId="0"/>
      <p:bldP spid="41" grpId="0"/>
      <p:bldP spid="51" grpId="0"/>
      <p:bldP spid="53" grpId="0"/>
      <p:bldP spid="8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concurrent requests</a:t>
            </a:r>
            <a:endParaRPr lang="en-US" noProof="0" dirty="0"/>
          </a:p>
        </p:txBody>
      </p:sp>
      <p:sp>
        <p:nvSpPr>
          <p:cNvPr id="22" name="Content Placeholder 2">
            <a:extLst>
              <a:ext uri="{FF2B5EF4-FFF2-40B4-BE49-F238E27FC236}">
                <a16:creationId xmlns:a16="http://schemas.microsoft.com/office/drawing/2014/main" id="{2528A2F3-36C5-4CCB-A599-D9932ECAE68A}"/>
              </a:ext>
            </a:extLst>
          </p:cNvPr>
          <p:cNvSpPr>
            <a:spLocks noGrp="1"/>
          </p:cNvSpPr>
          <p:nvPr>
            <p:ph idx="1"/>
          </p:nvPr>
        </p:nvSpPr>
        <p:spPr>
          <a:xfrm>
            <a:off x="838199" y="1825625"/>
            <a:ext cx="3905305" cy="4351338"/>
          </a:xfrm>
        </p:spPr>
        <p:txBody>
          <a:bodyPr/>
          <a:lstStyle/>
          <a:p>
            <a:pPr marL="0" indent="0">
              <a:buNone/>
            </a:pPr>
            <a:r>
              <a:rPr lang="en-US" noProof="0" dirty="0">
                <a:latin typeface="Georgia" panose="02040502050405020303" pitchFamily="18" charset="0"/>
              </a:rPr>
              <a:t>Attempt 2: Use threads to process requests </a:t>
            </a:r>
            <a:r>
              <a:rPr lang="en-US" dirty="0"/>
              <a:t>simultaneously.</a:t>
            </a:r>
          </a:p>
          <a:p>
            <a:r>
              <a:rPr lang="en-US" noProof="0" dirty="0"/>
              <a:t>Requires us to write thread-safe code.</a:t>
            </a:r>
          </a:p>
          <a:p>
            <a:r>
              <a:rPr lang="en-US" dirty="0"/>
              <a:t>The way many web applications work</a:t>
            </a:r>
            <a:br>
              <a:rPr lang="en-US" dirty="0"/>
            </a:br>
            <a:r>
              <a:rPr lang="en-US" dirty="0"/>
              <a:t>still today.</a:t>
            </a:r>
          </a:p>
          <a:p>
            <a:pPr lvl="1"/>
            <a:r>
              <a:rPr lang="en-US" dirty="0"/>
              <a:t>Then came Node.js...</a:t>
            </a:r>
          </a:p>
        </p:txBody>
      </p:sp>
      <p:pic>
        <p:nvPicPr>
          <p:cNvPr id="25" name="Graphic 24" descr="Computer">
            <a:extLst>
              <a:ext uri="{FF2B5EF4-FFF2-40B4-BE49-F238E27FC236}">
                <a16:creationId xmlns:a16="http://schemas.microsoft.com/office/drawing/2014/main" id="{46D0C48E-DEBC-4155-8CF7-1E9E5D40C5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78468" y="1391434"/>
            <a:ext cx="1372107" cy="1373793"/>
          </a:xfrm>
          <a:prstGeom prst="rect">
            <a:avLst/>
          </a:prstGeom>
        </p:spPr>
      </p:pic>
      <p:pic>
        <p:nvPicPr>
          <p:cNvPr id="26" name="Picture 25">
            <a:extLst>
              <a:ext uri="{FF2B5EF4-FFF2-40B4-BE49-F238E27FC236}">
                <a16:creationId xmlns:a16="http://schemas.microsoft.com/office/drawing/2014/main" id="{B214FA78-82AC-4C47-9139-4D7AD1893DC4}"/>
              </a:ext>
            </a:extLst>
          </p:cNvPr>
          <p:cNvPicPr>
            <a:picLocks noChangeAspect="1"/>
          </p:cNvPicPr>
          <p:nvPr/>
        </p:nvPicPr>
        <p:blipFill>
          <a:blip r:embed="rId4"/>
          <a:stretch>
            <a:fillRect/>
          </a:stretch>
        </p:blipFill>
        <p:spPr>
          <a:xfrm>
            <a:off x="8013285" y="1710566"/>
            <a:ext cx="442249" cy="856306"/>
          </a:xfrm>
          <a:prstGeom prst="rect">
            <a:avLst/>
          </a:prstGeom>
        </p:spPr>
      </p:pic>
      <p:sp>
        <p:nvSpPr>
          <p:cNvPr id="27" name="Content Placeholder 2">
            <a:extLst>
              <a:ext uri="{FF2B5EF4-FFF2-40B4-BE49-F238E27FC236}">
                <a16:creationId xmlns:a16="http://schemas.microsoft.com/office/drawing/2014/main" id="{FD445279-5EE1-4FDA-BB3C-DB463D62AAF3}"/>
              </a:ext>
            </a:extLst>
          </p:cNvPr>
          <p:cNvSpPr txBox="1">
            <a:spLocks/>
          </p:cNvSpPr>
          <p:nvPr/>
        </p:nvSpPr>
        <p:spPr>
          <a:xfrm>
            <a:off x="4764418" y="2533576"/>
            <a:ext cx="1600200" cy="4247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a:t>Client</a:t>
            </a:r>
            <a:endParaRPr lang="en-US" sz="2400" dirty="0"/>
          </a:p>
        </p:txBody>
      </p:sp>
      <p:sp>
        <p:nvSpPr>
          <p:cNvPr id="28" name="Content Placeholder 2">
            <a:extLst>
              <a:ext uri="{FF2B5EF4-FFF2-40B4-BE49-F238E27FC236}">
                <a16:creationId xmlns:a16="http://schemas.microsoft.com/office/drawing/2014/main" id="{B6B34C0B-E7D5-436E-9CA8-5E00C1F774E0}"/>
              </a:ext>
            </a:extLst>
          </p:cNvPr>
          <p:cNvSpPr txBox="1">
            <a:spLocks/>
          </p:cNvSpPr>
          <p:nvPr/>
        </p:nvSpPr>
        <p:spPr>
          <a:xfrm>
            <a:off x="7434309" y="2531227"/>
            <a:ext cx="1600200" cy="4247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Server</a:t>
            </a:r>
          </a:p>
        </p:txBody>
      </p:sp>
      <p:cxnSp>
        <p:nvCxnSpPr>
          <p:cNvPr id="29" name="Straight Connector 28">
            <a:extLst>
              <a:ext uri="{FF2B5EF4-FFF2-40B4-BE49-F238E27FC236}">
                <a16:creationId xmlns:a16="http://schemas.microsoft.com/office/drawing/2014/main" id="{49E93947-271B-4D32-A922-C9D05278C821}"/>
              </a:ext>
            </a:extLst>
          </p:cNvPr>
          <p:cNvCxnSpPr>
            <a:cxnSpLocks/>
          </p:cNvCxnSpPr>
          <p:nvPr/>
        </p:nvCxnSpPr>
        <p:spPr>
          <a:xfrm flipH="1">
            <a:off x="5543921" y="2958308"/>
            <a:ext cx="1" cy="3333535"/>
          </a:xfrm>
          <a:prstGeom prst="line">
            <a:avLst/>
          </a:prstGeom>
        </p:spPr>
        <p:style>
          <a:lnRef idx="3">
            <a:schemeClr val="accent4"/>
          </a:lnRef>
          <a:fillRef idx="0">
            <a:schemeClr val="accent4"/>
          </a:fillRef>
          <a:effectRef idx="2">
            <a:schemeClr val="accent4"/>
          </a:effectRef>
          <a:fontRef idx="minor">
            <a:schemeClr val="tx1"/>
          </a:fontRef>
        </p:style>
      </p:cxnSp>
      <p:cxnSp>
        <p:nvCxnSpPr>
          <p:cNvPr id="30" name="Straight Connector 29">
            <a:extLst>
              <a:ext uri="{FF2B5EF4-FFF2-40B4-BE49-F238E27FC236}">
                <a16:creationId xmlns:a16="http://schemas.microsoft.com/office/drawing/2014/main" id="{03EC8775-2A02-4E55-A2C2-93BAE5FD76B2}"/>
              </a:ext>
            </a:extLst>
          </p:cNvPr>
          <p:cNvCxnSpPr/>
          <p:nvPr/>
        </p:nvCxnSpPr>
        <p:spPr>
          <a:xfrm flipH="1">
            <a:off x="8234408" y="3036129"/>
            <a:ext cx="1" cy="3333535"/>
          </a:xfrm>
          <a:prstGeom prst="line">
            <a:avLst/>
          </a:prstGeom>
        </p:spPr>
        <p:style>
          <a:lnRef idx="3">
            <a:schemeClr val="accent4"/>
          </a:lnRef>
          <a:fillRef idx="0">
            <a:schemeClr val="accent4"/>
          </a:fillRef>
          <a:effectRef idx="2">
            <a:schemeClr val="accent4"/>
          </a:effectRef>
          <a:fontRef idx="minor">
            <a:schemeClr val="tx1"/>
          </a:fontRef>
        </p:style>
      </p:cxnSp>
      <p:cxnSp>
        <p:nvCxnSpPr>
          <p:cNvPr id="38" name="Straight Arrow Connector 37">
            <a:extLst>
              <a:ext uri="{FF2B5EF4-FFF2-40B4-BE49-F238E27FC236}">
                <a16:creationId xmlns:a16="http://schemas.microsoft.com/office/drawing/2014/main" id="{C2608AAE-2DAA-40B0-BE04-36CD3F23809A}"/>
              </a:ext>
            </a:extLst>
          </p:cNvPr>
          <p:cNvCxnSpPr>
            <a:cxnSpLocks/>
          </p:cNvCxnSpPr>
          <p:nvPr/>
        </p:nvCxnSpPr>
        <p:spPr>
          <a:xfrm>
            <a:off x="5654166" y="3329605"/>
            <a:ext cx="2287199" cy="1316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Content Placeholder 2">
            <a:extLst>
              <a:ext uri="{FF2B5EF4-FFF2-40B4-BE49-F238E27FC236}">
                <a16:creationId xmlns:a16="http://schemas.microsoft.com/office/drawing/2014/main" id="{C35C37C2-8028-44D1-BB4F-76706E785C09}"/>
              </a:ext>
            </a:extLst>
          </p:cNvPr>
          <p:cNvSpPr txBox="1">
            <a:spLocks/>
          </p:cNvSpPr>
          <p:nvPr/>
        </p:nvSpPr>
        <p:spPr>
          <a:xfrm>
            <a:off x="5654906" y="2951858"/>
            <a:ext cx="2468942" cy="3693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rPr>
              <a:t>HTTP Request 1</a:t>
            </a:r>
          </a:p>
        </p:txBody>
      </p:sp>
      <p:cxnSp>
        <p:nvCxnSpPr>
          <p:cNvPr id="42" name="Straight Connector 41">
            <a:extLst>
              <a:ext uri="{FF2B5EF4-FFF2-40B4-BE49-F238E27FC236}">
                <a16:creationId xmlns:a16="http://schemas.microsoft.com/office/drawing/2014/main" id="{E21C3AA5-B964-4A2B-B8A7-F3DA3402CC1C}"/>
              </a:ext>
            </a:extLst>
          </p:cNvPr>
          <p:cNvCxnSpPr>
            <a:cxnSpLocks/>
          </p:cNvCxnSpPr>
          <p:nvPr/>
        </p:nvCxnSpPr>
        <p:spPr>
          <a:xfrm>
            <a:off x="8013287" y="3585885"/>
            <a:ext cx="0" cy="1453254"/>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C3CCC5E6-FCB7-4BF1-91D8-8EB5DB8042E2}"/>
              </a:ext>
            </a:extLst>
          </p:cNvPr>
          <p:cNvCxnSpPr>
            <a:cxnSpLocks/>
          </p:cNvCxnSpPr>
          <p:nvPr/>
        </p:nvCxnSpPr>
        <p:spPr>
          <a:xfrm flipH="1">
            <a:off x="5735547" y="5136887"/>
            <a:ext cx="2195800" cy="990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6" name="Content Placeholder 2">
            <a:extLst>
              <a:ext uri="{FF2B5EF4-FFF2-40B4-BE49-F238E27FC236}">
                <a16:creationId xmlns:a16="http://schemas.microsoft.com/office/drawing/2014/main" id="{35F45B4D-AC03-4A2F-91CF-1296141502F4}"/>
              </a:ext>
            </a:extLst>
          </p:cNvPr>
          <p:cNvSpPr txBox="1">
            <a:spLocks/>
          </p:cNvSpPr>
          <p:nvPr/>
        </p:nvSpPr>
        <p:spPr>
          <a:xfrm>
            <a:off x="5933787" y="5308383"/>
            <a:ext cx="2195800" cy="3693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rPr>
              <a:t>HTTP Response 1</a:t>
            </a:r>
          </a:p>
        </p:txBody>
      </p:sp>
      <p:pic>
        <p:nvPicPr>
          <p:cNvPr id="47" name="Graphic 46" descr="Computer">
            <a:extLst>
              <a:ext uri="{FF2B5EF4-FFF2-40B4-BE49-F238E27FC236}">
                <a16:creationId xmlns:a16="http://schemas.microsoft.com/office/drawing/2014/main" id="{59BC668A-706B-45DD-BF41-32E76EA6F8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21612" y="1391434"/>
            <a:ext cx="1372107" cy="1373793"/>
          </a:xfrm>
          <a:prstGeom prst="rect">
            <a:avLst/>
          </a:prstGeom>
        </p:spPr>
      </p:pic>
      <p:sp>
        <p:nvSpPr>
          <p:cNvPr id="49" name="Content Placeholder 2">
            <a:extLst>
              <a:ext uri="{FF2B5EF4-FFF2-40B4-BE49-F238E27FC236}">
                <a16:creationId xmlns:a16="http://schemas.microsoft.com/office/drawing/2014/main" id="{C056A52C-343A-403F-887F-28C3E65298D2}"/>
              </a:ext>
            </a:extLst>
          </p:cNvPr>
          <p:cNvSpPr txBox="1">
            <a:spLocks/>
          </p:cNvSpPr>
          <p:nvPr/>
        </p:nvSpPr>
        <p:spPr>
          <a:xfrm>
            <a:off x="10207562" y="2533576"/>
            <a:ext cx="1600200" cy="4247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a:t>Client</a:t>
            </a:r>
            <a:endParaRPr lang="en-US" sz="2400" dirty="0"/>
          </a:p>
        </p:txBody>
      </p:sp>
      <p:cxnSp>
        <p:nvCxnSpPr>
          <p:cNvPr id="50" name="Straight Connector 49">
            <a:extLst>
              <a:ext uri="{FF2B5EF4-FFF2-40B4-BE49-F238E27FC236}">
                <a16:creationId xmlns:a16="http://schemas.microsoft.com/office/drawing/2014/main" id="{408EE5CB-DFEB-44F2-8035-C6AFD040C973}"/>
              </a:ext>
            </a:extLst>
          </p:cNvPr>
          <p:cNvCxnSpPr>
            <a:cxnSpLocks/>
          </p:cNvCxnSpPr>
          <p:nvPr/>
        </p:nvCxnSpPr>
        <p:spPr>
          <a:xfrm flipH="1">
            <a:off x="10987065" y="2958308"/>
            <a:ext cx="1" cy="3333535"/>
          </a:xfrm>
          <a:prstGeom prst="line">
            <a:avLst/>
          </a:prstGeom>
        </p:spPr>
        <p:style>
          <a:lnRef idx="3">
            <a:schemeClr val="accent4"/>
          </a:lnRef>
          <a:fillRef idx="0">
            <a:schemeClr val="accent4"/>
          </a:fillRef>
          <a:effectRef idx="2">
            <a:schemeClr val="accent4"/>
          </a:effectRef>
          <a:fontRef idx="minor">
            <a:schemeClr val="tx1"/>
          </a:fontRef>
        </p:style>
      </p:cxnSp>
      <p:cxnSp>
        <p:nvCxnSpPr>
          <p:cNvPr id="54" name="Straight Arrow Connector 53">
            <a:extLst>
              <a:ext uri="{FF2B5EF4-FFF2-40B4-BE49-F238E27FC236}">
                <a16:creationId xmlns:a16="http://schemas.microsoft.com/office/drawing/2014/main" id="{A049F526-195C-4774-8353-6954238AFAD7}"/>
              </a:ext>
            </a:extLst>
          </p:cNvPr>
          <p:cNvCxnSpPr>
            <a:cxnSpLocks/>
          </p:cNvCxnSpPr>
          <p:nvPr/>
        </p:nvCxnSpPr>
        <p:spPr>
          <a:xfrm flipH="1">
            <a:off x="8408015" y="3378538"/>
            <a:ext cx="2195800" cy="990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Connector 54">
            <a:extLst>
              <a:ext uri="{FF2B5EF4-FFF2-40B4-BE49-F238E27FC236}">
                <a16:creationId xmlns:a16="http://schemas.microsoft.com/office/drawing/2014/main" id="{A92860C3-18DD-4A67-922A-543D7D9C369C}"/>
              </a:ext>
            </a:extLst>
          </p:cNvPr>
          <p:cNvCxnSpPr>
            <a:cxnSpLocks/>
          </p:cNvCxnSpPr>
          <p:nvPr/>
        </p:nvCxnSpPr>
        <p:spPr>
          <a:xfrm>
            <a:off x="8424769" y="3641670"/>
            <a:ext cx="0" cy="484933"/>
          </a:xfrm>
          <a:prstGeom prst="line">
            <a:avLst/>
          </a:prstGeom>
        </p:spPr>
        <p:style>
          <a:lnRef idx="3">
            <a:schemeClr val="dk1"/>
          </a:lnRef>
          <a:fillRef idx="0">
            <a:schemeClr val="dk1"/>
          </a:fillRef>
          <a:effectRef idx="2">
            <a:schemeClr val="dk1"/>
          </a:effectRef>
          <a:fontRef idx="minor">
            <a:schemeClr val="tx1"/>
          </a:fontRef>
        </p:style>
      </p:cxnSp>
      <p:sp>
        <p:nvSpPr>
          <p:cNvPr id="56" name="Content Placeholder 2">
            <a:extLst>
              <a:ext uri="{FF2B5EF4-FFF2-40B4-BE49-F238E27FC236}">
                <a16:creationId xmlns:a16="http://schemas.microsoft.com/office/drawing/2014/main" id="{83E3D8DB-52C3-4FA9-B1DA-8D6F9E01F8F8}"/>
              </a:ext>
            </a:extLst>
          </p:cNvPr>
          <p:cNvSpPr txBox="1">
            <a:spLocks/>
          </p:cNvSpPr>
          <p:nvPr/>
        </p:nvSpPr>
        <p:spPr>
          <a:xfrm>
            <a:off x="8943470" y="2983768"/>
            <a:ext cx="2048390" cy="3693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rPr>
              <a:t>HTTP Request 2</a:t>
            </a:r>
          </a:p>
        </p:txBody>
      </p:sp>
      <p:cxnSp>
        <p:nvCxnSpPr>
          <p:cNvPr id="57" name="Straight Arrow Connector 56">
            <a:extLst>
              <a:ext uri="{FF2B5EF4-FFF2-40B4-BE49-F238E27FC236}">
                <a16:creationId xmlns:a16="http://schemas.microsoft.com/office/drawing/2014/main" id="{00416A3E-EAAB-4C00-B5CD-CF3F62322A26}"/>
              </a:ext>
            </a:extLst>
          </p:cNvPr>
          <p:cNvCxnSpPr>
            <a:cxnSpLocks/>
          </p:cNvCxnSpPr>
          <p:nvPr/>
        </p:nvCxnSpPr>
        <p:spPr>
          <a:xfrm>
            <a:off x="8483891" y="4251255"/>
            <a:ext cx="2287199" cy="1316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 name="Content Placeholder 2">
            <a:extLst>
              <a:ext uri="{FF2B5EF4-FFF2-40B4-BE49-F238E27FC236}">
                <a16:creationId xmlns:a16="http://schemas.microsoft.com/office/drawing/2014/main" id="{644F8161-D077-4E73-9CDE-95C3B91184A0}"/>
              </a:ext>
            </a:extLst>
          </p:cNvPr>
          <p:cNvSpPr txBox="1">
            <a:spLocks/>
          </p:cNvSpPr>
          <p:nvPr/>
        </p:nvSpPr>
        <p:spPr>
          <a:xfrm>
            <a:off x="8425450" y="4375792"/>
            <a:ext cx="2217836" cy="3693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rPr>
              <a:t>HTTP Response 2</a:t>
            </a:r>
          </a:p>
        </p:txBody>
      </p:sp>
      <p:sp>
        <p:nvSpPr>
          <p:cNvPr id="61" name="Content Placeholder 2">
            <a:extLst>
              <a:ext uri="{FF2B5EF4-FFF2-40B4-BE49-F238E27FC236}">
                <a16:creationId xmlns:a16="http://schemas.microsoft.com/office/drawing/2014/main" id="{EE31AC67-02B7-4D50-973C-745F39155AFE}"/>
              </a:ext>
            </a:extLst>
          </p:cNvPr>
          <p:cNvSpPr txBox="1">
            <a:spLocks/>
          </p:cNvSpPr>
          <p:nvPr/>
        </p:nvSpPr>
        <p:spPr>
          <a:xfrm>
            <a:off x="6569769" y="4001294"/>
            <a:ext cx="1502180"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rPr>
              <a:t>Handled by Thread 1</a:t>
            </a:r>
          </a:p>
        </p:txBody>
      </p:sp>
      <p:sp>
        <p:nvSpPr>
          <p:cNvPr id="62" name="Content Placeholder 2">
            <a:extLst>
              <a:ext uri="{FF2B5EF4-FFF2-40B4-BE49-F238E27FC236}">
                <a16:creationId xmlns:a16="http://schemas.microsoft.com/office/drawing/2014/main" id="{148F0ADB-895D-45D4-B182-135332C3C6B8}"/>
              </a:ext>
            </a:extLst>
          </p:cNvPr>
          <p:cNvSpPr txBox="1">
            <a:spLocks/>
          </p:cNvSpPr>
          <p:nvPr/>
        </p:nvSpPr>
        <p:spPr>
          <a:xfrm>
            <a:off x="8483891" y="3560970"/>
            <a:ext cx="1540612"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rPr>
              <a:t>Handled by Thread 2</a:t>
            </a:r>
          </a:p>
        </p:txBody>
      </p:sp>
    </p:spTree>
    <p:extLst>
      <p:ext uri="{BB962C8B-B14F-4D97-AF65-F5344CB8AC3E}">
        <p14:creationId xmlns:p14="http://schemas.microsoft.com/office/powerpoint/2010/main" val="343405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6" grpId="0"/>
      <p:bldP spid="56" grpId="0"/>
      <p:bldP spid="58" grpId="0"/>
      <p:bldP spid="61" grpId="0"/>
      <p:bldP spid="6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concurrent requests</a:t>
            </a:r>
            <a:endParaRPr lang="en-US" noProof="0" dirty="0"/>
          </a:p>
        </p:txBody>
      </p:sp>
      <p:sp>
        <p:nvSpPr>
          <p:cNvPr id="22" name="Content Placeholder 2">
            <a:extLst>
              <a:ext uri="{FF2B5EF4-FFF2-40B4-BE49-F238E27FC236}">
                <a16:creationId xmlns:a16="http://schemas.microsoft.com/office/drawing/2014/main" id="{2528A2F3-36C5-4CCB-A599-D9932ECAE68A}"/>
              </a:ext>
            </a:extLst>
          </p:cNvPr>
          <p:cNvSpPr>
            <a:spLocks noGrp="1"/>
          </p:cNvSpPr>
          <p:nvPr>
            <p:ph idx="1"/>
          </p:nvPr>
        </p:nvSpPr>
        <p:spPr>
          <a:xfrm>
            <a:off x="838199" y="1825625"/>
            <a:ext cx="3905305" cy="4351338"/>
          </a:xfrm>
        </p:spPr>
        <p:txBody>
          <a:bodyPr/>
          <a:lstStyle/>
          <a:p>
            <a:pPr marL="0" indent="0">
              <a:buNone/>
            </a:pPr>
            <a:r>
              <a:rPr lang="en-US" noProof="0" dirty="0">
                <a:latin typeface="Georgia" panose="02040502050405020303" pitchFamily="18" charset="0"/>
              </a:rPr>
              <a:t>Example</a:t>
            </a:r>
            <a:endParaRPr lang="en-US" dirty="0"/>
          </a:p>
        </p:txBody>
      </p:sp>
    </p:spTree>
    <p:extLst>
      <p:ext uri="{BB962C8B-B14F-4D97-AF65-F5344CB8AC3E}">
        <p14:creationId xmlns:p14="http://schemas.microsoft.com/office/powerpoint/2010/main" val="606009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concurrent requests</a:t>
            </a:r>
            <a:endParaRPr lang="en-US" noProof="0" dirty="0"/>
          </a:p>
        </p:txBody>
      </p:sp>
      <p:sp>
        <p:nvSpPr>
          <p:cNvPr id="22" name="Content Placeholder 2">
            <a:extLst>
              <a:ext uri="{FF2B5EF4-FFF2-40B4-BE49-F238E27FC236}">
                <a16:creationId xmlns:a16="http://schemas.microsoft.com/office/drawing/2014/main" id="{2528A2F3-36C5-4CCB-A599-D9932ECAE68A}"/>
              </a:ext>
            </a:extLst>
          </p:cNvPr>
          <p:cNvSpPr>
            <a:spLocks noGrp="1"/>
          </p:cNvSpPr>
          <p:nvPr>
            <p:ph idx="1"/>
          </p:nvPr>
        </p:nvSpPr>
        <p:spPr>
          <a:xfrm>
            <a:off x="838200" y="1825625"/>
            <a:ext cx="4797287" cy="4351338"/>
          </a:xfrm>
        </p:spPr>
        <p:txBody>
          <a:bodyPr>
            <a:normAutofit/>
          </a:bodyPr>
          <a:lstStyle/>
          <a:p>
            <a:pPr marL="0" indent="0">
              <a:buNone/>
            </a:pPr>
            <a:r>
              <a:rPr lang="en-US" noProof="0" dirty="0">
                <a:latin typeface="Georgia" panose="02040502050405020303" pitchFamily="18" charset="0"/>
              </a:rPr>
              <a:t>Attempt 3: Use a single thread with an event loop.</a:t>
            </a:r>
          </a:p>
          <a:p>
            <a:r>
              <a:rPr lang="en-US" noProof="0" dirty="0">
                <a:latin typeface="Georgia" panose="02040502050405020303" pitchFamily="18" charset="0"/>
              </a:rPr>
              <a:t>The event queue contains tasks to be done.</a:t>
            </a:r>
          </a:p>
          <a:p>
            <a:pPr lvl="1"/>
            <a:r>
              <a:rPr lang="en-US" dirty="0"/>
              <a:t>Incoming HTTP request are pushed to it.</a:t>
            </a:r>
          </a:p>
          <a:p>
            <a:pPr lvl="1"/>
            <a:r>
              <a:rPr lang="en-US" noProof="0" dirty="0">
                <a:latin typeface="Georgia" panose="02040502050405020303" pitchFamily="18" charset="0"/>
              </a:rPr>
              <a:t>Asynchronous operations are pushed to it.</a:t>
            </a:r>
          </a:p>
          <a:p>
            <a:r>
              <a:rPr lang="en-US" dirty="0"/>
              <a:t>The event loop executes tasks from the event queue.</a:t>
            </a:r>
            <a:endParaRPr lang="en-US" noProof="0" dirty="0">
              <a:latin typeface="Georgia" panose="02040502050405020303" pitchFamily="18" charset="0"/>
            </a:endParaRPr>
          </a:p>
        </p:txBody>
      </p:sp>
      <p:sp>
        <p:nvSpPr>
          <p:cNvPr id="34" name="Content Placeholder 2">
            <a:extLst>
              <a:ext uri="{FF2B5EF4-FFF2-40B4-BE49-F238E27FC236}">
                <a16:creationId xmlns:a16="http://schemas.microsoft.com/office/drawing/2014/main" id="{756983E1-9B78-476D-95C3-DDFDFC9D194D}"/>
              </a:ext>
            </a:extLst>
          </p:cNvPr>
          <p:cNvSpPr txBox="1">
            <a:spLocks/>
          </p:cNvSpPr>
          <p:nvPr/>
        </p:nvSpPr>
        <p:spPr>
          <a:xfrm>
            <a:off x="9650893" y="1825625"/>
            <a:ext cx="2326043" cy="4801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solidFill>
              </a:rPr>
              <a:t>Event Queue</a:t>
            </a:r>
          </a:p>
        </p:txBody>
      </p:sp>
      <p:sp>
        <p:nvSpPr>
          <p:cNvPr id="35" name="Content Placeholder 2">
            <a:extLst>
              <a:ext uri="{FF2B5EF4-FFF2-40B4-BE49-F238E27FC236}">
                <a16:creationId xmlns:a16="http://schemas.microsoft.com/office/drawing/2014/main" id="{21AFC26D-2571-4532-9082-AA9A9DE1126B}"/>
              </a:ext>
            </a:extLst>
          </p:cNvPr>
          <p:cNvSpPr txBox="1">
            <a:spLocks/>
          </p:cNvSpPr>
          <p:nvPr/>
        </p:nvSpPr>
        <p:spPr>
          <a:xfrm>
            <a:off x="5555973" y="1825625"/>
            <a:ext cx="4124452" cy="4801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solidFill>
              </a:rPr>
              <a:t>Event Loop/Main code</a:t>
            </a:r>
          </a:p>
        </p:txBody>
      </p:sp>
      <p:sp>
        <p:nvSpPr>
          <p:cNvPr id="3" name="Rectangle 2">
            <a:extLst>
              <a:ext uri="{FF2B5EF4-FFF2-40B4-BE49-F238E27FC236}">
                <a16:creationId xmlns:a16="http://schemas.microsoft.com/office/drawing/2014/main" id="{57103C16-02DA-4418-8FFF-7A653DFAA3F6}"/>
              </a:ext>
            </a:extLst>
          </p:cNvPr>
          <p:cNvSpPr/>
          <p:nvPr/>
        </p:nvSpPr>
        <p:spPr>
          <a:xfrm>
            <a:off x="9978885" y="2305756"/>
            <a:ext cx="1699591" cy="4801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Do this</a:t>
            </a:r>
          </a:p>
        </p:txBody>
      </p:sp>
      <p:sp>
        <p:nvSpPr>
          <p:cNvPr id="36" name="Rectangle 35">
            <a:extLst>
              <a:ext uri="{FF2B5EF4-FFF2-40B4-BE49-F238E27FC236}">
                <a16:creationId xmlns:a16="http://schemas.microsoft.com/office/drawing/2014/main" id="{92D3F894-DB5A-4991-925E-86A3C0C9F0A2}"/>
              </a:ext>
            </a:extLst>
          </p:cNvPr>
          <p:cNvSpPr/>
          <p:nvPr/>
        </p:nvSpPr>
        <p:spPr>
          <a:xfrm>
            <a:off x="9978885" y="2782191"/>
            <a:ext cx="1699591" cy="4801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Do that</a:t>
            </a:r>
          </a:p>
        </p:txBody>
      </p:sp>
      <p:sp>
        <p:nvSpPr>
          <p:cNvPr id="39" name="Rectangle 38">
            <a:extLst>
              <a:ext uri="{FF2B5EF4-FFF2-40B4-BE49-F238E27FC236}">
                <a16:creationId xmlns:a16="http://schemas.microsoft.com/office/drawing/2014/main" id="{0716D189-0E22-4CE4-B955-23D8B9593B80}"/>
              </a:ext>
            </a:extLst>
          </p:cNvPr>
          <p:cNvSpPr/>
          <p:nvPr/>
        </p:nvSpPr>
        <p:spPr>
          <a:xfrm>
            <a:off x="9978885" y="3254027"/>
            <a:ext cx="1699591" cy="4801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Do x</a:t>
            </a:r>
          </a:p>
        </p:txBody>
      </p:sp>
      <p:sp>
        <p:nvSpPr>
          <p:cNvPr id="43" name="Rectangle 42">
            <a:extLst>
              <a:ext uri="{FF2B5EF4-FFF2-40B4-BE49-F238E27FC236}">
                <a16:creationId xmlns:a16="http://schemas.microsoft.com/office/drawing/2014/main" id="{D908B8D3-50B6-4442-BB70-563E8944FAE8}"/>
              </a:ext>
            </a:extLst>
          </p:cNvPr>
          <p:cNvSpPr/>
          <p:nvPr/>
        </p:nvSpPr>
        <p:spPr>
          <a:xfrm>
            <a:off x="9978885" y="3722167"/>
            <a:ext cx="1699591" cy="4801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Do y</a:t>
            </a:r>
          </a:p>
        </p:txBody>
      </p:sp>
      <p:sp>
        <p:nvSpPr>
          <p:cNvPr id="46" name="Content Placeholder 3">
            <a:extLst>
              <a:ext uri="{FF2B5EF4-FFF2-40B4-BE49-F238E27FC236}">
                <a16:creationId xmlns:a16="http://schemas.microsoft.com/office/drawing/2014/main" id="{68390CBC-4C31-4647-959F-CD6558980B0A}"/>
              </a:ext>
            </a:extLst>
          </p:cNvPr>
          <p:cNvSpPr txBox="1">
            <a:spLocks/>
          </p:cNvSpPr>
          <p:nvPr/>
        </p:nvSpPr>
        <p:spPr>
          <a:xfrm>
            <a:off x="5555973" y="2378935"/>
            <a:ext cx="4075044" cy="2874890"/>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i="1" dirty="0">
                <a:solidFill>
                  <a:schemeClr val="accent6"/>
                </a:solidFill>
                <a:latin typeface="Courier New" panose="02070309020205020404" pitchFamily="49" charset="0"/>
                <a:cs typeface="Courier New" panose="02070309020205020404" pitchFamily="49" charset="0"/>
              </a:rPr>
              <a:t>// "pseudocode"</a:t>
            </a:r>
          </a:p>
          <a:p>
            <a:pPr marL="0" indent="0">
              <a:buNone/>
            </a:pPr>
            <a:r>
              <a:rPr lang="en-US" sz="2200" b="1" dirty="0">
                <a:solidFill>
                  <a:schemeClr val="tx2"/>
                </a:solidFill>
                <a:latin typeface="Courier New" panose="02070309020205020404" pitchFamily="49" charset="0"/>
                <a:cs typeface="Courier New" panose="02070309020205020404" pitchFamily="49" charset="0"/>
              </a:rPr>
              <a:t>const</a:t>
            </a:r>
            <a:r>
              <a:rPr lang="en-US" sz="2200" dirty="0">
                <a:solidFill>
                  <a:schemeClr val="tx1"/>
                </a:solidFill>
                <a:latin typeface="Courier New" panose="02070309020205020404" pitchFamily="49" charset="0"/>
                <a:cs typeface="Courier New" panose="02070309020205020404" pitchFamily="49" charset="0"/>
              </a:rPr>
              <a:t> queue = []</a:t>
            </a:r>
          </a:p>
          <a:p>
            <a:pPr marL="0" indent="0">
              <a:buNone/>
            </a:pPr>
            <a:r>
              <a:rPr lang="en-US" sz="2200" b="1" dirty="0">
                <a:solidFill>
                  <a:schemeClr val="tx2"/>
                </a:solidFill>
                <a:latin typeface="Courier New" panose="02070309020205020404" pitchFamily="49" charset="0"/>
                <a:cs typeface="Courier New" panose="02070309020205020404" pitchFamily="49" charset="0"/>
              </a:rPr>
              <a:t>while</a:t>
            </a:r>
            <a:r>
              <a:rPr lang="en-US" sz="2200" dirty="0">
                <a:solidFill>
                  <a:schemeClr val="tx1"/>
                </a:solidFill>
                <a:latin typeface="Courier New" panose="02070309020205020404" pitchFamily="49" charset="0"/>
                <a:cs typeface="Courier New" panose="02070309020205020404" pitchFamily="49" charset="0"/>
              </a:rPr>
              <a:t>(</a:t>
            </a:r>
            <a:r>
              <a:rPr lang="en-US" sz="2200" b="1" dirty="0">
                <a:solidFill>
                  <a:schemeClr val="tx2"/>
                </a:solidFill>
                <a:latin typeface="Courier New" panose="02070309020205020404" pitchFamily="49" charset="0"/>
                <a:cs typeface="Courier New" panose="02070309020205020404" pitchFamily="49" charset="0"/>
              </a:rPr>
              <a:t>true</a:t>
            </a:r>
            <a:r>
              <a:rPr lang="en-US" sz="2200" dirty="0">
                <a:solidFill>
                  <a:schemeClr val="tx1"/>
                </a:solidFill>
                <a:latin typeface="Courier New" panose="02070309020205020404" pitchFamily="49" charset="0"/>
                <a:cs typeface="Courier New" panose="02070309020205020404" pitchFamily="49" charset="0"/>
              </a:rPr>
              <a:t>){</a:t>
            </a:r>
          </a:p>
          <a:p>
            <a:pPr marL="0" indent="0">
              <a:buNone/>
            </a:pPr>
            <a:r>
              <a:rPr lang="en-US" sz="2200" dirty="0">
                <a:solidFill>
                  <a:schemeClr val="tx1"/>
                </a:solidFill>
                <a:latin typeface="Courier New" panose="02070309020205020404" pitchFamily="49" charset="0"/>
                <a:cs typeface="Courier New" panose="02070309020205020404" pitchFamily="49" charset="0"/>
              </a:rPr>
              <a:t>  </a:t>
            </a:r>
            <a:r>
              <a:rPr lang="en-US" sz="2200" b="1" dirty="0">
                <a:solidFill>
                  <a:schemeClr val="tx2"/>
                </a:solidFill>
                <a:latin typeface="Courier New" panose="02070309020205020404" pitchFamily="49" charset="0"/>
                <a:cs typeface="Courier New" panose="02070309020205020404" pitchFamily="49" charset="0"/>
              </a:rPr>
              <a:t>const</a:t>
            </a:r>
            <a:r>
              <a:rPr lang="en-US" sz="2200" dirty="0">
                <a:solidFill>
                  <a:schemeClr val="tx1"/>
                </a:solidFill>
                <a:latin typeface="Courier New" panose="02070309020205020404" pitchFamily="49" charset="0"/>
                <a:cs typeface="Courier New" panose="02070309020205020404" pitchFamily="49" charset="0"/>
              </a:rPr>
              <a:t> </a:t>
            </a:r>
            <a:r>
              <a:rPr lang="en-US" sz="2200" dirty="0" err="1">
                <a:solidFill>
                  <a:schemeClr val="tx1"/>
                </a:solidFill>
                <a:latin typeface="Courier New" panose="02070309020205020404" pitchFamily="49" charset="0"/>
                <a:cs typeface="Courier New" panose="02070309020205020404" pitchFamily="49" charset="0"/>
              </a:rPr>
              <a:t>nextTask</a:t>
            </a:r>
            <a:r>
              <a:rPr lang="en-US" sz="2200" dirty="0">
                <a:solidFill>
                  <a:schemeClr val="tx1"/>
                </a:solidFill>
                <a:latin typeface="Courier New" panose="02070309020205020404" pitchFamily="49" charset="0"/>
                <a:cs typeface="Courier New" panose="02070309020205020404" pitchFamily="49" charset="0"/>
              </a:rPr>
              <a:t> =</a:t>
            </a:r>
            <a:br>
              <a:rPr lang="en-US" sz="2200" dirty="0">
                <a:solidFill>
                  <a:schemeClr val="tx1"/>
                </a:solidFill>
                <a:latin typeface="Courier New" panose="02070309020205020404" pitchFamily="49" charset="0"/>
                <a:cs typeface="Courier New" panose="02070309020205020404" pitchFamily="49" charset="0"/>
              </a:rPr>
            </a:br>
            <a:r>
              <a:rPr lang="en-US" sz="2200" dirty="0">
                <a:solidFill>
                  <a:schemeClr val="tx1"/>
                </a:solidFill>
                <a:latin typeface="Courier New" panose="02070309020205020404" pitchFamily="49" charset="0"/>
                <a:cs typeface="Courier New" panose="02070309020205020404" pitchFamily="49" charset="0"/>
              </a:rPr>
              <a:t>        </a:t>
            </a:r>
            <a:r>
              <a:rPr lang="en-US" sz="2200" dirty="0" err="1">
                <a:solidFill>
                  <a:schemeClr val="tx1"/>
                </a:solidFill>
                <a:latin typeface="Courier New" panose="02070309020205020404" pitchFamily="49" charset="0"/>
                <a:cs typeface="Courier New" panose="02070309020205020404" pitchFamily="49" charset="0"/>
              </a:rPr>
              <a:t>queue.unshift</a:t>
            </a:r>
            <a:r>
              <a:rPr lang="en-US" sz="2200" dirty="0">
                <a:solidFill>
                  <a:schemeClr val="tx1"/>
                </a:solidFill>
                <a:latin typeface="Courier New" panose="02070309020205020404" pitchFamily="49" charset="0"/>
                <a:cs typeface="Courier New" panose="02070309020205020404" pitchFamily="49" charset="0"/>
              </a:rPr>
              <a:t>()</a:t>
            </a:r>
          </a:p>
          <a:p>
            <a:pPr marL="0" indent="0">
              <a:buNone/>
            </a:pPr>
            <a:r>
              <a:rPr lang="en-US" sz="2200" dirty="0">
                <a:solidFill>
                  <a:schemeClr val="tx1"/>
                </a:solidFill>
                <a:latin typeface="Courier New" panose="02070309020205020404" pitchFamily="49" charset="0"/>
                <a:cs typeface="Courier New" panose="02070309020205020404" pitchFamily="49" charset="0"/>
              </a:rPr>
              <a:t>  </a:t>
            </a:r>
            <a:r>
              <a:rPr lang="en-US" sz="2200" dirty="0" err="1">
                <a:solidFill>
                  <a:schemeClr val="tx1"/>
                </a:solidFill>
                <a:latin typeface="Courier New" panose="02070309020205020404" pitchFamily="49" charset="0"/>
                <a:cs typeface="Courier New" panose="02070309020205020404" pitchFamily="49" charset="0"/>
              </a:rPr>
              <a:t>nextTask.execute</a:t>
            </a:r>
            <a:r>
              <a:rPr lang="en-US" sz="2200" dirty="0">
                <a:solidFill>
                  <a:schemeClr val="tx1"/>
                </a:solidFill>
                <a:latin typeface="Courier New" panose="02070309020205020404" pitchFamily="49" charset="0"/>
                <a:cs typeface="Courier New" panose="02070309020205020404" pitchFamily="49" charset="0"/>
              </a:rPr>
              <a:t>()</a:t>
            </a:r>
          </a:p>
          <a:p>
            <a:pPr marL="0" indent="0">
              <a:buNone/>
            </a:pPr>
            <a:r>
              <a:rPr lang="en-US" sz="22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2056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
                                            <p:bg/>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6">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6">
                                            <p:txEl>
                                              <p:pRg st="2" end="2"/>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6">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6">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 grpId="0" animBg="1"/>
      <p:bldP spid="36" grpId="0" animBg="1"/>
      <p:bldP spid="39" grpId="0" animBg="1"/>
      <p:bldP spid="43" grpId="0" animBg="1"/>
      <p:bldP spid="46"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concurrent requests</a:t>
            </a:r>
            <a:endParaRPr lang="en-US" noProof="0" dirty="0"/>
          </a:p>
        </p:txBody>
      </p:sp>
      <p:pic>
        <p:nvPicPr>
          <p:cNvPr id="13" name="Graphic 12" descr="Computer">
            <a:extLst>
              <a:ext uri="{FF2B5EF4-FFF2-40B4-BE49-F238E27FC236}">
                <a16:creationId xmlns:a16="http://schemas.microsoft.com/office/drawing/2014/main" id="{596AAA91-1471-45E7-83ED-E74110B8A1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7199" y="1371556"/>
            <a:ext cx="1372107" cy="1373793"/>
          </a:xfrm>
          <a:prstGeom prst="rect">
            <a:avLst/>
          </a:prstGeom>
        </p:spPr>
      </p:pic>
      <p:pic>
        <p:nvPicPr>
          <p:cNvPr id="14" name="Picture 13">
            <a:extLst>
              <a:ext uri="{FF2B5EF4-FFF2-40B4-BE49-F238E27FC236}">
                <a16:creationId xmlns:a16="http://schemas.microsoft.com/office/drawing/2014/main" id="{E53D8DBD-8326-4F2A-8D58-6F3C3725D7F5}"/>
              </a:ext>
            </a:extLst>
          </p:cNvPr>
          <p:cNvPicPr>
            <a:picLocks noChangeAspect="1"/>
          </p:cNvPicPr>
          <p:nvPr/>
        </p:nvPicPr>
        <p:blipFill>
          <a:blip r:embed="rId4"/>
          <a:stretch>
            <a:fillRect/>
          </a:stretch>
        </p:blipFill>
        <p:spPr>
          <a:xfrm>
            <a:off x="3322016" y="1690688"/>
            <a:ext cx="442249" cy="856306"/>
          </a:xfrm>
          <a:prstGeom prst="rect">
            <a:avLst/>
          </a:prstGeom>
        </p:spPr>
      </p:pic>
      <p:sp>
        <p:nvSpPr>
          <p:cNvPr id="15" name="Content Placeholder 2">
            <a:extLst>
              <a:ext uri="{FF2B5EF4-FFF2-40B4-BE49-F238E27FC236}">
                <a16:creationId xmlns:a16="http://schemas.microsoft.com/office/drawing/2014/main" id="{D00CB66F-E4D3-4F3D-8690-ED628C6B7379}"/>
              </a:ext>
            </a:extLst>
          </p:cNvPr>
          <p:cNvSpPr txBox="1">
            <a:spLocks/>
          </p:cNvSpPr>
          <p:nvPr/>
        </p:nvSpPr>
        <p:spPr>
          <a:xfrm>
            <a:off x="73149" y="2513698"/>
            <a:ext cx="1600200" cy="4247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a:t>Client</a:t>
            </a:r>
            <a:endParaRPr lang="en-US" sz="2400" dirty="0"/>
          </a:p>
        </p:txBody>
      </p:sp>
      <p:sp>
        <p:nvSpPr>
          <p:cNvPr id="16" name="Content Placeholder 2">
            <a:extLst>
              <a:ext uri="{FF2B5EF4-FFF2-40B4-BE49-F238E27FC236}">
                <a16:creationId xmlns:a16="http://schemas.microsoft.com/office/drawing/2014/main" id="{49116870-A911-4CE1-BC88-1E51A5B57BDA}"/>
              </a:ext>
            </a:extLst>
          </p:cNvPr>
          <p:cNvSpPr txBox="1">
            <a:spLocks/>
          </p:cNvSpPr>
          <p:nvPr/>
        </p:nvSpPr>
        <p:spPr>
          <a:xfrm>
            <a:off x="2743040" y="2511349"/>
            <a:ext cx="1600200" cy="4247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Server</a:t>
            </a:r>
          </a:p>
        </p:txBody>
      </p:sp>
      <p:cxnSp>
        <p:nvCxnSpPr>
          <p:cNvPr id="17" name="Straight Connector 16">
            <a:extLst>
              <a:ext uri="{FF2B5EF4-FFF2-40B4-BE49-F238E27FC236}">
                <a16:creationId xmlns:a16="http://schemas.microsoft.com/office/drawing/2014/main" id="{8DF20D6F-7C37-45A3-9EE7-47C08D5369F2}"/>
              </a:ext>
            </a:extLst>
          </p:cNvPr>
          <p:cNvCxnSpPr>
            <a:cxnSpLocks/>
          </p:cNvCxnSpPr>
          <p:nvPr/>
        </p:nvCxnSpPr>
        <p:spPr>
          <a:xfrm flipH="1">
            <a:off x="852652" y="2938430"/>
            <a:ext cx="1" cy="3333535"/>
          </a:xfrm>
          <a:prstGeom prst="line">
            <a:avLst/>
          </a:prstGeom>
        </p:spPr>
        <p:style>
          <a:lnRef idx="3">
            <a:schemeClr val="accent4"/>
          </a:lnRef>
          <a:fillRef idx="0">
            <a:schemeClr val="accent4"/>
          </a:fillRef>
          <a:effectRef idx="2">
            <a:schemeClr val="accent4"/>
          </a:effectRef>
          <a:fontRef idx="minor">
            <a:schemeClr val="tx1"/>
          </a:fontRef>
        </p:style>
      </p:cxnSp>
      <p:cxnSp>
        <p:nvCxnSpPr>
          <p:cNvPr id="18" name="Straight Connector 17">
            <a:extLst>
              <a:ext uri="{FF2B5EF4-FFF2-40B4-BE49-F238E27FC236}">
                <a16:creationId xmlns:a16="http://schemas.microsoft.com/office/drawing/2014/main" id="{F0A3CFAA-4AD0-40C2-8184-9390D2B70EC1}"/>
              </a:ext>
            </a:extLst>
          </p:cNvPr>
          <p:cNvCxnSpPr/>
          <p:nvPr/>
        </p:nvCxnSpPr>
        <p:spPr>
          <a:xfrm flipH="1">
            <a:off x="3543139" y="3016251"/>
            <a:ext cx="1" cy="3333535"/>
          </a:xfrm>
          <a:prstGeom prst="line">
            <a:avLst/>
          </a:prstGeom>
        </p:spPr>
        <p:style>
          <a:lnRef idx="3">
            <a:schemeClr val="accent4"/>
          </a:lnRef>
          <a:fillRef idx="0">
            <a:schemeClr val="accent4"/>
          </a:fillRef>
          <a:effectRef idx="2">
            <a:schemeClr val="accent4"/>
          </a:effectRef>
          <a:fontRef idx="minor">
            <a:schemeClr val="tx1"/>
          </a:fontRef>
        </p:style>
      </p:cxnSp>
      <p:cxnSp>
        <p:nvCxnSpPr>
          <p:cNvPr id="19" name="Straight Arrow Connector 18">
            <a:extLst>
              <a:ext uri="{FF2B5EF4-FFF2-40B4-BE49-F238E27FC236}">
                <a16:creationId xmlns:a16="http://schemas.microsoft.com/office/drawing/2014/main" id="{77E919A2-A9CF-4631-82AC-342C06C94854}"/>
              </a:ext>
            </a:extLst>
          </p:cNvPr>
          <p:cNvCxnSpPr>
            <a:cxnSpLocks/>
          </p:cNvCxnSpPr>
          <p:nvPr/>
        </p:nvCxnSpPr>
        <p:spPr>
          <a:xfrm>
            <a:off x="962897" y="3309727"/>
            <a:ext cx="2287199" cy="1316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Content Placeholder 2">
            <a:extLst>
              <a:ext uri="{FF2B5EF4-FFF2-40B4-BE49-F238E27FC236}">
                <a16:creationId xmlns:a16="http://schemas.microsoft.com/office/drawing/2014/main" id="{819FB1DA-4CCB-449D-9A09-34B39B88E69C}"/>
              </a:ext>
            </a:extLst>
          </p:cNvPr>
          <p:cNvSpPr txBox="1">
            <a:spLocks/>
          </p:cNvSpPr>
          <p:nvPr/>
        </p:nvSpPr>
        <p:spPr>
          <a:xfrm>
            <a:off x="963637" y="2931980"/>
            <a:ext cx="2468942" cy="3693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rPr>
              <a:t>HTTP Request 1</a:t>
            </a:r>
          </a:p>
        </p:txBody>
      </p:sp>
      <p:cxnSp>
        <p:nvCxnSpPr>
          <p:cNvPr id="21" name="Straight Connector 20">
            <a:extLst>
              <a:ext uri="{FF2B5EF4-FFF2-40B4-BE49-F238E27FC236}">
                <a16:creationId xmlns:a16="http://schemas.microsoft.com/office/drawing/2014/main" id="{D27F1FB1-5EA7-4816-983D-D7C7EA513823}"/>
              </a:ext>
            </a:extLst>
          </p:cNvPr>
          <p:cNvCxnSpPr>
            <a:cxnSpLocks/>
          </p:cNvCxnSpPr>
          <p:nvPr/>
        </p:nvCxnSpPr>
        <p:spPr>
          <a:xfrm>
            <a:off x="3322018" y="3566007"/>
            <a:ext cx="0" cy="227256"/>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7C8E7C8C-EE45-4767-ACEE-C08F9BF11223}"/>
              </a:ext>
            </a:extLst>
          </p:cNvPr>
          <p:cNvCxnSpPr>
            <a:cxnSpLocks/>
          </p:cNvCxnSpPr>
          <p:nvPr/>
        </p:nvCxnSpPr>
        <p:spPr>
          <a:xfrm flipH="1">
            <a:off x="1054296" y="6178551"/>
            <a:ext cx="2195800" cy="990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Content Placeholder 2">
            <a:extLst>
              <a:ext uri="{FF2B5EF4-FFF2-40B4-BE49-F238E27FC236}">
                <a16:creationId xmlns:a16="http://schemas.microsoft.com/office/drawing/2014/main" id="{7240BAF7-0835-46E8-A44E-CF812CEF4652}"/>
              </a:ext>
            </a:extLst>
          </p:cNvPr>
          <p:cNvSpPr txBox="1">
            <a:spLocks/>
          </p:cNvSpPr>
          <p:nvPr/>
        </p:nvSpPr>
        <p:spPr>
          <a:xfrm>
            <a:off x="1196500" y="5800987"/>
            <a:ext cx="2200117" cy="3693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rPr>
              <a:t>HTTP Response 1</a:t>
            </a:r>
          </a:p>
        </p:txBody>
      </p:sp>
      <p:pic>
        <p:nvPicPr>
          <p:cNvPr id="25" name="Graphic 24" descr="Computer">
            <a:extLst>
              <a:ext uri="{FF2B5EF4-FFF2-40B4-BE49-F238E27FC236}">
                <a16:creationId xmlns:a16="http://schemas.microsoft.com/office/drawing/2014/main" id="{134E58C7-33A2-4124-9DD2-7D04F3E5E7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0343" y="1371556"/>
            <a:ext cx="1372107" cy="1373793"/>
          </a:xfrm>
          <a:prstGeom prst="rect">
            <a:avLst/>
          </a:prstGeom>
        </p:spPr>
      </p:pic>
      <p:sp>
        <p:nvSpPr>
          <p:cNvPr id="26" name="Content Placeholder 2">
            <a:extLst>
              <a:ext uri="{FF2B5EF4-FFF2-40B4-BE49-F238E27FC236}">
                <a16:creationId xmlns:a16="http://schemas.microsoft.com/office/drawing/2014/main" id="{F347DA86-04FE-42A5-9FFA-725B2E81F692}"/>
              </a:ext>
            </a:extLst>
          </p:cNvPr>
          <p:cNvSpPr txBox="1">
            <a:spLocks/>
          </p:cNvSpPr>
          <p:nvPr/>
        </p:nvSpPr>
        <p:spPr>
          <a:xfrm>
            <a:off x="5516293" y="2513698"/>
            <a:ext cx="1600200" cy="4247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a:t>Client</a:t>
            </a:r>
            <a:endParaRPr lang="en-US" sz="2400" dirty="0"/>
          </a:p>
        </p:txBody>
      </p:sp>
      <p:cxnSp>
        <p:nvCxnSpPr>
          <p:cNvPr id="27" name="Straight Connector 26">
            <a:extLst>
              <a:ext uri="{FF2B5EF4-FFF2-40B4-BE49-F238E27FC236}">
                <a16:creationId xmlns:a16="http://schemas.microsoft.com/office/drawing/2014/main" id="{EC05EED8-0DE3-4826-B4A7-B91EF7CCFFB1}"/>
              </a:ext>
            </a:extLst>
          </p:cNvPr>
          <p:cNvCxnSpPr>
            <a:cxnSpLocks/>
          </p:cNvCxnSpPr>
          <p:nvPr/>
        </p:nvCxnSpPr>
        <p:spPr>
          <a:xfrm flipH="1">
            <a:off x="6295796" y="2938430"/>
            <a:ext cx="1" cy="3333535"/>
          </a:xfrm>
          <a:prstGeom prst="line">
            <a:avLst/>
          </a:prstGeom>
        </p:spPr>
        <p:style>
          <a:lnRef idx="3">
            <a:schemeClr val="accent4"/>
          </a:lnRef>
          <a:fillRef idx="0">
            <a:schemeClr val="accent4"/>
          </a:fillRef>
          <a:effectRef idx="2">
            <a:schemeClr val="accent4"/>
          </a:effectRef>
          <a:fontRef idx="minor">
            <a:schemeClr val="tx1"/>
          </a:fontRef>
        </p:style>
      </p:cxnSp>
      <p:cxnSp>
        <p:nvCxnSpPr>
          <p:cNvPr id="28" name="Straight Arrow Connector 27">
            <a:extLst>
              <a:ext uri="{FF2B5EF4-FFF2-40B4-BE49-F238E27FC236}">
                <a16:creationId xmlns:a16="http://schemas.microsoft.com/office/drawing/2014/main" id="{39F70CFA-242E-4BF0-BC87-454C04624E55}"/>
              </a:ext>
            </a:extLst>
          </p:cNvPr>
          <p:cNvCxnSpPr>
            <a:cxnSpLocks/>
          </p:cNvCxnSpPr>
          <p:nvPr/>
        </p:nvCxnSpPr>
        <p:spPr>
          <a:xfrm flipH="1">
            <a:off x="3716746" y="3358660"/>
            <a:ext cx="2195800" cy="990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7B60F043-F915-41CA-8A6E-02766D532B27}"/>
              </a:ext>
            </a:extLst>
          </p:cNvPr>
          <p:cNvCxnSpPr>
            <a:cxnSpLocks/>
          </p:cNvCxnSpPr>
          <p:nvPr/>
        </p:nvCxnSpPr>
        <p:spPr>
          <a:xfrm>
            <a:off x="3716746" y="3793263"/>
            <a:ext cx="0" cy="202267"/>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65FF851E-7D3B-4453-8D5B-FEDE97F29964}"/>
              </a:ext>
            </a:extLst>
          </p:cNvPr>
          <p:cNvCxnSpPr/>
          <p:nvPr/>
        </p:nvCxnSpPr>
        <p:spPr>
          <a:xfrm>
            <a:off x="3230218" y="3793263"/>
            <a:ext cx="0" cy="1701209"/>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31" name="Content Placeholder 2">
            <a:extLst>
              <a:ext uri="{FF2B5EF4-FFF2-40B4-BE49-F238E27FC236}">
                <a16:creationId xmlns:a16="http://schemas.microsoft.com/office/drawing/2014/main" id="{6DE5C874-9987-4D43-9FAC-DFC80CFFA6F8}"/>
              </a:ext>
            </a:extLst>
          </p:cNvPr>
          <p:cNvSpPr txBox="1">
            <a:spLocks/>
          </p:cNvSpPr>
          <p:nvPr/>
        </p:nvSpPr>
        <p:spPr>
          <a:xfrm>
            <a:off x="1402163" y="4359090"/>
            <a:ext cx="1845257"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961B81"/>
                </a:solidFill>
              </a:rPr>
              <a:t>Waiting for DB response...</a:t>
            </a:r>
          </a:p>
        </p:txBody>
      </p:sp>
      <p:sp>
        <p:nvSpPr>
          <p:cNvPr id="33" name="Content Placeholder 2">
            <a:extLst>
              <a:ext uri="{FF2B5EF4-FFF2-40B4-BE49-F238E27FC236}">
                <a16:creationId xmlns:a16="http://schemas.microsoft.com/office/drawing/2014/main" id="{B1674C98-4D15-4D03-951A-E4593BF23AA0}"/>
              </a:ext>
            </a:extLst>
          </p:cNvPr>
          <p:cNvSpPr txBox="1">
            <a:spLocks/>
          </p:cNvSpPr>
          <p:nvPr/>
        </p:nvSpPr>
        <p:spPr>
          <a:xfrm>
            <a:off x="4252201" y="2963890"/>
            <a:ext cx="2048390" cy="3693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rPr>
              <a:t>HTTP Request 2</a:t>
            </a:r>
          </a:p>
        </p:txBody>
      </p:sp>
      <p:cxnSp>
        <p:nvCxnSpPr>
          <p:cNvPr id="37" name="Straight Arrow Connector 36">
            <a:extLst>
              <a:ext uri="{FF2B5EF4-FFF2-40B4-BE49-F238E27FC236}">
                <a16:creationId xmlns:a16="http://schemas.microsoft.com/office/drawing/2014/main" id="{4D24E870-2DB3-4667-8B78-80455A64BADD}"/>
              </a:ext>
            </a:extLst>
          </p:cNvPr>
          <p:cNvCxnSpPr>
            <a:cxnSpLocks/>
          </p:cNvCxnSpPr>
          <p:nvPr/>
        </p:nvCxnSpPr>
        <p:spPr>
          <a:xfrm>
            <a:off x="3816972" y="4016693"/>
            <a:ext cx="2287199" cy="1316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Content Placeholder 2">
            <a:extLst>
              <a:ext uri="{FF2B5EF4-FFF2-40B4-BE49-F238E27FC236}">
                <a16:creationId xmlns:a16="http://schemas.microsoft.com/office/drawing/2014/main" id="{F3CFBED2-F048-45B6-9E9C-A0951786A9F5}"/>
              </a:ext>
            </a:extLst>
          </p:cNvPr>
          <p:cNvSpPr txBox="1">
            <a:spLocks/>
          </p:cNvSpPr>
          <p:nvPr/>
        </p:nvSpPr>
        <p:spPr>
          <a:xfrm>
            <a:off x="4043457" y="3687612"/>
            <a:ext cx="2243311" cy="3693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rPr>
              <a:t>HTTP Response 2</a:t>
            </a:r>
          </a:p>
        </p:txBody>
      </p:sp>
      <p:sp>
        <p:nvSpPr>
          <p:cNvPr id="40" name="Content Placeholder 2">
            <a:extLst>
              <a:ext uri="{FF2B5EF4-FFF2-40B4-BE49-F238E27FC236}">
                <a16:creationId xmlns:a16="http://schemas.microsoft.com/office/drawing/2014/main" id="{2BF82A1A-6535-4B07-B16F-1CCDB0E4B5F2}"/>
              </a:ext>
            </a:extLst>
          </p:cNvPr>
          <p:cNvSpPr txBox="1">
            <a:spLocks/>
          </p:cNvSpPr>
          <p:nvPr/>
        </p:nvSpPr>
        <p:spPr>
          <a:xfrm>
            <a:off x="8271662" y="1847879"/>
            <a:ext cx="3046200" cy="4801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solidFill>
              </a:rPr>
              <a:t>Event Queue</a:t>
            </a:r>
          </a:p>
        </p:txBody>
      </p:sp>
      <p:sp>
        <p:nvSpPr>
          <p:cNvPr id="41" name="Rectangle 40">
            <a:extLst>
              <a:ext uri="{FF2B5EF4-FFF2-40B4-BE49-F238E27FC236}">
                <a16:creationId xmlns:a16="http://schemas.microsoft.com/office/drawing/2014/main" id="{6BCBEC2B-A440-4D61-A26E-54E34D4057D8}"/>
              </a:ext>
            </a:extLst>
          </p:cNvPr>
          <p:cNvSpPr/>
          <p:nvPr/>
        </p:nvSpPr>
        <p:spPr>
          <a:xfrm>
            <a:off x="8271661" y="2339053"/>
            <a:ext cx="3046201" cy="4801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Handle Request 1</a:t>
            </a:r>
          </a:p>
        </p:txBody>
      </p:sp>
      <p:sp>
        <p:nvSpPr>
          <p:cNvPr id="42" name="Rectangle 41">
            <a:extLst>
              <a:ext uri="{FF2B5EF4-FFF2-40B4-BE49-F238E27FC236}">
                <a16:creationId xmlns:a16="http://schemas.microsoft.com/office/drawing/2014/main" id="{F531899F-F03C-4905-B1FD-0FC596DD2818}"/>
              </a:ext>
            </a:extLst>
          </p:cNvPr>
          <p:cNvSpPr/>
          <p:nvPr/>
        </p:nvSpPr>
        <p:spPr>
          <a:xfrm>
            <a:off x="8271661" y="2815488"/>
            <a:ext cx="3046201" cy="4801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Handle Request 2</a:t>
            </a:r>
          </a:p>
        </p:txBody>
      </p:sp>
      <p:sp>
        <p:nvSpPr>
          <p:cNvPr id="44" name="Rectangle 43">
            <a:extLst>
              <a:ext uri="{FF2B5EF4-FFF2-40B4-BE49-F238E27FC236}">
                <a16:creationId xmlns:a16="http://schemas.microsoft.com/office/drawing/2014/main" id="{F0D5E71D-B4A2-43D8-BFE9-C7E86D6CCDEF}"/>
              </a:ext>
            </a:extLst>
          </p:cNvPr>
          <p:cNvSpPr/>
          <p:nvPr/>
        </p:nvSpPr>
        <p:spPr>
          <a:xfrm>
            <a:off x="8271661" y="3287324"/>
            <a:ext cx="3046201" cy="4801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Handle Request 3</a:t>
            </a:r>
          </a:p>
        </p:txBody>
      </p:sp>
      <p:sp>
        <p:nvSpPr>
          <p:cNvPr id="45" name="Rectangle 44">
            <a:extLst>
              <a:ext uri="{FF2B5EF4-FFF2-40B4-BE49-F238E27FC236}">
                <a16:creationId xmlns:a16="http://schemas.microsoft.com/office/drawing/2014/main" id="{292CBF17-802A-4849-B44D-0FA2AC3AC905}"/>
              </a:ext>
            </a:extLst>
          </p:cNvPr>
          <p:cNvSpPr/>
          <p:nvPr/>
        </p:nvSpPr>
        <p:spPr>
          <a:xfrm>
            <a:off x="8271661" y="3755464"/>
            <a:ext cx="3046201" cy="4801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Handle DB Response</a:t>
            </a:r>
          </a:p>
        </p:txBody>
      </p:sp>
      <p:cxnSp>
        <p:nvCxnSpPr>
          <p:cNvPr id="47" name="Straight Connector 46">
            <a:extLst>
              <a:ext uri="{FF2B5EF4-FFF2-40B4-BE49-F238E27FC236}">
                <a16:creationId xmlns:a16="http://schemas.microsoft.com/office/drawing/2014/main" id="{1DB475D8-EAA8-4159-9CCC-CA2BEF40156B}"/>
              </a:ext>
            </a:extLst>
          </p:cNvPr>
          <p:cNvCxnSpPr>
            <a:cxnSpLocks/>
          </p:cNvCxnSpPr>
          <p:nvPr/>
        </p:nvCxnSpPr>
        <p:spPr>
          <a:xfrm>
            <a:off x="3322016" y="5800987"/>
            <a:ext cx="0" cy="227256"/>
          </a:xfrm>
          <a:prstGeom prst="line">
            <a:avLst/>
          </a:prstGeom>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03E26849-77BF-4379-8EA3-1B2CAE83C517}"/>
              </a:ext>
            </a:extLst>
          </p:cNvPr>
          <p:cNvCxnSpPr>
            <a:cxnSpLocks/>
          </p:cNvCxnSpPr>
          <p:nvPr/>
        </p:nvCxnSpPr>
        <p:spPr>
          <a:xfrm flipH="1">
            <a:off x="3773286" y="5177869"/>
            <a:ext cx="2195800" cy="990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72F8A61B-9847-4698-82B6-2DBD0D479483}"/>
              </a:ext>
            </a:extLst>
          </p:cNvPr>
          <p:cNvCxnSpPr>
            <a:cxnSpLocks/>
          </p:cNvCxnSpPr>
          <p:nvPr/>
        </p:nvCxnSpPr>
        <p:spPr>
          <a:xfrm>
            <a:off x="3699609" y="5365762"/>
            <a:ext cx="0" cy="355036"/>
          </a:xfrm>
          <a:prstGeom prst="line">
            <a:avLst/>
          </a:prstGeom>
        </p:spPr>
        <p:style>
          <a:lnRef idx="3">
            <a:schemeClr val="dk1"/>
          </a:lnRef>
          <a:fillRef idx="0">
            <a:schemeClr val="dk1"/>
          </a:fillRef>
          <a:effectRef idx="2">
            <a:schemeClr val="dk1"/>
          </a:effectRef>
          <a:fontRef idx="minor">
            <a:schemeClr val="tx1"/>
          </a:fontRef>
        </p:style>
      </p:cxnSp>
      <p:sp>
        <p:nvSpPr>
          <p:cNvPr id="50" name="Content Placeholder 2">
            <a:extLst>
              <a:ext uri="{FF2B5EF4-FFF2-40B4-BE49-F238E27FC236}">
                <a16:creationId xmlns:a16="http://schemas.microsoft.com/office/drawing/2014/main" id="{75028DC7-3D4B-432C-8EF7-3CE296E5484A}"/>
              </a:ext>
            </a:extLst>
          </p:cNvPr>
          <p:cNvSpPr txBox="1">
            <a:spLocks/>
          </p:cNvSpPr>
          <p:nvPr/>
        </p:nvSpPr>
        <p:spPr>
          <a:xfrm>
            <a:off x="4228152" y="4733312"/>
            <a:ext cx="2048390" cy="3693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rPr>
              <a:t>HTTP Request 3</a:t>
            </a:r>
          </a:p>
        </p:txBody>
      </p:sp>
      <p:cxnSp>
        <p:nvCxnSpPr>
          <p:cNvPr id="51" name="Straight Arrow Connector 50">
            <a:extLst>
              <a:ext uri="{FF2B5EF4-FFF2-40B4-BE49-F238E27FC236}">
                <a16:creationId xmlns:a16="http://schemas.microsoft.com/office/drawing/2014/main" id="{0B5A9F2B-6407-4633-92FA-501DB1872CCA}"/>
              </a:ext>
            </a:extLst>
          </p:cNvPr>
          <p:cNvCxnSpPr>
            <a:cxnSpLocks/>
          </p:cNvCxnSpPr>
          <p:nvPr/>
        </p:nvCxnSpPr>
        <p:spPr>
          <a:xfrm>
            <a:off x="3790038" y="5766620"/>
            <a:ext cx="2287199" cy="1316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2" name="Content Placeholder 2">
            <a:extLst>
              <a:ext uri="{FF2B5EF4-FFF2-40B4-BE49-F238E27FC236}">
                <a16:creationId xmlns:a16="http://schemas.microsoft.com/office/drawing/2014/main" id="{DF815637-031E-4277-8FF1-70C2F8D0E678}"/>
              </a:ext>
            </a:extLst>
          </p:cNvPr>
          <p:cNvSpPr txBox="1">
            <a:spLocks/>
          </p:cNvSpPr>
          <p:nvPr/>
        </p:nvSpPr>
        <p:spPr>
          <a:xfrm>
            <a:off x="4043457" y="5457417"/>
            <a:ext cx="2216377" cy="3693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rPr>
              <a:t>HTTP Response 3</a:t>
            </a:r>
          </a:p>
        </p:txBody>
      </p:sp>
    </p:spTree>
    <p:extLst>
      <p:ext uri="{BB962C8B-B14F-4D97-AF65-F5344CB8AC3E}">
        <p14:creationId xmlns:p14="http://schemas.microsoft.com/office/powerpoint/2010/main" val="70429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4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4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45"/>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p:bldP spid="31" grpId="0"/>
      <p:bldP spid="33" grpId="0"/>
      <p:bldP spid="38" grpId="0"/>
      <p:bldP spid="41" grpId="0" animBg="1"/>
      <p:bldP spid="41" grpId="1" animBg="1"/>
      <p:bldP spid="42" grpId="0" animBg="1"/>
      <p:bldP spid="42" grpId="1" animBg="1"/>
      <p:bldP spid="44" grpId="0" animBg="1"/>
      <p:bldP spid="44" grpId="1" animBg="1"/>
      <p:bldP spid="45" grpId="0" animBg="1"/>
      <p:bldP spid="45" grpId="1" animBg="1"/>
      <p:bldP spid="50" grpId="0"/>
      <p:bldP spid="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concurrent requests</a:t>
            </a:r>
            <a:endParaRPr lang="en-US" noProof="0" dirty="0"/>
          </a:p>
        </p:txBody>
      </p:sp>
      <p:sp>
        <p:nvSpPr>
          <p:cNvPr id="22" name="Content Placeholder 2">
            <a:extLst>
              <a:ext uri="{FF2B5EF4-FFF2-40B4-BE49-F238E27FC236}">
                <a16:creationId xmlns:a16="http://schemas.microsoft.com/office/drawing/2014/main" id="{2528A2F3-36C5-4CCB-A599-D9932ECAE68A}"/>
              </a:ext>
            </a:extLst>
          </p:cNvPr>
          <p:cNvSpPr>
            <a:spLocks noGrp="1"/>
          </p:cNvSpPr>
          <p:nvPr>
            <p:ph idx="1"/>
          </p:nvPr>
        </p:nvSpPr>
        <p:spPr>
          <a:xfrm>
            <a:off x="838200" y="1825625"/>
            <a:ext cx="10515600" cy="4351338"/>
          </a:xfrm>
        </p:spPr>
        <p:txBody>
          <a:bodyPr>
            <a:normAutofit/>
          </a:bodyPr>
          <a:lstStyle/>
          <a:p>
            <a:pPr marL="0" indent="0">
              <a:buNone/>
            </a:pPr>
            <a:r>
              <a:rPr lang="en-US" noProof="0" dirty="0">
                <a:latin typeface="Georgia" panose="02040502050405020303" pitchFamily="18" charset="0"/>
              </a:rPr>
              <a:t>Attempt 3: Use a single thread with an event loop.</a:t>
            </a:r>
          </a:p>
          <a:p>
            <a:r>
              <a:rPr lang="en-US" noProof="0" dirty="0">
                <a:latin typeface="Georgia" panose="02040502050405020303" pitchFamily="18" charset="0"/>
              </a:rPr>
              <a:t>Why is this better than multiple threads?</a:t>
            </a:r>
          </a:p>
          <a:p>
            <a:pPr lvl="1"/>
            <a:r>
              <a:rPr lang="en-US" noProof="0" dirty="0">
                <a:latin typeface="Georgia" panose="02040502050405020303" pitchFamily="18" charset="0"/>
              </a:rPr>
              <a:t>Context switches (switching thread) are expensive (takes time).</a:t>
            </a:r>
          </a:p>
          <a:p>
            <a:pPr lvl="1"/>
            <a:r>
              <a:rPr lang="en-US" dirty="0"/>
              <a:t>Threads uses a lot of memory.</a:t>
            </a:r>
            <a:endParaRPr lang="en-US" noProof="0" dirty="0">
              <a:latin typeface="Georgia" panose="02040502050405020303" pitchFamily="18" charset="0"/>
            </a:endParaRPr>
          </a:p>
          <a:p>
            <a:r>
              <a:rPr lang="en-US" dirty="0"/>
              <a:t>Any downside?</a:t>
            </a:r>
          </a:p>
          <a:p>
            <a:pPr lvl="1"/>
            <a:r>
              <a:rPr lang="en-US" noProof="0" dirty="0">
                <a:latin typeface="Georgia" panose="02040502050405020303" pitchFamily="18" charset="0"/>
              </a:rPr>
              <a:t>Asynchronous programming must be used; is a bit harder.</a:t>
            </a:r>
          </a:p>
        </p:txBody>
      </p:sp>
    </p:spTree>
    <p:extLst>
      <p:ext uri="{BB962C8B-B14F-4D97-AF65-F5344CB8AC3E}">
        <p14:creationId xmlns:p14="http://schemas.microsoft.com/office/powerpoint/2010/main" val="284208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 VS Async</a:t>
            </a:r>
            <a:endParaRPr lang="en-US" noProof="0" dirty="0"/>
          </a:p>
        </p:txBody>
      </p:sp>
      <p:sp>
        <p:nvSpPr>
          <p:cNvPr id="6" name="Content Placeholder 3">
            <a:extLst>
              <a:ext uri="{FF2B5EF4-FFF2-40B4-BE49-F238E27FC236}">
                <a16:creationId xmlns:a16="http://schemas.microsoft.com/office/drawing/2014/main" id="{595D2286-B47D-4EB8-B5DB-D9B197E5D780}"/>
              </a:ext>
            </a:extLst>
          </p:cNvPr>
          <p:cNvSpPr txBox="1">
            <a:spLocks/>
          </p:cNvSpPr>
          <p:nvPr/>
        </p:nvSpPr>
        <p:spPr>
          <a:xfrm>
            <a:off x="838200" y="3878089"/>
            <a:ext cx="10515599" cy="2808461"/>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solidFill>
                  <a:schemeClr val="tx1"/>
                </a:solidFill>
                <a:latin typeface="Courier New" panose="02070309020205020404" pitchFamily="49" charset="0"/>
                <a:cs typeface="Courier New" panose="02070309020205020404" pitchFamily="49" charset="0"/>
              </a:rPr>
              <a:t>app.get</a:t>
            </a:r>
            <a:r>
              <a:rPr lang="en-US" sz="2000" dirty="0">
                <a:solidFill>
                  <a:schemeClr val="tx1"/>
                </a:solidFill>
                <a:latin typeface="Courier New" panose="02070309020205020404" pitchFamily="49" charset="0"/>
                <a:cs typeface="Courier New" panose="02070309020205020404" pitchFamily="49" charset="0"/>
              </a:rPr>
              <a:t>("/", </a:t>
            </a:r>
            <a:r>
              <a:rPr lang="en-US" sz="2000" b="1" dirty="0">
                <a:solidFill>
                  <a:schemeClr val="tx2"/>
                </a:solidFill>
                <a:latin typeface="Courier New" panose="02070309020205020404" pitchFamily="49" charset="0"/>
                <a:cs typeface="Courier New" panose="02070309020205020404" pitchFamily="49" charset="0"/>
              </a:rPr>
              <a:t>function</a:t>
            </a:r>
            <a:r>
              <a:rPr lang="en-US" sz="2000" dirty="0">
                <a:solidFill>
                  <a:schemeClr val="tx1"/>
                </a:solidFill>
                <a:latin typeface="Courier New" panose="02070309020205020404" pitchFamily="49" charset="0"/>
                <a:cs typeface="Courier New" panose="02070309020205020404" pitchFamily="49" charset="0"/>
              </a:rPr>
              <a:t>(req, res){</a:t>
            </a:r>
          </a:p>
          <a:p>
            <a:pPr marL="0" indent="0">
              <a:buNone/>
            </a:pPr>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getAllAccounts</a:t>
            </a:r>
            <a:r>
              <a:rPr lang="en-US" sz="2000" dirty="0">
                <a:solidFill>
                  <a:schemeClr val="tx1"/>
                </a:solidFill>
                <a:latin typeface="Courier New" panose="02070309020205020404" pitchFamily="49" charset="0"/>
                <a:cs typeface="Courier New" panose="02070309020205020404" pitchFamily="49" charset="0"/>
              </a:rPr>
              <a:t>(</a:t>
            </a:r>
            <a:r>
              <a:rPr lang="en-US" sz="2000" b="1" dirty="0">
                <a:solidFill>
                  <a:schemeClr val="tx2"/>
                </a:solidFill>
                <a:latin typeface="Courier New" panose="02070309020205020404" pitchFamily="49" charset="0"/>
                <a:cs typeface="Courier New" panose="02070309020205020404" pitchFamily="49" charset="0"/>
              </a:rPr>
              <a:t>function</a:t>
            </a:r>
            <a:r>
              <a:rPr lang="en-US" sz="2000" dirty="0">
                <a:solidFill>
                  <a:schemeClr val="tx1"/>
                </a:solidFill>
                <a:latin typeface="Courier New" panose="02070309020205020404" pitchFamily="49" charset="0"/>
                <a:cs typeface="Courier New" panose="02070309020205020404" pitchFamily="49" charset="0"/>
              </a:rPr>
              <a:t>(accounts){</a:t>
            </a:r>
          </a:p>
          <a:p>
            <a:pPr marL="0" indent="0">
              <a:buNone/>
            </a:pPr>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getAllPosts</a:t>
            </a:r>
            <a:r>
              <a:rPr lang="en-US" sz="2000" dirty="0">
                <a:solidFill>
                  <a:schemeClr val="tx1"/>
                </a:solidFill>
                <a:latin typeface="Courier New" panose="02070309020205020404" pitchFamily="49" charset="0"/>
                <a:cs typeface="Courier New" panose="02070309020205020404" pitchFamily="49" charset="0"/>
              </a:rPr>
              <a:t>(</a:t>
            </a:r>
            <a:r>
              <a:rPr lang="en-US" sz="2000" b="1" dirty="0">
                <a:solidFill>
                  <a:schemeClr val="tx2"/>
                </a:solidFill>
                <a:latin typeface="Courier New" panose="02070309020205020404" pitchFamily="49" charset="0"/>
                <a:cs typeface="Courier New" panose="02070309020205020404" pitchFamily="49" charset="0"/>
              </a:rPr>
              <a:t>function</a:t>
            </a:r>
            <a:r>
              <a:rPr lang="en-US" sz="2000" dirty="0">
                <a:solidFill>
                  <a:schemeClr val="tx1"/>
                </a:solidFill>
                <a:latin typeface="Courier New" panose="02070309020205020404" pitchFamily="49" charset="0"/>
                <a:cs typeface="Courier New" panose="02070309020205020404" pitchFamily="49" charset="0"/>
              </a:rPr>
              <a:t>(posts){</a:t>
            </a:r>
          </a:p>
          <a:p>
            <a:pPr marL="0" indent="0">
              <a:buNone/>
            </a:pPr>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response.render</a:t>
            </a:r>
            <a:r>
              <a:rPr lang="en-US" sz="2000" dirty="0">
                <a:solidFill>
                  <a:schemeClr val="tx1"/>
                </a:solidFill>
                <a:latin typeface="Courier New" panose="02070309020205020404" pitchFamily="49" charset="0"/>
                <a:cs typeface="Courier New" panose="02070309020205020404" pitchFamily="49" charset="0"/>
              </a:rPr>
              <a:t>("some-</a:t>
            </a:r>
            <a:r>
              <a:rPr lang="en-US" sz="2000" dirty="0" err="1">
                <a:solidFill>
                  <a:schemeClr val="tx1"/>
                </a:solidFill>
                <a:latin typeface="Courier New" panose="02070309020205020404" pitchFamily="49" charset="0"/>
                <a:cs typeface="Courier New" panose="02070309020205020404" pitchFamily="49" charset="0"/>
              </a:rPr>
              <a:t>view.hbs</a:t>
            </a:r>
            <a:r>
              <a:rPr lang="en-US" sz="2000" dirty="0">
                <a:solidFill>
                  <a:schemeClr val="tx1"/>
                </a:solidFill>
                <a:latin typeface="Courier New" panose="02070309020205020404" pitchFamily="49" charset="0"/>
                <a:cs typeface="Courier New" panose="02070309020205020404" pitchFamily="49" charset="0"/>
              </a:rPr>
              <a:t>", {accounts, posts})</a:t>
            </a:r>
          </a:p>
          <a:p>
            <a:pPr marL="0" indent="0">
              <a:buNone/>
            </a:pPr>
            <a:r>
              <a:rPr lang="en-US" sz="2000" dirty="0">
                <a:solidFill>
                  <a:schemeClr val="tx1"/>
                </a:solidFill>
                <a:latin typeface="Courier New" panose="02070309020205020404" pitchFamily="49" charset="0"/>
                <a:cs typeface="Courier New" panose="02070309020205020404" pitchFamily="49" charset="0"/>
              </a:rPr>
              <a:t>    })</a:t>
            </a:r>
          </a:p>
          <a:p>
            <a:pPr marL="0" indent="0">
              <a:buNone/>
            </a:pPr>
            <a:r>
              <a:rPr lang="en-US" sz="2000" dirty="0">
                <a:solidFill>
                  <a:schemeClr val="tx1"/>
                </a:solidFill>
                <a:latin typeface="Courier New" panose="02070309020205020404" pitchFamily="49" charset="0"/>
                <a:cs typeface="Courier New" panose="02070309020205020404" pitchFamily="49" charset="0"/>
              </a:rPr>
              <a:t>  })</a:t>
            </a:r>
          </a:p>
          <a:p>
            <a:pPr marL="0" indent="0">
              <a:buNone/>
            </a:pPr>
            <a:r>
              <a:rPr lang="en-US" sz="2000" dirty="0">
                <a:solidFill>
                  <a:schemeClr val="tx1"/>
                </a:solidFill>
                <a:latin typeface="Courier New" panose="02070309020205020404" pitchFamily="49" charset="0"/>
                <a:cs typeface="Courier New" panose="02070309020205020404" pitchFamily="49" charset="0"/>
              </a:rPr>
              <a:t>})</a:t>
            </a:r>
          </a:p>
        </p:txBody>
      </p:sp>
      <p:sp>
        <p:nvSpPr>
          <p:cNvPr id="7" name="Content Placeholder 3">
            <a:extLst>
              <a:ext uri="{FF2B5EF4-FFF2-40B4-BE49-F238E27FC236}">
                <a16:creationId xmlns:a16="http://schemas.microsoft.com/office/drawing/2014/main" id="{A3D6C47F-4EF5-4F1E-A842-377AAD2FFB9A}"/>
              </a:ext>
            </a:extLst>
          </p:cNvPr>
          <p:cNvSpPr txBox="1">
            <a:spLocks/>
          </p:cNvSpPr>
          <p:nvPr/>
        </p:nvSpPr>
        <p:spPr>
          <a:xfrm>
            <a:off x="904875" y="1554842"/>
            <a:ext cx="10515599" cy="1997983"/>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solidFill>
                  <a:schemeClr val="tx1"/>
                </a:solidFill>
                <a:latin typeface="Courier New" panose="02070309020205020404" pitchFamily="49" charset="0"/>
                <a:cs typeface="Courier New" panose="02070309020205020404" pitchFamily="49" charset="0"/>
              </a:rPr>
              <a:t>app.get</a:t>
            </a:r>
            <a:r>
              <a:rPr lang="en-US" sz="2000" dirty="0">
                <a:solidFill>
                  <a:schemeClr val="tx1"/>
                </a:solidFill>
                <a:latin typeface="Courier New" panose="02070309020205020404" pitchFamily="49" charset="0"/>
                <a:cs typeface="Courier New" panose="02070309020205020404" pitchFamily="49" charset="0"/>
              </a:rPr>
              <a:t>("/", </a:t>
            </a:r>
            <a:r>
              <a:rPr lang="en-US" sz="2000" b="1" dirty="0">
                <a:solidFill>
                  <a:schemeClr val="tx2"/>
                </a:solidFill>
                <a:latin typeface="Courier New" panose="02070309020205020404" pitchFamily="49" charset="0"/>
                <a:cs typeface="Courier New" panose="02070309020205020404" pitchFamily="49" charset="0"/>
              </a:rPr>
              <a:t>function</a:t>
            </a:r>
            <a:r>
              <a:rPr lang="en-US" sz="2000" dirty="0">
                <a:solidFill>
                  <a:schemeClr val="tx1"/>
                </a:solidFill>
                <a:latin typeface="Courier New" panose="02070309020205020404" pitchFamily="49" charset="0"/>
                <a:cs typeface="Courier New" panose="02070309020205020404" pitchFamily="49" charset="0"/>
              </a:rPr>
              <a:t>(req, res){</a:t>
            </a:r>
          </a:p>
          <a:p>
            <a:pPr marL="0" indent="0">
              <a:buNone/>
            </a:pPr>
            <a:r>
              <a:rPr lang="en-US" sz="2000" dirty="0">
                <a:solidFill>
                  <a:schemeClr val="tx1"/>
                </a:solidFill>
                <a:latin typeface="Courier New" panose="02070309020205020404" pitchFamily="49" charset="0"/>
                <a:cs typeface="Courier New" panose="02070309020205020404" pitchFamily="49" charset="0"/>
              </a:rPr>
              <a:t>  </a:t>
            </a:r>
            <a:r>
              <a:rPr lang="en-US" sz="2000" b="1" dirty="0">
                <a:solidFill>
                  <a:schemeClr val="tx2"/>
                </a:solidFill>
                <a:latin typeface="Courier New" panose="02070309020205020404" pitchFamily="49" charset="0"/>
                <a:cs typeface="Courier New" panose="02070309020205020404" pitchFamily="49" charset="0"/>
              </a:rPr>
              <a:t>const</a:t>
            </a:r>
            <a:r>
              <a:rPr lang="en-US" sz="2000" dirty="0">
                <a:solidFill>
                  <a:schemeClr val="tx1"/>
                </a:solidFill>
                <a:latin typeface="Courier New" panose="02070309020205020404" pitchFamily="49" charset="0"/>
                <a:cs typeface="Courier New" panose="02070309020205020404" pitchFamily="49" charset="0"/>
              </a:rPr>
              <a:t> accounts = </a:t>
            </a:r>
            <a:r>
              <a:rPr lang="en-US" sz="2000" dirty="0" err="1">
                <a:solidFill>
                  <a:schemeClr val="tx1"/>
                </a:solidFill>
                <a:latin typeface="Courier New" panose="02070309020205020404" pitchFamily="49" charset="0"/>
                <a:cs typeface="Courier New" panose="02070309020205020404" pitchFamily="49" charset="0"/>
              </a:rPr>
              <a:t>getAllAccounts</a:t>
            </a:r>
            <a:r>
              <a:rPr lang="en-US" sz="2000" dirty="0">
                <a:solidFill>
                  <a:schemeClr val="tx1"/>
                </a:solidFill>
                <a:latin typeface="Courier New" panose="02070309020205020404" pitchFamily="49" charset="0"/>
                <a:cs typeface="Courier New" panose="02070309020205020404" pitchFamily="49" charset="0"/>
              </a:rPr>
              <a:t>()</a:t>
            </a:r>
          </a:p>
          <a:p>
            <a:pPr marL="0" indent="0">
              <a:buNone/>
            </a:pPr>
            <a:r>
              <a:rPr lang="en-US" sz="2000" dirty="0">
                <a:solidFill>
                  <a:schemeClr val="tx1"/>
                </a:solidFill>
                <a:latin typeface="Courier New" panose="02070309020205020404" pitchFamily="49" charset="0"/>
                <a:cs typeface="Courier New" panose="02070309020205020404" pitchFamily="49" charset="0"/>
              </a:rPr>
              <a:t>  </a:t>
            </a:r>
            <a:r>
              <a:rPr lang="en-US" sz="2000" b="1" dirty="0">
                <a:solidFill>
                  <a:schemeClr val="tx2"/>
                </a:solidFill>
                <a:latin typeface="Courier New" panose="02070309020205020404" pitchFamily="49" charset="0"/>
                <a:cs typeface="Courier New" panose="02070309020205020404" pitchFamily="49" charset="0"/>
              </a:rPr>
              <a:t>const</a:t>
            </a:r>
            <a:r>
              <a:rPr lang="en-US" sz="2000" dirty="0">
                <a:solidFill>
                  <a:schemeClr val="tx1"/>
                </a:solidFill>
                <a:latin typeface="Courier New" panose="02070309020205020404" pitchFamily="49" charset="0"/>
                <a:cs typeface="Courier New" panose="02070309020205020404" pitchFamily="49" charset="0"/>
              </a:rPr>
              <a:t> posts = </a:t>
            </a:r>
            <a:r>
              <a:rPr lang="en-US" sz="2000" dirty="0" err="1">
                <a:solidFill>
                  <a:schemeClr val="tx1"/>
                </a:solidFill>
                <a:latin typeface="Courier New" panose="02070309020205020404" pitchFamily="49" charset="0"/>
                <a:cs typeface="Courier New" panose="02070309020205020404" pitchFamily="49" charset="0"/>
              </a:rPr>
              <a:t>getAllPosts</a:t>
            </a:r>
            <a:r>
              <a:rPr lang="en-US" sz="2000" dirty="0">
                <a:solidFill>
                  <a:schemeClr val="tx1"/>
                </a:solidFill>
                <a:latin typeface="Courier New" panose="02070309020205020404" pitchFamily="49" charset="0"/>
                <a:cs typeface="Courier New" panose="02070309020205020404" pitchFamily="49" charset="0"/>
              </a:rPr>
              <a:t>()</a:t>
            </a:r>
          </a:p>
          <a:p>
            <a:pPr marL="0" indent="0">
              <a:buNone/>
            </a:pPr>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response.render</a:t>
            </a:r>
            <a:r>
              <a:rPr lang="en-US" sz="2000" dirty="0">
                <a:solidFill>
                  <a:schemeClr val="tx1"/>
                </a:solidFill>
                <a:latin typeface="Courier New" panose="02070309020205020404" pitchFamily="49" charset="0"/>
                <a:cs typeface="Courier New" panose="02070309020205020404" pitchFamily="49" charset="0"/>
              </a:rPr>
              <a:t>("some-</a:t>
            </a:r>
            <a:r>
              <a:rPr lang="en-US" sz="2000" dirty="0" err="1">
                <a:solidFill>
                  <a:schemeClr val="tx1"/>
                </a:solidFill>
                <a:latin typeface="Courier New" panose="02070309020205020404" pitchFamily="49" charset="0"/>
                <a:cs typeface="Courier New" panose="02070309020205020404" pitchFamily="49" charset="0"/>
              </a:rPr>
              <a:t>view.hbs</a:t>
            </a:r>
            <a:r>
              <a:rPr lang="en-US" sz="2000" dirty="0">
                <a:solidFill>
                  <a:schemeClr val="tx1"/>
                </a:solidFill>
                <a:latin typeface="Courier New" panose="02070309020205020404" pitchFamily="49" charset="0"/>
                <a:cs typeface="Courier New" panose="02070309020205020404" pitchFamily="49" charset="0"/>
              </a:rPr>
              <a:t>", {accounts, posts})</a:t>
            </a:r>
          </a:p>
          <a:p>
            <a:pPr marL="0" indent="0">
              <a:buNone/>
            </a:pPr>
            <a:r>
              <a:rPr lang="en-US" sz="20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4852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JU Grå">
  <a:themeElements>
    <a:clrScheme name="JU">
      <a:dk1>
        <a:srgbClr val="000000"/>
      </a:dk1>
      <a:lt1>
        <a:srgbClr val="FFFFFF"/>
      </a:lt1>
      <a:dk2>
        <a:srgbClr val="003865"/>
      </a:dk2>
      <a:lt2>
        <a:srgbClr val="EBEBDF"/>
      </a:lt2>
      <a:accent1>
        <a:srgbClr val="961B81"/>
      </a:accent1>
      <a:accent2>
        <a:srgbClr val="FFB500"/>
      </a:accent2>
      <a:accent3>
        <a:srgbClr val="003865"/>
      </a:accent3>
      <a:accent4>
        <a:srgbClr val="EBEBDF"/>
      </a:accent4>
      <a:accent5>
        <a:srgbClr val="009CDE"/>
      </a:accent5>
      <a:accent6>
        <a:srgbClr val="007A33"/>
      </a:accent6>
      <a:hlink>
        <a:srgbClr val="EBEBDF"/>
      </a:hlink>
      <a:folHlink>
        <a:srgbClr val="961B81"/>
      </a:folHlink>
    </a:clrScheme>
    <a:fontScheme name="Custom 1">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29330</TotalTime>
  <Words>454</Words>
  <Application>Microsoft Office PowerPoint</Application>
  <PresentationFormat>Widescreen</PresentationFormat>
  <Paragraphs>90</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Courier New</vt:lpstr>
      <vt:lpstr>Georgia</vt:lpstr>
      <vt:lpstr>JU Grå</vt:lpstr>
      <vt:lpstr>PowerPoint Presentation</vt:lpstr>
      <vt:lpstr>Handling concurrent HTTP requests</vt:lpstr>
      <vt:lpstr>Handling concurrent requests</vt:lpstr>
      <vt:lpstr>Handling concurrent requests</vt:lpstr>
      <vt:lpstr>Handling concurrent requests</vt:lpstr>
      <vt:lpstr>Handling concurrent requests</vt:lpstr>
      <vt:lpstr>Handling concurrent requests</vt:lpstr>
      <vt:lpstr>Handling concurrent requests</vt:lpstr>
      <vt:lpstr>sync VS Async</vt:lpstr>
    </vt:vector>
  </TitlesOfParts>
  <Company>Jönköping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Oskar Pollack</dc:creator>
  <cp:lastModifiedBy>Peter Larsson-Green</cp:lastModifiedBy>
  <cp:revision>361</cp:revision>
  <dcterms:created xsi:type="dcterms:W3CDTF">2015-07-17T09:22:03Z</dcterms:created>
  <dcterms:modified xsi:type="dcterms:W3CDTF">2019-01-24T21:03:45Z</dcterms:modified>
</cp:coreProperties>
</file>