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5" r:id="rId3"/>
    <p:sldId id="301" r:id="rId4"/>
    <p:sldId id="333" r:id="rId5"/>
    <p:sldId id="329" r:id="rId6"/>
    <p:sldId id="302" r:id="rId7"/>
    <p:sldId id="305" r:id="rId8"/>
    <p:sldId id="313" r:id="rId9"/>
    <p:sldId id="331" r:id="rId10"/>
    <p:sldId id="332" r:id="rId11"/>
    <p:sldId id="314" r:id="rId12"/>
    <p:sldId id="312" r:id="rId13"/>
    <p:sldId id="321" r:id="rId14"/>
    <p:sldId id="316" r:id="rId15"/>
    <p:sldId id="334" r:id="rId16"/>
    <p:sldId id="322" r:id="rId17"/>
    <p:sldId id="324" r:id="rId18"/>
    <p:sldId id="323" r:id="rId19"/>
    <p:sldId id="311" r:id="rId20"/>
    <p:sldId id="317" r:id="rId21"/>
    <p:sldId id="335" r:id="rId22"/>
    <p:sldId id="318" r:id="rId23"/>
    <p:sldId id="319" r:id="rId2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B81"/>
    <a:srgbClr val="003865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556" y="40"/>
      </p:cViewPr>
      <p:guideLst/>
    </p:cSldViewPr>
  </p:slideViewPr>
  <p:outlineViewPr>
    <p:cViewPr>
      <p:scale>
        <a:sx n="33" d="100"/>
        <a:sy n="33" d="100"/>
      </p:scale>
      <p:origin x="0" y="-950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2018-08-30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language_codes.asp" TargetMode="External"/><Relationship Id="rId2" Type="http://schemas.openxmlformats.org/officeDocument/2006/relationships/hyperlink" Target="https://developer.mozilla.org/en-US/docs/Web/HTML/Global_attribute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schools.com/tags/ref_country_codes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html52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.se/en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onitor">
            <a:extLst>
              <a:ext uri="{FF2B5EF4-FFF2-40B4-BE49-F238E27FC236}">
                <a16:creationId xmlns:a16="http://schemas.microsoft.com/office/drawing/2014/main" id="{4B484017-EC51-4AD2-9C87-D1CDA8D4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954" y="3383427"/>
            <a:ext cx="4278533" cy="3109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VS inline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r>
              <a:rPr lang="en-US" noProof="0" dirty="0"/>
              <a:t>Block elements span the entire row.</a:t>
            </a:r>
          </a:p>
          <a:p>
            <a:r>
              <a:rPr lang="en-US" noProof="0" dirty="0"/>
              <a:t>Inline elements span as little as possible (surrounds the text).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5679" y="3990091"/>
            <a:ext cx="3223934" cy="15115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702773" y="2996828"/>
            <a:ext cx="10651027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&lt;p&gt;This is a very long line of text which is quite long.&lt;/p&gt;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5679" y="4025654"/>
            <a:ext cx="322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a very long line of text which is quite long.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78756-299F-48C3-AA1A-1B29628D7BD2}"/>
              </a:ext>
            </a:extLst>
          </p:cNvPr>
          <p:cNvSpPr/>
          <p:nvPr/>
        </p:nvSpPr>
        <p:spPr>
          <a:xfrm>
            <a:off x="6515886" y="4175984"/>
            <a:ext cx="688476" cy="119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sz="1200" dirty="0" err="1"/>
              <a:t>This</a:t>
            </a:r>
            <a:r>
              <a:rPr lang="sv-SE" sz="1200" dirty="0"/>
              <a:t> is a </a:t>
            </a:r>
            <a:r>
              <a:rPr lang="sv-SE" sz="1200" dirty="0" err="1"/>
              <a:t>very</a:t>
            </a:r>
            <a:r>
              <a:rPr lang="sv-SE" sz="1200" dirty="0"/>
              <a:t> long </a:t>
            </a:r>
            <a:r>
              <a:rPr lang="sv-SE" sz="1200" dirty="0" err="1"/>
              <a:t>line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text </a:t>
            </a:r>
            <a:r>
              <a:rPr lang="sv-SE" sz="1200" dirty="0" err="1"/>
              <a:t>which</a:t>
            </a:r>
            <a:r>
              <a:rPr lang="sv-SE" sz="1200" dirty="0"/>
              <a:t> </a:t>
            </a:r>
          </a:p>
        </p:txBody>
      </p:sp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8B91E12A-04FD-43BD-83A9-8DA869A2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3969415"/>
            <a:ext cx="1528249" cy="15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4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Monitor">
            <a:extLst>
              <a:ext uri="{FF2B5EF4-FFF2-40B4-BE49-F238E27FC236}">
                <a16:creationId xmlns:a16="http://schemas.microsoft.com/office/drawing/2014/main" id="{652C6786-98A2-4BAF-A3E0-48CD523B7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121" y="2589450"/>
            <a:ext cx="5236028" cy="3805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VS inline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80699" y="2956732"/>
            <a:ext cx="4304554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&lt;h1&gt;Some text&lt;/h1&gt;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&lt;strong&gt;Note:&lt;/strong&gt;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Some text.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r>
              <a:rPr lang="en-US" noProof="0" dirty="0"/>
              <a:t>Block elements span the entire row.</a:t>
            </a:r>
          </a:p>
          <a:p>
            <a:r>
              <a:rPr lang="en-US" noProof="0" dirty="0"/>
              <a:t>Inline elements span as little as possible (surrounds the text).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07627" y="3321871"/>
            <a:ext cx="3941117" cy="18314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6817959" y="3414547"/>
            <a:ext cx="3035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Some text!</a:t>
            </a:r>
            <a:endParaRPr lang="sv-S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17959" y="4091997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Note:</a:t>
            </a:r>
            <a:r>
              <a:rPr lang="sv-SE" sz="2000" dirty="0"/>
              <a:t> Some text.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822225" y="4584781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3" name="Rectangle 2"/>
          <p:cNvSpPr/>
          <p:nvPr/>
        </p:nvSpPr>
        <p:spPr>
          <a:xfrm>
            <a:off x="6806236" y="3414547"/>
            <a:ext cx="3535798" cy="5847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6806236" y="4061223"/>
            <a:ext cx="3535798" cy="4381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6806236" y="4584781"/>
            <a:ext cx="3535798" cy="4381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6862027" y="4134865"/>
            <a:ext cx="805713" cy="307812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54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10" grpId="0"/>
      <p:bldP spid="3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VS inline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684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How can they be nested?</a:t>
            </a:r>
          </a:p>
          <a:p>
            <a:pPr marL="0" indent="0">
              <a:buNone/>
            </a:pPr>
            <a:r>
              <a:rPr lang="en-US" noProof="0" dirty="0"/>
              <a:t>General rule 1:</a:t>
            </a:r>
          </a:p>
          <a:p>
            <a:r>
              <a:rPr lang="en-US" noProof="0" dirty="0"/>
              <a:t>Block elements </a:t>
            </a:r>
            <a:r>
              <a:rPr lang="en-US" b="1" noProof="0" dirty="0"/>
              <a:t>can not</a:t>
            </a:r>
            <a:r>
              <a:rPr lang="en-US" noProof="0" dirty="0"/>
              <a:t> be used in inline elements.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dirty="0"/>
              <a:t>General rule 2:</a:t>
            </a:r>
            <a:endParaRPr lang="en-US" noProof="0" dirty="0"/>
          </a:p>
          <a:p>
            <a:r>
              <a:rPr lang="en-US" noProof="0" dirty="0"/>
              <a:t>Do not write code that does not make sense.</a:t>
            </a:r>
          </a:p>
          <a:p>
            <a:pPr lvl="1"/>
            <a:r>
              <a:rPr lang="en-US" dirty="0"/>
              <a:t>E.g. </a:t>
            </a:r>
            <a:r>
              <a:rPr lang="en-US" noProof="0" dirty="0"/>
              <a:t>putting a paragraph inside another paragraph.</a:t>
            </a:r>
          </a:p>
        </p:txBody>
      </p:sp>
    </p:spTree>
    <p:extLst>
      <p:ext uri="{BB962C8B-B14F-4D97-AF65-F5344CB8AC3E}">
        <p14:creationId xmlns:p14="http://schemas.microsoft.com/office/powerpoint/2010/main" val="10959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Hyper links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70688" y="1682303"/>
            <a:ext cx="7792032" cy="410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="https://ju.se/en.html"&gt;Go there!&lt;/a&gt;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7171527" y="4103523"/>
            <a:ext cx="4166743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/en.html HTTP/1.1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ju.se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243077" y="2360701"/>
            <a:ext cx="0" cy="677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78210" y="2472461"/>
            <a:ext cx="2886104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Browser</a:t>
            </a:r>
            <a:r>
              <a:rPr lang="en-US" noProof="0" dirty="0">
                <a:latin typeface="Georgia" panose="02040502050405020303" pitchFamily="18" charset="0"/>
              </a:rPr>
              <a:t> renders.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382343" y="3066104"/>
            <a:ext cx="198406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clicks.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016134" y="3106020"/>
            <a:ext cx="2477531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Browser sends a new request.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EC126A-A5E7-41D0-9F2F-5535F6815A13}"/>
              </a:ext>
            </a:extLst>
          </p:cNvPr>
          <p:cNvGrpSpPr/>
          <p:nvPr/>
        </p:nvGrpSpPr>
        <p:grpSpPr>
          <a:xfrm>
            <a:off x="1103810" y="2697703"/>
            <a:ext cx="4278533" cy="3109448"/>
            <a:chOff x="298475" y="3181781"/>
            <a:chExt cx="4278533" cy="3109448"/>
          </a:xfrm>
        </p:grpSpPr>
        <p:pic>
          <p:nvPicPr>
            <p:cNvPr id="12" name="Graphic 11" descr="Monitor">
              <a:extLst>
                <a:ext uri="{FF2B5EF4-FFF2-40B4-BE49-F238E27FC236}">
                  <a16:creationId xmlns:a16="http://schemas.microsoft.com/office/drawing/2014/main" id="{FE34921B-8116-4300-9197-9A5F961A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94C462-3F8F-435E-B511-C2998BE5B2E6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F55CB0-65C7-4235-ADE2-1CB58F59F035}"/>
              </a:ext>
            </a:extLst>
          </p:cNvPr>
          <p:cNvSpPr txBox="1"/>
          <p:nvPr/>
        </p:nvSpPr>
        <p:spPr>
          <a:xfrm>
            <a:off x="1643535" y="3339930"/>
            <a:ext cx="3223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2"/>
                </a:solidFill>
              </a:rPr>
              <a:t>Go there!</a:t>
            </a:r>
            <a:endParaRPr lang="en-US" sz="1200" u="sng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937100" y="3570959"/>
            <a:ext cx="4896260" cy="334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7" grpId="0" build="p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3916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In file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/my-site/pages/page-1.html</a:t>
            </a:r>
            <a:r>
              <a:rPr lang="en-US" noProof="0" dirty="0">
                <a:latin typeface="+mn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15374"/>
            <a:ext cx="6785113" cy="27017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page-2.html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/my-site/pages/page-2.html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old/page-3.html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/my-site/pages/old/page-3.html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../images/img.png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/my-site/images/img.png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9042" y="5262013"/>
            <a:ext cx="10993916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dirty="0">
                <a:latin typeface="+mn-lt"/>
              </a:rPr>
              <a:t> can be written multiple times to go back multiple folders.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7340" r="86141" b="61356"/>
          <a:stretch/>
        </p:blipFill>
        <p:spPr>
          <a:xfrm>
            <a:off x="8308123" y="1278972"/>
            <a:ext cx="2595104" cy="31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556DA-DB97-4FE6-801B-6B8E3282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of a website with </a:t>
            </a:r>
            <a:r>
              <a:rPr lang="en-US"/>
              <a:t>multiple webpages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24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66401A1-A4D9-4641-88D3-C1D373E7CED6}"/>
              </a:ext>
            </a:extLst>
          </p:cNvPr>
          <p:cNvGrpSpPr/>
          <p:nvPr/>
        </p:nvGrpSpPr>
        <p:grpSpPr>
          <a:xfrm>
            <a:off x="-105788" y="4069385"/>
            <a:ext cx="4278533" cy="3109448"/>
            <a:chOff x="298475" y="3181781"/>
            <a:chExt cx="4278533" cy="3109448"/>
          </a:xfrm>
        </p:grpSpPr>
        <p:pic>
          <p:nvPicPr>
            <p:cNvPr id="19" name="Graphic 18" descr="Monitor">
              <a:extLst>
                <a:ext uri="{FF2B5EF4-FFF2-40B4-BE49-F238E27FC236}">
                  <a16:creationId xmlns:a16="http://schemas.microsoft.com/office/drawing/2014/main" id="{9A1C6733-1406-4E94-86E4-5E93B2832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2C11CA-E03C-4C8F-86DE-761F18BB63AB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Forms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43929" y="1690688"/>
            <a:ext cx="965062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method="GET" action="http://www.mi6.com/login"&gt;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&lt;input type="text"     name="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&lt;input type="password" name="pw"&gt;&lt;br&gt;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&lt;input type="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value="Login!"&gt;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3318588" y="4028789"/>
            <a:ext cx="0" cy="4212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84201" y="3990969"/>
            <a:ext cx="2886104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Browser</a:t>
            </a:r>
            <a:r>
              <a:rPr lang="en-US" noProof="0" dirty="0">
                <a:latin typeface="Georgia" panose="02040502050405020303" pitchFamily="18" charset="0"/>
              </a:rPr>
              <a:t> renders.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6577" y="468685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Username:</a:t>
            </a:r>
            <a:endParaRPr lang="sv-S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6577" y="508696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Password:</a:t>
            </a:r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0425" y="5553553"/>
            <a:ext cx="97618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Login!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5861" y="4744808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65861" y="5128540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478" y="4769522"/>
            <a:ext cx="1191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JamesBond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882501" y="5169632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******</a:t>
            </a:r>
            <a:endParaRPr lang="en-US" sz="14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079064" y="5624109"/>
            <a:ext cx="238485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submits.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41993" y="5404616"/>
            <a:ext cx="4374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3"/>
          <p:cNvSpPr txBox="1">
            <a:spLocks/>
          </p:cNvSpPr>
          <p:nvPr/>
        </p:nvSpPr>
        <p:spPr>
          <a:xfrm>
            <a:off x="4690815" y="4274700"/>
            <a:ext cx="7254048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/login?un=JamesBond&amp;pw=missMP HTTP/1.1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www.mi6.com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loud Callout 38"/>
          <p:cNvSpPr/>
          <p:nvPr/>
        </p:nvSpPr>
        <p:spPr>
          <a:xfrm>
            <a:off x="9873049" y="1915297"/>
            <a:ext cx="1952367" cy="1532238"/>
          </a:xfrm>
          <a:prstGeom prst="cloudCallout">
            <a:avLst>
              <a:gd name="adj1" fmla="val -115137"/>
              <a:gd name="adj2" fmla="val 106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Query 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64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3" grpId="0"/>
      <p:bldP spid="29" grpId="0"/>
      <p:bldP spid="6" grpId="0" animBg="1"/>
      <p:bldP spid="7" grpId="0" animBg="1"/>
      <p:bldP spid="31" grpId="0" animBg="1"/>
      <p:bldP spid="9" grpId="0"/>
      <p:bldP spid="32" grpId="0"/>
      <p:bldP spid="34" grpId="0"/>
      <p:bldP spid="37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query string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62561" cy="360560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URIs</a:t>
            </a:r>
            <a:r>
              <a:rPr lang="en-US" noProof="0" dirty="0"/>
              <a:t> can contain additional information in the query string.</a:t>
            </a:r>
          </a:p>
          <a:p>
            <a:pPr marL="457200" lvl="1" indent="0">
              <a:buNone/>
            </a:pPr>
            <a:r>
              <a:rPr lang="en-US" noProof="0" dirty="0">
                <a:latin typeface="Courier" pitchFamily="49" charset="0"/>
              </a:rPr>
              <a:t>/path/to/</a:t>
            </a:r>
            <a:r>
              <a:rPr lang="en-US" noProof="0" dirty="0" err="1">
                <a:latin typeface="Courier" pitchFamily="49" charset="0"/>
              </a:rPr>
              <a:t>resource?THIS-IS-THE-QUERY-STRING</a:t>
            </a:r>
            <a:endParaRPr lang="en-US" noProof="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noProof="0" dirty="0"/>
              <a:t>Query strings are written like this:</a:t>
            </a:r>
          </a:p>
          <a:p>
            <a:pPr marL="457200" lvl="1" indent="0">
              <a:buNone/>
            </a:pPr>
            <a:r>
              <a:rPr lang="en-US" noProof="0" dirty="0">
                <a:latin typeface="Courier" pitchFamily="49" charset="0"/>
              </a:rPr>
              <a:t>name1=value1</a:t>
            </a:r>
          </a:p>
          <a:p>
            <a:pPr marL="457200" lvl="1" indent="0">
              <a:buNone/>
            </a:pPr>
            <a:r>
              <a:rPr lang="en-US" noProof="0" dirty="0">
                <a:latin typeface="Courier" pitchFamily="49" charset="0"/>
              </a:rPr>
              <a:t>name1=value1&amp;name2=value2</a:t>
            </a:r>
          </a:p>
          <a:p>
            <a:pPr marL="0" indent="0">
              <a:buNone/>
            </a:pPr>
            <a:endParaRPr lang="en-US" noProof="0" dirty="0">
              <a:latin typeface="+mn-lt"/>
            </a:endParaRPr>
          </a:p>
          <a:p>
            <a:pPr marL="0" indent="0">
              <a:buNone/>
            </a:pPr>
            <a:r>
              <a:rPr lang="en-US" noProof="0" dirty="0">
                <a:latin typeface="+mn-lt"/>
              </a:rPr>
              <a:t>Reserved characters (</a:t>
            </a:r>
            <a:r>
              <a:rPr 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 / ? : @ = &amp;</a:t>
            </a:r>
            <a:r>
              <a:rPr lang="en-US" noProof="0" dirty="0">
                <a:latin typeface="+mn-lt"/>
              </a:rPr>
              <a:t>) and some special characters (</a:t>
            </a:r>
            <a:r>
              <a:rPr 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space " &lt; &gt; # % { } | \ ^ ~ [ ] `</a:t>
            </a:r>
            <a:r>
              <a:rPr lang="en-US" noProof="0" dirty="0">
                <a:latin typeface="+mn-lt"/>
              </a:rPr>
              <a:t>) should be encoded.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45717" y="5296290"/>
            <a:ext cx="4010138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space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%20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  %23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4052" y="5296290"/>
            <a:ext cx="3944039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%3D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&amp;  %26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9F4B93-0434-46BC-83A0-E3416E47FCDB}"/>
              </a:ext>
            </a:extLst>
          </p:cNvPr>
          <p:cNvGrpSpPr/>
          <p:nvPr/>
        </p:nvGrpSpPr>
        <p:grpSpPr>
          <a:xfrm>
            <a:off x="-105788" y="4069385"/>
            <a:ext cx="4278533" cy="3109448"/>
            <a:chOff x="298475" y="3181781"/>
            <a:chExt cx="4278533" cy="3109448"/>
          </a:xfrm>
        </p:grpSpPr>
        <p:pic>
          <p:nvPicPr>
            <p:cNvPr id="18" name="Graphic 17" descr="Monitor">
              <a:extLst>
                <a:ext uri="{FF2B5EF4-FFF2-40B4-BE49-F238E27FC236}">
                  <a16:creationId xmlns:a16="http://schemas.microsoft.com/office/drawing/2014/main" id="{E7701B49-C382-46F8-822E-25204F1A5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475" y="3181781"/>
              <a:ext cx="4278533" cy="310944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AF2335-5DDF-45A0-A6B5-C8D8D201D74E}"/>
                </a:ext>
              </a:extLst>
            </p:cNvPr>
            <p:cNvSpPr/>
            <p:nvPr/>
          </p:nvSpPr>
          <p:spPr>
            <a:xfrm>
              <a:off x="838200" y="3788445"/>
              <a:ext cx="3223934" cy="15115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Forms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43929" y="1690688"/>
            <a:ext cx="965062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method="POST" action="http://www.mi6.com/login"&gt;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Username: &lt;input type="text"    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Password: &lt;input type="password" name="pw"&gt;&lt;br&gt;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&lt;input type="submit"  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="Login!"&gt;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3318588" y="4041049"/>
            <a:ext cx="0" cy="3732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84201" y="3990969"/>
            <a:ext cx="2886104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Browser</a:t>
            </a:r>
            <a:r>
              <a:rPr lang="en-US" noProof="0" dirty="0">
                <a:latin typeface="Georgia" panose="02040502050405020303" pitchFamily="18" charset="0"/>
              </a:rPr>
              <a:t> renders.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6577" y="468685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Username:</a:t>
            </a:r>
            <a:endParaRPr lang="sv-S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6577" y="508696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Password:</a:t>
            </a:r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0425" y="5553553"/>
            <a:ext cx="97618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Login!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5861" y="4744808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65861" y="5128540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478" y="4769522"/>
            <a:ext cx="1191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JamesBond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882501" y="5169632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******</a:t>
            </a:r>
            <a:endParaRPr lang="en-US" sz="14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147960" y="6162193"/>
            <a:ext cx="238485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submits.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64875" y="5887185"/>
            <a:ext cx="4374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3"/>
          <p:cNvSpPr txBox="1">
            <a:spLocks/>
          </p:cNvSpPr>
          <p:nvPr/>
        </p:nvSpPr>
        <p:spPr>
          <a:xfrm>
            <a:off x="4586229" y="3992461"/>
            <a:ext cx="7422157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/login HTTP/1.1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www.mi6.com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application/x-www-form-urlencoded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22</a:t>
            </a:r>
          </a:p>
          <a:p>
            <a:pPr marL="0" indent="0">
              <a:buNone/>
            </a:pPr>
            <a:r>
              <a:rPr lang="sv-SE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un=JamesBond&amp;pw=missMP</a:t>
            </a:r>
          </a:p>
        </p:txBody>
      </p:sp>
    </p:spTree>
    <p:extLst>
      <p:ext uri="{BB962C8B-B14F-4D97-AF65-F5344CB8AC3E}">
        <p14:creationId xmlns:p14="http://schemas.microsoft.com/office/powerpoint/2010/main" val="23452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3" grpId="0"/>
      <p:bldP spid="29" grpId="0"/>
      <p:bldP spid="6" grpId="0" animBg="1"/>
      <p:bldP spid="7" grpId="0" animBg="1"/>
      <p:bldP spid="31" grpId="0" animBg="1"/>
      <p:bldP spid="9" grpId="0"/>
      <p:bldP spid="32" grpId="0"/>
      <p:bldP spid="34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More elements...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Open a special webpage in web browser...</a:t>
            </a:r>
          </a:p>
        </p:txBody>
      </p:sp>
    </p:spTree>
    <p:extLst>
      <p:ext uri="{BB962C8B-B14F-4D97-AF65-F5344CB8AC3E}">
        <p14:creationId xmlns:p14="http://schemas.microsoft.com/office/powerpoint/2010/main" val="33957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5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Structural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sz="2600" noProof="0" dirty="0"/>
              <a:t>	 - the header part in the page.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</a:t>
            </a:r>
            <a:r>
              <a:rPr lang="en-US" sz="2600" noProof="0" dirty="0"/>
              <a:t>	 - the main content in the page.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sz="2600" noProof="0" dirty="0"/>
              <a:t>	 - the footer in the page.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&lt;aside&gt;</a:t>
            </a:r>
            <a:r>
              <a:rPr lang="en-US" sz="2600" noProof="0" dirty="0"/>
              <a:t>	 - not the main content, but still relevant.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600" noProof="0" dirty="0"/>
              <a:t>	 - navigation links.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</a:t>
            </a:r>
            <a:r>
              <a:rPr lang="en-US" sz="2600" noProof="0" dirty="0"/>
              <a:t>	 - to group the content of an article together.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sz="2600" noProof="0" dirty="0"/>
              <a:t>	 - group relevant content together.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sz="2600" noProof="0" dirty="0"/>
              <a:t>	 - to group elements together.</a:t>
            </a:r>
          </a:p>
          <a:p>
            <a:pPr marL="0" indent="0">
              <a:buNone/>
            </a:pPr>
            <a:r>
              <a:rPr lang="en-US" sz="2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sz="2600" noProof="0" dirty="0"/>
              <a:t> is an old element, the others are new in HTML5.</a:t>
            </a:r>
          </a:p>
          <a:p>
            <a:pPr marL="0" indent="0">
              <a:buNone/>
            </a:pPr>
            <a:endParaRPr lang="en-US" sz="2600" noProof="0" dirty="0"/>
          </a:p>
        </p:txBody>
      </p:sp>
    </p:spTree>
    <p:extLst>
      <p:ext uri="{BB962C8B-B14F-4D97-AF65-F5344CB8AC3E}">
        <p14:creationId xmlns:p14="http://schemas.microsoft.com/office/powerpoint/2010/main" val="737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Global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81697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Attributes any element can have.</a:t>
            </a:r>
          </a:p>
          <a:p>
            <a:pPr marL="0" indent="0">
              <a:buNone/>
            </a:pPr>
            <a:r>
              <a:rPr lang="en-US" sz="1800" noProof="0" dirty="0">
                <a:hlinkClick r:id="rId2"/>
              </a:rPr>
              <a:t>https://developer.mozilla.org/en-US/docs/Web/HTML/Global_attributes</a:t>
            </a:r>
            <a:r>
              <a:rPr lang="en-US" sz="1800" noProof="0" dirty="0"/>
              <a:t> </a:t>
            </a:r>
          </a:p>
          <a:p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noProof="0" dirty="0"/>
              <a:t>Specify the language the text is written in inside the element.</a:t>
            </a:r>
          </a:p>
          <a:p>
            <a:pPr lvl="1"/>
            <a:r>
              <a:rPr lang="en-US" noProof="0" dirty="0"/>
              <a:t>ISO Language Codes: </a:t>
            </a:r>
            <a:r>
              <a:rPr lang="en-US" sz="1800" noProof="0" dirty="0">
                <a:hlinkClick r:id="rId3"/>
              </a:rPr>
              <a:t>http://www.w3schools.com/tags/ref_language_codes.asp</a:t>
            </a:r>
            <a:endParaRPr lang="en-US" noProof="0" dirty="0"/>
          </a:p>
          <a:p>
            <a:pPr lvl="1"/>
            <a:r>
              <a:rPr lang="en-US" noProof="0" dirty="0"/>
              <a:t>ISO Country Codes: </a:t>
            </a:r>
            <a:r>
              <a:rPr lang="en-US" sz="1800" noProof="0" dirty="0">
                <a:hlinkClick r:id="rId4"/>
              </a:rPr>
              <a:t>http://www.w3schools.com/tags/ref_country_codes.asp</a:t>
            </a:r>
            <a:r>
              <a:rPr lang="en-US" noProof="0" dirty="0"/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lvl="1"/>
            <a:r>
              <a:rPr lang="en-US" dirty="0"/>
              <a:t>Advisory information about the element.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/>
            <a:r>
              <a:rPr lang="en-US" dirty="0"/>
              <a:t>Used to group similar elements together (used by CSS and JavaScript).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US" dirty="0"/>
              <a:t>Used to uniquely identify an element.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6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Character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noProof="0" dirty="0"/>
              <a:t> and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noProof="0" dirty="0"/>
              <a:t> denote tags.</a:t>
            </a:r>
          </a:p>
          <a:p>
            <a:r>
              <a:rPr lang="en-US" noProof="0" dirty="0"/>
              <a:t>What about smileys?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:-&lt;   &gt;.&lt;   &gt;.&gt;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&amp;NAME;</a:t>
            </a:r>
            <a:r>
              <a:rPr lang="en-US" noProof="0" dirty="0"/>
              <a:t> alternative representation.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noProof="0" dirty="0">
                <a:sym typeface="Wingdings" panose="05000000000000000000" pitchFamily="2" charset="2"/>
              </a:rPr>
              <a:t>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noProof="0" dirty="0">
                <a:sym typeface="Wingdings" panose="05000000000000000000" pitchFamily="2" charset="2"/>
              </a:rPr>
              <a:t>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en-US" noProof="0" dirty="0"/>
              <a:t>What about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noProof="0" dirty="0"/>
              <a:t>?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&amp;amp;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148461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https://validator.w3.org</a:t>
            </a:r>
            <a:r>
              <a:rPr lang="en-US" sz="2400" dirty="0"/>
              <a:t> </a:t>
            </a:r>
          </a:p>
          <a:p>
            <a:r>
              <a:rPr lang="en-US" sz="2400" dirty="0"/>
              <a:t>Validates your HTML code.</a:t>
            </a:r>
            <a:endParaRPr lang="en-US" sz="2400" noProof="0" dirty="0">
              <a:hlinkClick r:id="rId3"/>
            </a:endParaRPr>
          </a:p>
          <a:p>
            <a:pPr marL="0" indent="0">
              <a:buNone/>
            </a:pPr>
            <a:r>
              <a:rPr lang="en-US" sz="2400" noProof="0" dirty="0">
                <a:hlinkClick r:id="rId3"/>
              </a:rPr>
              <a:t>https://jsfiddle.net</a:t>
            </a:r>
            <a:r>
              <a:rPr lang="en-US" sz="2400" noProof="0" dirty="0"/>
              <a:t> </a:t>
            </a:r>
          </a:p>
          <a:p>
            <a:r>
              <a:rPr lang="en-US" noProof="0" dirty="0"/>
              <a:t>Write code online in a web browser.</a:t>
            </a:r>
          </a:p>
          <a:p>
            <a:r>
              <a:rPr lang="en-US" noProof="0" dirty="0"/>
              <a:t>See the result.</a:t>
            </a:r>
          </a:p>
          <a:p>
            <a:r>
              <a:rPr lang="en-US" noProof="0" dirty="0"/>
              <a:t>Share your code.</a:t>
            </a:r>
          </a:p>
        </p:txBody>
      </p:sp>
    </p:spTree>
    <p:extLst>
      <p:ext uri="{BB962C8B-B14F-4D97-AF65-F5344CB8AC3E}">
        <p14:creationId xmlns:p14="http://schemas.microsoft.com/office/powerpoint/2010/main" val="1296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Hypertext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Is not a programming language.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Syntax: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70158" y="2995446"/>
            <a:ext cx="293113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&lt;tag&gt;Text&lt;/tag&gt;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24103" y="2995446"/>
            <a:ext cx="5880286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attribute="value"&gt;Text&lt;/tag&gt;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24103" y="4071022"/>
            <a:ext cx="5880286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attribute='value'&gt;Text&lt;/tag&gt;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270158" y="4740305"/>
            <a:ext cx="9134231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attributeA="value" attributeB="value"&gt;Text&lt;/tag&gt;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270158" y="5811807"/>
            <a:ext cx="9134231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attributeB="value" attributeA="value"&gt;Text&lt;/tag&gt;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270157" y="4075412"/>
            <a:ext cx="2931139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Comment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9372600" y="2164164"/>
            <a:ext cx="1031789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69FD4-2244-48AF-8345-B5C7C42BF218}"/>
              </a:ext>
            </a:extLst>
          </p:cNvPr>
          <p:cNvSpPr/>
          <p:nvPr/>
        </p:nvSpPr>
        <p:spPr>
          <a:xfrm rot="5400000">
            <a:off x="7118805" y="3405975"/>
            <a:ext cx="69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222222"/>
                </a:solidFill>
              </a:rPr>
              <a:t>⇔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AC422B-728D-44EE-BF17-FB552E9FF0DA}"/>
              </a:ext>
            </a:extLst>
          </p:cNvPr>
          <p:cNvSpPr/>
          <p:nvPr/>
        </p:nvSpPr>
        <p:spPr>
          <a:xfrm rot="5400000">
            <a:off x="5750559" y="5158713"/>
            <a:ext cx="69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222222"/>
                </a:solidFill>
              </a:rPr>
              <a:t>⇔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Versions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77D4DE-FF1F-43BB-8887-9DBDFC81A575}"/>
              </a:ext>
            </a:extLst>
          </p:cNvPr>
          <p:cNvCxnSpPr/>
          <p:nvPr/>
        </p:nvCxnSpPr>
        <p:spPr>
          <a:xfrm>
            <a:off x="345440" y="2245360"/>
            <a:ext cx="112776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8BBD9-4391-42F0-A0BF-734AC59DBCD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7840" y="1742441"/>
            <a:ext cx="0" cy="71628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F37395-E37C-4300-A643-4E1FDDB7ADA3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019973" y="1742441"/>
            <a:ext cx="0" cy="7061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CF244D-A986-4F59-8024-21FEC74B9DA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542106" y="1745289"/>
            <a:ext cx="0" cy="7032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BF2EE7-0058-4559-8467-447A391A2043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11064239" y="1742441"/>
            <a:ext cx="2" cy="7061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AC0624-F953-42A1-B38F-FA1FD0BB90C9}"/>
              </a:ext>
            </a:extLst>
          </p:cNvPr>
          <p:cNvSpPr txBox="1"/>
          <p:nvPr/>
        </p:nvSpPr>
        <p:spPr>
          <a:xfrm>
            <a:off x="20320" y="1280776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1990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7C47F-E440-40E4-B621-B5D9DAECDBEC}"/>
              </a:ext>
            </a:extLst>
          </p:cNvPr>
          <p:cNvSpPr txBox="1"/>
          <p:nvPr/>
        </p:nvSpPr>
        <p:spPr>
          <a:xfrm>
            <a:off x="3542453" y="1280776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B7ECA-32D7-48DB-825D-23ED8592CF7D}"/>
              </a:ext>
            </a:extLst>
          </p:cNvPr>
          <p:cNvSpPr txBox="1"/>
          <p:nvPr/>
        </p:nvSpPr>
        <p:spPr>
          <a:xfrm>
            <a:off x="7064586" y="1283624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94B48-4D35-48A0-AAA1-FD533C9111AF}"/>
              </a:ext>
            </a:extLst>
          </p:cNvPr>
          <p:cNvSpPr txBox="1"/>
          <p:nvPr/>
        </p:nvSpPr>
        <p:spPr>
          <a:xfrm>
            <a:off x="10586719" y="1280776"/>
            <a:ext cx="95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473599-60EE-4325-A6BC-B83BF7D35CCA}"/>
              </a:ext>
            </a:extLst>
          </p:cNvPr>
          <p:cNvCxnSpPr>
            <a:cxnSpLocks/>
          </p:cNvCxnSpPr>
          <p:nvPr/>
        </p:nvCxnSpPr>
        <p:spPr>
          <a:xfrm flipV="1">
            <a:off x="741680" y="2092960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327CBA-13A4-4E0E-B7E1-DB742C360CF3}"/>
              </a:ext>
            </a:extLst>
          </p:cNvPr>
          <p:cNvCxnSpPr>
            <a:cxnSpLocks/>
          </p:cNvCxnSpPr>
          <p:nvPr/>
        </p:nvCxnSpPr>
        <p:spPr>
          <a:xfrm flipV="1">
            <a:off x="2113280" y="2087880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BBDD2D-1D7F-43D6-9F5E-31DF7D26F35C}"/>
              </a:ext>
            </a:extLst>
          </p:cNvPr>
          <p:cNvCxnSpPr>
            <a:cxnSpLocks/>
          </p:cNvCxnSpPr>
          <p:nvPr/>
        </p:nvCxnSpPr>
        <p:spPr>
          <a:xfrm flipV="1">
            <a:off x="2682240" y="2087880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D915EA-1897-4ED9-B836-07E73DE003DB}"/>
              </a:ext>
            </a:extLst>
          </p:cNvPr>
          <p:cNvCxnSpPr>
            <a:cxnSpLocks/>
          </p:cNvCxnSpPr>
          <p:nvPr/>
        </p:nvCxnSpPr>
        <p:spPr>
          <a:xfrm flipV="1">
            <a:off x="4246880" y="2077720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69A700-4580-46AB-98E3-829F5EAA2896}"/>
              </a:ext>
            </a:extLst>
          </p:cNvPr>
          <p:cNvCxnSpPr>
            <a:cxnSpLocks/>
          </p:cNvCxnSpPr>
          <p:nvPr/>
        </p:nvCxnSpPr>
        <p:spPr>
          <a:xfrm flipV="1">
            <a:off x="8879840" y="2087880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C0ADE2-F6B9-4C76-B9FE-315E88DE5DC4}"/>
              </a:ext>
            </a:extLst>
          </p:cNvPr>
          <p:cNvSpPr txBox="1"/>
          <p:nvPr/>
        </p:nvSpPr>
        <p:spPr>
          <a:xfrm>
            <a:off x="414867" y="174518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2E44CA-C8C5-4B02-BC6E-359460911DA3}"/>
              </a:ext>
            </a:extLst>
          </p:cNvPr>
          <p:cNvSpPr txBox="1"/>
          <p:nvPr/>
        </p:nvSpPr>
        <p:spPr>
          <a:xfrm>
            <a:off x="1733973" y="171196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933225-2257-466D-BED4-F56B959E8A8F}"/>
              </a:ext>
            </a:extLst>
          </p:cNvPr>
          <p:cNvSpPr txBox="1"/>
          <p:nvPr/>
        </p:nvSpPr>
        <p:spPr>
          <a:xfrm>
            <a:off x="2331719" y="171196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386884-F6E6-41F9-B4BA-3C0A92981636}"/>
              </a:ext>
            </a:extLst>
          </p:cNvPr>
          <p:cNvSpPr txBox="1"/>
          <p:nvPr/>
        </p:nvSpPr>
        <p:spPr>
          <a:xfrm>
            <a:off x="3989493" y="1724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D8308B-CC25-48FC-BE67-E664A787B824}"/>
              </a:ext>
            </a:extLst>
          </p:cNvPr>
          <p:cNvSpPr txBox="1"/>
          <p:nvPr/>
        </p:nvSpPr>
        <p:spPr>
          <a:xfrm>
            <a:off x="8529320" y="168862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2F9F0A-1B76-4E7F-BEA3-58763F96E5E7}"/>
              </a:ext>
            </a:extLst>
          </p:cNvPr>
          <p:cNvCxnSpPr>
            <a:cxnSpLocks/>
          </p:cNvCxnSpPr>
          <p:nvPr/>
        </p:nvCxnSpPr>
        <p:spPr>
          <a:xfrm flipV="1">
            <a:off x="4019973" y="2077720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BFF45E-664C-44B6-B8CD-005EF37BC14B}"/>
              </a:ext>
            </a:extLst>
          </p:cNvPr>
          <p:cNvSpPr txBox="1"/>
          <p:nvPr/>
        </p:nvSpPr>
        <p:spPr>
          <a:xfrm rot="19041273">
            <a:off x="-95186" y="2650377"/>
            <a:ext cx="14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HTML "1.0"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71A62F-5445-48F4-B8F7-2BF7262B7B4B}"/>
              </a:ext>
            </a:extLst>
          </p:cNvPr>
          <p:cNvSpPr txBox="1"/>
          <p:nvPr/>
        </p:nvSpPr>
        <p:spPr>
          <a:xfrm rot="19041273">
            <a:off x="1045404" y="2686490"/>
            <a:ext cx="1329831" cy="38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HTML 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C6F406-3F31-4708-B6C0-8554B16621F0}"/>
              </a:ext>
            </a:extLst>
          </p:cNvPr>
          <p:cNvSpPr txBox="1"/>
          <p:nvPr/>
        </p:nvSpPr>
        <p:spPr>
          <a:xfrm rot="19041273">
            <a:off x="1644194" y="2736040"/>
            <a:ext cx="1329831" cy="38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HTML 3.2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E8CAD9-7CF0-49F6-8448-8A0942F98F04}"/>
              </a:ext>
            </a:extLst>
          </p:cNvPr>
          <p:cNvSpPr txBox="1"/>
          <p:nvPr/>
        </p:nvSpPr>
        <p:spPr>
          <a:xfrm rot="19041273">
            <a:off x="1850844" y="2938690"/>
            <a:ext cx="1329831" cy="382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HTML 4.0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E3B6FD-A5BA-4CB3-9E74-6B3C9698F1C2}"/>
              </a:ext>
            </a:extLst>
          </p:cNvPr>
          <p:cNvSpPr txBox="1"/>
          <p:nvPr/>
        </p:nvSpPr>
        <p:spPr>
          <a:xfrm rot="19041273">
            <a:off x="2826150" y="2775703"/>
            <a:ext cx="148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XHTML 1.0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5B2804-2701-40EB-9E5D-413D537CF08D}"/>
              </a:ext>
            </a:extLst>
          </p:cNvPr>
          <p:cNvSpPr txBox="1"/>
          <p:nvPr/>
        </p:nvSpPr>
        <p:spPr>
          <a:xfrm rot="19041273">
            <a:off x="3319757" y="2726383"/>
            <a:ext cx="148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XHTML 1.1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48AC3D-96CD-423D-8090-73637CA03137}"/>
              </a:ext>
            </a:extLst>
          </p:cNvPr>
          <p:cNvSpPr txBox="1"/>
          <p:nvPr/>
        </p:nvSpPr>
        <p:spPr>
          <a:xfrm rot="19041273">
            <a:off x="7822732" y="2736399"/>
            <a:ext cx="1330614" cy="38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HTML 5.0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B73B1-75B1-4475-8DDF-2571A37B0159}"/>
              </a:ext>
            </a:extLst>
          </p:cNvPr>
          <p:cNvCxnSpPr>
            <a:cxnSpLocks/>
          </p:cNvCxnSpPr>
          <p:nvPr/>
        </p:nvCxnSpPr>
        <p:spPr>
          <a:xfrm flipV="1">
            <a:off x="9734972" y="2098389"/>
            <a:ext cx="0" cy="31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1C2565-B883-4321-98BF-8524C8E9866B}"/>
              </a:ext>
            </a:extLst>
          </p:cNvPr>
          <p:cNvSpPr txBox="1"/>
          <p:nvPr/>
        </p:nvSpPr>
        <p:spPr>
          <a:xfrm>
            <a:off x="9384452" y="1699132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3540B7-8D23-40B7-9A6A-F774F536386E}"/>
              </a:ext>
            </a:extLst>
          </p:cNvPr>
          <p:cNvSpPr txBox="1"/>
          <p:nvPr/>
        </p:nvSpPr>
        <p:spPr>
          <a:xfrm rot="19041273">
            <a:off x="8677864" y="2746908"/>
            <a:ext cx="1330614" cy="38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HTML 5.1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2BA48BE-9096-4656-BD82-462CEA3F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9374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HTML </a:t>
            </a:r>
            <a:r>
              <a:rPr lang="en-US" dirty="0"/>
              <a:t>5.2 Specification: </a:t>
            </a:r>
            <a:r>
              <a:rPr lang="en-US" sz="2000" dirty="0">
                <a:hlinkClick r:id="rId2"/>
              </a:rPr>
              <a:t>https://www.w3.org/TR/html52/</a:t>
            </a:r>
            <a:r>
              <a:rPr lang="en-US" dirty="0"/>
              <a:t> </a:t>
            </a:r>
            <a:endParaRPr lang="en-US" noProof="0" dirty="0">
              <a:latin typeface="Georgia" panose="02040502050405020303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6AA69C-718A-4867-854C-99D6BB585F06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10085492" y="1883798"/>
            <a:ext cx="0" cy="519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C04393-E881-461F-A849-6D39A049EB66}"/>
              </a:ext>
            </a:extLst>
          </p:cNvPr>
          <p:cNvSpPr txBox="1"/>
          <p:nvPr/>
        </p:nvSpPr>
        <p:spPr>
          <a:xfrm>
            <a:off x="9746825" y="146381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9BCBE4-774E-4CD5-8E61-AD7422AD41AC}"/>
              </a:ext>
            </a:extLst>
          </p:cNvPr>
          <p:cNvSpPr txBox="1"/>
          <p:nvPr/>
        </p:nvSpPr>
        <p:spPr>
          <a:xfrm rot="19041273">
            <a:off x="9081518" y="2830007"/>
            <a:ext cx="1330614" cy="38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HTML 5.2</a:t>
            </a:r>
          </a:p>
        </p:txBody>
      </p:sp>
    </p:spTree>
    <p:extLst>
      <p:ext uri="{BB962C8B-B14F-4D97-AF65-F5344CB8AC3E}">
        <p14:creationId xmlns:p14="http://schemas.microsoft.com/office/powerpoint/2010/main" val="3342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8" grpId="0"/>
      <p:bldP spid="49" grpId="0"/>
      <p:bldP spid="50" grpId="0"/>
      <p:bldP spid="51" grpId="0"/>
      <p:bldP spid="52" grpId="0"/>
      <p:bldP spid="35" grpId="0"/>
      <p:bldP spid="53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XHTML VS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176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XHTML is stricter </a:t>
            </a:r>
            <a:r>
              <a:rPr lang="en-US" noProof="0" dirty="0">
                <a:latin typeface="Georgia" panose="02040502050405020303" pitchFamily="18" charset="0"/>
                <a:sym typeface="Wingdings" panose="05000000000000000000" pitchFamily="2" charset="2"/>
              </a:rPr>
              <a:t> less mistakes by programmers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  <a:p>
            <a:r>
              <a:rPr lang="en-US" dirty="0"/>
              <a:t>XHTML needs to be valid XML.</a:t>
            </a:r>
          </a:p>
          <a:p>
            <a:pPr lvl="1"/>
            <a:r>
              <a:rPr lang="en-US" dirty="0"/>
              <a:t>              is not allowed; must close tag, e.g.:</a:t>
            </a:r>
          </a:p>
          <a:p>
            <a:pPr lvl="1"/>
            <a:r>
              <a:rPr lang="en-US" dirty="0"/>
              <a:t>                                        is not allowed; must use single/double quotes.</a:t>
            </a:r>
          </a:p>
          <a:p>
            <a:pPr lvl="1"/>
            <a:r>
              <a:rPr lang="en-US" dirty="0"/>
              <a:t>Tags must be closed in right order. Wrong: </a:t>
            </a:r>
          </a:p>
          <a:p>
            <a:r>
              <a:rPr lang="en-US" dirty="0"/>
              <a:t>Tag &amp; attribute names must be lowercase in XHTML.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699593" y="2844985"/>
            <a:ext cx="844826" cy="3139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381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&lt;tag&gt;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7380041" y="2838829"/>
            <a:ext cx="1093399" cy="3139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508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/&gt;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1699593" y="3235119"/>
            <a:ext cx="2763550" cy="3139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381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&lt;tag attribute=value&gt;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449614" y="3642850"/>
            <a:ext cx="2411894" cy="3139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381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&gt;Word&lt;/b&gt;&lt;/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89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Hello World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778580" y="1690688"/>
            <a:ext cx="757522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&lt;title&gt;Hello World Example&lt;/title&gt;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 World!&lt;/h1&gt;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&lt;p&gt;Hello World in HTML.&lt;/p&gt;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60371" y="2645229"/>
            <a:ext cx="0" cy="108857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60371" y="3918857"/>
            <a:ext cx="0" cy="1513114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811353"/>
            <a:ext cx="2677887" cy="75713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noProof="0" dirty="0">
                <a:solidFill>
                  <a:schemeClr val="accent1"/>
                </a:solidFill>
                <a:latin typeface="Georgia" panose="02040502050405020303" pitchFamily="18" charset="0"/>
              </a:rPr>
              <a:t>Meta data</a:t>
            </a:r>
            <a:br>
              <a:rPr lang="en-US" noProof="0" dirty="0">
                <a:solidFill>
                  <a:schemeClr val="accent1"/>
                </a:solidFill>
                <a:latin typeface="Georgia" panose="02040502050405020303" pitchFamily="18" charset="0"/>
              </a:rPr>
            </a:br>
            <a:r>
              <a:rPr lang="en-US" sz="2000" noProof="0" dirty="0">
                <a:solidFill>
                  <a:schemeClr val="accent1"/>
                </a:solidFill>
                <a:latin typeface="Georgia" panose="02040502050405020303" pitchFamily="18" charset="0"/>
              </a:rPr>
              <a:t>(data about the data)</a:t>
            </a:r>
            <a:endParaRPr lang="en-US" noProof="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4435348"/>
            <a:ext cx="2677886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dirty="0">
                <a:solidFill>
                  <a:schemeClr val="accent5"/>
                </a:solidFill>
              </a:rPr>
              <a:t>Actual data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838200" y="1459366"/>
            <a:ext cx="2079171" cy="987198"/>
          </a:xfrm>
          <a:prstGeom prst="cloudCallout">
            <a:avLst>
              <a:gd name="adj1" fmla="val 92522"/>
              <a:gd name="adj2" fmla="val -80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HTML 5 doctype.</a:t>
            </a:r>
          </a:p>
        </p:txBody>
      </p:sp>
    </p:spTree>
    <p:extLst>
      <p:ext uri="{BB962C8B-B14F-4D97-AF65-F5344CB8AC3E}">
        <p14:creationId xmlns:p14="http://schemas.microsoft.com/office/powerpoint/2010/main" val="33208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&lt;head&gt; elements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1" y="2376487"/>
            <a:ext cx="4234542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199" y="3073172"/>
            <a:ext cx="1051560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name="author" content="Helga Hufflepuff"&gt;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198" y="3769857"/>
            <a:ext cx="10515601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name="description" content="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Hogwarts School of Witchcraft and Wizardry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38198" y="4458078"/>
            <a:ext cx="10515601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name="keywords" content="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magic,quidditch,school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38201" y="1690688"/>
            <a:ext cx="4234542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&lt;title&gt;Hogwarts&lt;/title&gt;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6259284" y="1453246"/>
            <a:ext cx="2177146" cy="987198"/>
          </a:xfrm>
          <a:prstGeom prst="cloudCallout">
            <a:avLst>
              <a:gd name="adj1" fmla="val -108525"/>
              <a:gd name="adj2" fmla="val -5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Tabs, bookmarks.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199" y="5765927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Check it out: </a:t>
            </a:r>
            <a:r>
              <a:rPr lang="sv-SE" sz="2000" dirty="0">
                <a:hlinkClick r:id="rId2"/>
              </a:rPr>
              <a:t>https://ju.se/en.html</a:t>
            </a:r>
            <a:r>
              <a:rPr lang="sv-SE" sz="2000" dirty="0"/>
              <a:t> </a:t>
            </a:r>
            <a:r>
              <a:rPr lang="sv-SE" dirty="0"/>
              <a:t>  </a:t>
            </a:r>
          </a:p>
        </p:txBody>
      </p:sp>
      <p:sp>
        <p:nvSpPr>
          <p:cNvPr id="16" name="Cloud 15"/>
          <p:cNvSpPr/>
          <p:nvPr/>
        </p:nvSpPr>
        <p:spPr>
          <a:xfrm>
            <a:off x="4604655" y="5007429"/>
            <a:ext cx="2982686" cy="7802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Search engines!</a:t>
            </a:r>
          </a:p>
        </p:txBody>
      </p:sp>
    </p:spTree>
    <p:extLst>
      <p:ext uri="{BB962C8B-B14F-4D97-AF65-F5344CB8AC3E}">
        <p14:creationId xmlns:p14="http://schemas.microsoft.com/office/powerpoint/2010/main" val="6312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Monitor">
            <a:extLst>
              <a:ext uri="{FF2B5EF4-FFF2-40B4-BE49-F238E27FC236}">
                <a16:creationId xmlns:a16="http://schemas.microsoft.com/office/drawing/2014/main" id="{DAD06EF1-E5BC-40D2-B95D-0F915BDA1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3476" y="2355999"/>
            <a:ext cx="5236028" cy="3805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VS inline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884846" y="3401398"/>
            <a:ext cx="3875314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&lt;h1&gt;Some text!&lt;/h1&gt;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&lt;p&gt;Some text.&lt;/p&gt;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r>
              <a:rPr lang="en-US" noProof="0" dirty="0"/>
              <a:t>Block elements span the entire row.</a:t>
            </a:r>
          </a:p>
          <a:p>
            <a:r>
              <a:rPr lang="en-US" noProof="0" dirty="0"/>
              <a:t>Inline elements span as little as possible (surrounds the text).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6999" y="3118369"/>
            <a:ext cx="3984172" cy="18314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6696773" y="3211045"/>
            <a:ext cx="3035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Some text!</a:t>
            </a:r>
            <a:endParaRPr lang="sv-S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96773" y="3888495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701039" y="4381279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Some text.</a:t>
            </a:r>
            <a:endParaRPr lang="sv-SE" sz="1200" dirty="0"/>
          </a:p>
        </p:txBody>
      </p:sp>
      <p:sp>
        <p:nvSpPr>
          <p:cNvPr id="3" name="Rectangle 2"/>
          <p:cNvSpPr/>
          <p:nvPr/>
        </p:nvSpPr>
        <p:spPr>
          <a:xfrm>
            <a:off x="6695363" y="3211045"/>
            <a:ext cx="3535798" cy="5847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6699629" y="3869462"/>
            <a:ext cx="3535798" cy="4381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6695363" y="4381279"/>
            <a:ext cx="3535798" cy="438175"/>
          </a:xfrm>
          <a:prstGeom prst="rect">
            <a:avLst/>
          </a:prstGeom>
          <a:solidFill>
            <a:srgbClr val="961B8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761103" y="5802153"/>
            <a:ext cx="8970725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&lt;h1&gt;Some text&lt;/h1&gt;&lt;p&gt;Some text.&lt;/p&gt;&lt;p&gt;Some text.&lt;/p&gt;</a:t>
            </a:r>
          </a:p>
        </p:txBody>
      </p:sp>
      <p:sp>
        <p:nvSpPr>
          <p:cNvPr id="14" name="Up-Down Arrow 13"/>
          <p:cNvSpPr/>
          <p:nvPr/>
        </p:nvSpPr>
        <p:spPr>
          <a:xfrm>
            <a:off x="3520022" y="4912911"/>
            <a:ext cx="367795" cy="662000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8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10" grpId="0"/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onitor">
            <a:extLst>
              <a:ext uri="{FF2B5EF4-FFF2-40B4-BE49-F238E27FC236}">
                <a16:creationId xmlns:a16="http://schemas.microsoft.com/office/drawing/2014/main" id="{4B484017-EC51-4AD2-9C87-D1CDA8D4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248" y="2355999"/>
            <a:ext cx="5236028" cy="3805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Block VS inline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874906" y="3405926"/>
            <a:ext cx="3875314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A   b      c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  f&lt;/p&gt;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r>
              <a:rPr lang="en-US" noProof="0" dirty="0"/>
              <a:t>Block elements span the entire row.</a:t>
            </a:r>
          </a:p>
          <a:p>
            <a:r>
              <a:rPr lang="en-US" noProof="0" dirty="0"/>
              <a:t>Inline elements span as little as possible (surrounds the text).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2080" y="3118369"/>
            <a:ext cx="3982720" cy="17584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6482080" y="3118368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A b c de f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608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JU Grå">
  <a:themeElements>
    <a:clrScheme name="Custom 2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F2F2F2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26771</TotalTime>
  <Words>1275</Words>
  <Application>Microsoft Office PowerPoint</Application>
  <PresentationFormat>Widescreen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HTML</vt:lpstr>
      <vt:lpstr>Hypertext markup language</vt:lpstr>
      <vt:lpstr>Versions</vt:lpstr>
      <vt:lpstr>XHTML VS HTML</vt:lpstr>
      <vt:lpstr>Hello World</vt:lpstr>
      <vt:lpstr>Some &lt;head&gt; elements</vt:lpstr>
      <vt:lpstr>Block VS inline</vt:lpstr>
      <vt:lpstr>Block VS inline</vt:lpstr>
      <vt:lpstr>Block VS inline</vt:lpstr>
      <vt:lpstr>Block VS inline</vt:lpstr>
      <vt:lpstr>Block VS inline</vt:lpstr>
      <vt:lpstr>Hyper links</vt:lpstr>
      <vt:lpstr>Relative paths</vt:lpstr>
      <vt:lpstr>Example</vt:lpstr>
      <vt:lpstr>Forms</vt:lpstr>
      <vt:lpstr>The query string</vt:lpstr>
      <vt:lpstr>Forms</vt:lpstr>
      <vt:lpstr>More elements...</vt:lpstr>
      <vt:lpstr>Structural elements</vt:lpstr>
      <vt:lpstr>Global attributes</vt:lpstr>
      <vt:lpstr>Character entities</vt:lpstr>
      <vt:lpstr>useful tools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412</cp:revision>
  <dcterms:created xsi:type="dcterms:W3CDTF">2015-07-17T09:22:03Z</dcterms:created>
  <dcterms:modified xsi:type="dcterms:W3CDTF">2018-08-30T15:36:31Z</dcterms:modified>
</cp:coreProperties>
</file>