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12" r:id="rId3"/>
    <p:sldId id="316" r:id="rId4"/>
    <p:sldId id="337" r:id="rId5"/>
    <p:sldId id="331" r:id="rId6"/>
    <p:sldId id="338" r:id="rId7"/>
    <p:sldId id="339" r:id="rId8"/>
    <p:sldId id="340" r:id="rId9"/>
    <p:sldId id="341" r:id="rId10"/>
    <p:sldId id="319" r:id="rId11"/>
    <p:sldId id="343" r:id="rId12"/>
    <p:sldId id="328" r:id="rId13"/>
    <p:sldId id="413" r:id="rId14"/>
    <p:sldId id="414" r:id="rId15"/>
    <p:sldId id="347" r:id="rId16"/>
    <p:sldId id="348" r:id="rId17"/>
    <p:sldId id="415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68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rrer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yKS7C0dC-b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n.wikipedia.org/wiki/Enigma_machin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ASfAPOiq_eQ&amp;feature=youtu.be&amp;t=12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86_instruction_listing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in the future?</a:t>
            </a:r>
          </a:p>
        </p:txBody>
      </p:sp>
      <p:pic>
        <p:nvPicPr>
          <p:cNvPr id="8194" name="Picture 2" descr="File:Scratch 2.0 Screen Hello 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04" y="1472028"/>
            <a:ext cx="7517296" cy="534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2928730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Visual programming?</a:t>
            </a:r>
          </a:p>
        </p:txBody>
      </p:sp>
    </p:spTree>
    <p:extLst>
      <p:ext uri="{BB962C8B-B14F-4D97-AF65-F5344CB8AC3E}">
        <p14:creationId xmlns:p14="http://schemas.microsoft.com/office/powerpoint/2010/main" val="9344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42" y="365125"/>
            <a:ext cx="10465018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in the future?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543" y="1690688"/>
            <a:ext cx="366450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Just tell it what to do?</a:t>
            </a:r>
          </a:p>
        </p:txBody>
      </p:sp>
      <p:pic>
        <p:nvPicPr>
          <p:cNvPr id="1026" name="Picture 2" descr="http://sanjindumisic.com/wp-content/uploads/2014/07/doctor-beverly-crusher-star-trek-tng-meme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66" y="1690688"/>
            <a:ext cx="5989046" cy="46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755209"/>
            <a:ext cx="10515600" cy="212160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programming paradigm is a special way to express how a program should work.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With C we primarily do </a:t>
            </a:r>
            <a:r>
              <a:rPr lang="en-US" sz="2400" i="1" dirty="0">
                <a:latin typeface="Georgia" panose="02040502050405020303" pitchFamily="18" charset="0"/>
              </a:rPr>
              <a:t>imperative programming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/>
              <a:t>The program consists of statements to be executed.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Maps very well to how computers works internally.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3247DF-E8DF-4262-8441-371CAAF0310E}"/>
              </a:ext>
            </a:extLst>
          </p:cNvPr>
          <p:cNvSpPr txBox="1">
            <a:spLocks/>
          </p:cNvSpPr>
          <p:nvPr/>
        </p:nvSpPr>
        <p:spPr>
          <a:xfrm>
            <a:off x="5072822" y="4057789"/>
            <a:ext cx="2046355" cy="13619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+= 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+= 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+= 3;</a:t>
            </a:r>
          </a:p>
        </p:txBody>
      </p:sp>
    </p:spTree>
    <p:extLst>
      <p:ext uri="{BB962C8B-B14F-4D97-AF65-F5344CB8AC3E}">
        <p14:creationId xmlns:p14="http://schemas.microsoft.com/office/powerpoint/2010/main" val="17821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755209"/>
            <a:ext cx="10515600" cy="337528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programming paradigm is a special way to express how a program should work.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With C we primarily do </a:t>
            </a:r>
            <a:r>
              <a:rPr lang="en-US" sz="2400" i="1" dirty="0">
                <a:latin typeface="Georgia" panose="02040502050405020303" pitchFamily="18" charset="0"/>
              </a:rPr>
              <a:t>imperative programming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/>
              <a:t>The program consists of statements to be executed.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Maps very well to how computers works internally.</a:t>
            </a:r>
          </a:p>
          <a:p>
            <a:r>
              <a:rPr lang="en-US" sz="2400" dirty="0"/>
              <a:t>With Java we primarily do </a:t>
            </a:r>
            <a:r>
              <a:rPr lang="en-US" sz="2400" i="1" dirty="0"/>
              <a:t>object-oriented programming</a:t>
            </a:r>
            <a:r>
              <a:rPr lang="en-US" sz="2400" dirty="0"/>
              <a:t>.</a:t>
            </a:r>
          </a:p>
          <a:p>
            <a:pPr lvl="1"/>
            <a:r>
              <a:rPr lang="en-US" dirty="0"/>
              <a:t>The program consists of objects that communicates with each other.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Maps very well to how the real world works.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F433512-87E7-4C65-AB75-B73A060C6205}"/>
              </a:ext>
            </a:extLst>
          </p:cNvPr>
          <p:cNvSpPr txBox="1">
            <a:spLocks/>
          </p:cNvSpPr>
          <p:nvPr/>
        </p:nvSpPr>
        <p:spPr>
          <a:xfrm>
            <a:off x="2987040" y="5287149"/>
            <a:ext cx="5405120" cy="10182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petersCar = new Car("ABC123");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petersCar.increaseSpeed(10);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petersCar.break();</a:t>
            </a:r>
          </a:p>
        </p:txBody>
      </p:sp>
    </p:spTree>
    <p:extLst>
      <p:ext uri="{BB962C8B-B14F-4D97-AF65-F5344CB8AC3E}">
        <p14:creationId xmlns:p14="http://schemas.microsoft.com/office/powerpoint/2010/main" val="2347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755209"/>
            <a:ext cx="10515600" cy="496135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programming paradigm is a special way to express how a program should work.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With C we primarily do </a:t>
            </a:r>
            <a:r>
              <a:rPr lang="en-US" sz="2400" i="1" dirty="0">
                <a:latin typeface="Georgia" panose="02040502050405020303" pitchFamily="18" charset="0"/>
              </a:rPr>
              <a:t>imperative programming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/>
              <a:t>The program consists of statements to be executed.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Maps very well to how computers works internally.</a:t>
            </a:r>
          </a:p>
          <a:p>
            <a:r>
              <a:rPr lang="en-US" sz="2400" dirty="0"/>
              <a:t>With Java we primarily do </a:t>
            </a:r>
            <a:r>
              <a:rPr lang="en-US" sz="2400" i="1" dirty="0"/>
              <a:t>object-oriented programming</a:t>
            </a:r>
            <a:r>
              <a:rPr lang="en-US" sz="2400" dirty="0"/>
              <a:t>.</a:t>
            </a:r>
          </a:p>
          <a:p>
            <a:pPr lvl="1"/>
            <a:r>
              <a:rPr lang="en-US" dirty="0"/>
              <a:t>The program consists of objects that communicates with each other.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Maps very well to how the real world works.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With Haskell, we primarily do </a:t>
            </a:r>
            <a:r>
              <a:rPr lang="en-US" sz="2400" i="1" dirty="0">
                <a:latin typeface="Georgia" panose="02040502050405020303" pitchFamily="18" charset="0"/>
              </a:rPr>
              <a:t>declarative programming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program consists of definitions.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Maps very well to recursively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defined functions (math...).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11A4959-9EA9-4855-9537-8E5EC663E565}"/>
              </a:ext>
            </a:extLst>
          </p:cNvPr>
          <p:cNvSpPr txBox="1">
            <a:spLocks/>
          </p:cNvSpPr>
          <p:nvPr/>
        </p:nvSpPr>
        <p:spPr>
          <a:xfrm>
            <a:off x="6437245" y="6028829"/>
            <a:ext cx="5575851" cy="674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 1 =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 n = n * factorial (n - 1)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85398F4-3429-4CFA-AD5B-04E4BE35CEAE}"/>
              </a:ext>
            </a:extLst>
          </p:cNvPr>
          <p:cNvSpPr txBox="1">
            <a:spLocks/>
          </p:cNvSpPr>
          <p:nvPr/>
        </p:nvSpPr>
        <p:spPr>
          <a:xfrm>
            <a:off x="8934615" y="2323478"/>
            <a:ext cx="307846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 3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517E58D-970E-4EA7-BC11-D1E278357C6D}"/>
              </a:ext>
            </a:extLst>
          </p:cNvPr>
          <p:cNvSpPr txBox="1">
            <a:spLocks/>
          </p:cNvSpPr>
          <p:nvPr/>
        </p:nvSpPr>
        <p:spPr>
          <a:xfrm>
            <a:off x="8934616" y="3084201"/>
            <a:ext cx="30784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 factorial 2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4087956-CDA5-4D28-B3C0-0A8E5FA0AEC4}"/>
              </a:ext>
            </a:extLst>
          </p:cNvPr>
          <p:cNvSpPr txBox="1">
            <a:spLocks/>
          </p:cNvSpPr>
          <p:nvPr/>
        </p:nvSpPr>
        <p:spPr>
          <a:xfrm>
            <a:off x="8934616" y="3844924"/>
            <a:ext cx="30784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 2 * factorial 1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500A099-F74C-423F-A498-02786671889E}"/>
              </a:ext>
            </a:extLst>
          </p:cNvPr>
          <p:cNvSpPr txBox="1">
            <a:spLocks/>
          </p:cNvSpPr>
          <p:nvPr/>
        </p:nvSpPr>
        <p:spPr>
          <a:xfrm>
            <a:off x="8934616" y="4605647"/>
            <a:ext cx="30784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 2 * 1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982E63E-C8AD-4509-880D-E71EBF1601C1}"/>
              </a:ext>
            </a:extLst>
          </p:cNvPr>
          <p:cNvSpPr txBox="1">
            <a:spLocks/>
          </p:cNvSpPr>
          <p:nvPr/>
        </p:nvSpPr>
        <p:spPr>
          <a:xfrm>
            <a:off x="8934616" y="5366368"/>
            <a:ext cx="30784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76DA2A-8E22-4CBF-B8C4-D9692A24B300}"/>
              </a:ext>
            </a:extLst>
          </p:cNvPr>
          <p:cNvCxnSpPr>
            <a:cxnSpLocks/>
          </p:cNvCxnSpPr>
          <p:nvPr/>
        </p:nvCxnSpPr>
        <p:spPr>
          <a:xfrm>
            <a:off x="10426198" y="2803437"/>
            <a:ext cx="0" cy="1844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63940-C958-47E4-9E08-331510734C74}"/>
              </a:ext>
            </a:extLst>
          </p:cNvPr>
          <p:cNvCxnSpPr>
            <a:cxnSpLocks/>
          </p:cNvCxnSpPr>
          <p:nvPr/>
        </p:nvCxnSpPr>
        <p:spPr>
          <a:xfrm>
            <a:off x="10426198" y="3570027"/>
            <a:ext cx="0" cy="1844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164C53-D534-4054-A21C-F98F7B138BFE}"/>
              </a:ext>
            </a:extLst>
          </p:cNvPr>
          <p:cNvCxnSpPr>
            <a:cxnSpLocks/>
          </p:cNvCxnSpPr>
          <p:nvPr/>
        </p:nvCxnSpPr>
        <p:spPr>
          <a:xfrm>
            <a:off x="10420419" y="5088416"/>
            <a:ext cx="0" cy="1844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62554-08AA-41F5-991E-F16576B85D0F}"/>
              </a:ext>
            </a:extLst>
          </p:cNvPr>
          <p:cNvCxnSpPr>
            <a:cxnSpLocks/>
          </p:cNvCxnSpPr>
          <p:nvPr/>
        </p:nvCxnSpPr>
        <p:spPr>
          <a:xfrm>
            <a:off x="10423768" y="4354061"/>
            <a:ext cx="0" cy="1844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8569" y="3163979"/>
            <a:ext cx="3177213" cy="86793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Operating Systems invented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975FAD-17A7-4204-AC9E-38137620CDFC}"/>
              </a:ext>
            </a:extLst>
          </p:cNvPr>
          <p:cNvSpPr/>
          <p:nvPr/>
        </p:nvSpPr>
        <p:spPr>
          <a:xfrm>
            <a:off x="1490870" y="1809955"/>
            <a:ext cx="3329609" cy="16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 computer can only run one program at a time.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156A17-24CE-4A68-96E3-2A3EB9A3B22A}"/>
              </a:ext>
            </a:extLst>
          </p:cNvPr>
          <p:cNvSpPr/>
          <p:nvPr/>
        </p:nvSpPr>
        <p:spPr>
          <a:xfrm>
            <a:off x="1490870" y="3785737"/>
            <a:ext cx="3329609" cy="16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Users want to run multiple programs at the same time.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E4F0B5A-1936-4102-A259-C9C462FC3903}"/>
              </a:ext>
            </a:extLst>
          </p:cNvPr>
          <p:cNvSpPr/>
          <p:nvPr/>
        </p:nvSpPr>
        <p:spPr>
          <a:xfrm rot="10800000">
            <a:off x="4893362" y="1809953"/>
            <a:ext cx="675861" cy="3575982"/>
          </a:xfrm>
          <a:prstGeom prst="leftBrace">
            <a:avLst>
              <a:gd name="adj1" fmla="val 46568"/>
              <a:gd name="adj2" fmla="val 50000"/>
            </a:avLst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6F985C-D4F9-4E4F-BD7D-59B1AAB3635C}"/>
              </a:ext>
            </a:extLst>
          </p:cNvPr>
          <p:cNvSpPr txBox="1">
            <a:spLocks/>
          </p:cNvSpPr>
          <p:nvPr/>
        </p:nvSpPr>
        <p:spPr>
          <a:xfrm>
            <a:off x="6195390" y="2736747"/>
            <a:ext cx="937591" cy="16850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dirty="0">
                <a:solidFill>
                  <a:schemeClr val="tx1"/>
                </a:solidFill>
              </a:rPr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13783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9E48B6-5CBE-4833-B55F-9B3691E8B1A1}"/>
              </a:ext>
            </a:extLst>
          </p:cNvPr>
          <p:cNvCxnSpPr>
            <a:cxnSpLocks/>
          </p:cNvCxnSpPr>
          <p:nvPr/>
        </p:nvCxnSpPr>
        <p:spPr>
          <a:xfrm>
            <a:off x="662549" y="5127732"/>
            <a:ext cx="1039359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9F4F3-40D0-4396-ACDE-BCB3C27C6BF5}"/>
              </a:ext>
            </a:extLst>
          </p:cNvPr>
          <p:cNvSpPr/>
          <p:nvPr/>
        </p:nvSpPr>
        <p:spPr>
          <a:xfrm>
            <a:off x="681347" y="4534253"/>
            <a:ext cx="876192" cy="58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OS starts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C59D7-D77D-4A3E-842A-78BDC5DDC1D8}"/>
              </a:ext>
            </a:extLst>
          </p:cNvPr>
          <p:cNvCxnSpPr/>
          <p:nvPr/>
        </p:nvCxnSpPr>
        <p:spPr>
          <a:xfrm>
            <a:off x="662549" y="4938095"/>
            <a:ext cx="0" cy="3792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80465F-1F77-4B64-B848-4B82925A0C08}"/>
              </a:ext>
            </a:extLst>
          </p:cNvPr>
          <p:cNvSpPr txBox="1"/>
          <p:nvPr/>
        </p:nvSpPr>
        <p:spPr>
          <a:xfrm>
            <a:off x="362291" y="5195513"/>
            <a:ext cx="60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60784-7D81-43E5-BBF3-4ABA70957954}"/>
              </a:ext>
            </a:extLst>
          </p:cNvPr>
          <p:cNvSpPr/>
          <p:nvPr/>
        </p:nvSpPr>
        <p:spPr>
          <a:xfrm>
            <a:off x="1557539" y="4534253"/>
            <a:ext cx="1267430" cy="58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OS starts program 1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24B5F-2FF0-404C-8A0C-47AEAF0F5725}"/>
              </a:ext>
            </a:extLst>
          </p:cNvPr>
          <p:cNvSpPr/>
          <p:nvPr/>
        </p:nvSpPr>
        <p:spPr>
          <a:xfrm>
            <a:off x="3929374" y="4534253"/>
            <a:ext cx="1315449" cy="58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OS starts program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A1CDF-2B83-46BA-9B2F-25E6A6BFDA1E}"/>
              </a:ext>
            </a:extLst>
          </p:cNvPr>
          <p:cNvSpPr txBox="1"/>
          <p:nvPr/>
        </p:nvSpPr>
        <p:spPr>
          <a:xfrm>
            <a:off x="11014896" y="4887831"/>
            <a:ext cx="97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4B86FF-FDE0-4F18-ACFE-BFC6B0957223}"/>
              </a:ext>
            </a:extLst>
          </p:cNvPr>
          <p:cNvSpPr/>
          <p:nvPr/>
        </p:nvSpPr>
        <p:spPr>
          <a:xfrm>
            <a:off x="2824969" y="4534253"/>
            <a:ext cx="1104405" cy="584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Program 1 runs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F6C0FF-6831-4814-A75C-A02FE9DFDB80}"/>
              </a:ext>
            </a:extLst>
          </p:cNvPr>
          <p:cNvSpPr/>
          <p:nvPr/>
        </p:nvSpPr>
        <p:spPr>
          <a:xfrm>
            <a:off x="5244823" y="4534253"/>
            <a:ext cx="1104405" cy="5847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Program 2 runs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3C2158-AA76-4F33-ADF6-3E6A8C9C4943}"/>
              </a:ext>
            </a:extLst>
          </p:cNvPr>
          <p:cNvSpPr/>
          <p:nvPr/>
        </p:nvSpPr>
        <p:spPr>
          <a:xfrm>
            <a:off x="6349228" y="4534253"/>
            <a:ext cx="1104405" cy="584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Program 1 runs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F6D3CA-98D6-410A-B006-3C2938312340}"/>
              </a:ext>
            </a:extLst>
          </p:cNvPr>
          <p:cNvSpPr/>
          <p:nvPr/>
        </p:nvSpPr>
        <p:spPr>
          <a:xfrm>
            <a:off x="7453633" y="4534253"/>
            <a:ext cx="1104405" cy="5847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Program 2 runs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40EE5-A285-4A09-9A48-A477B499E9C0}"/>
              </a:ext>
            </a:extLst>
          </p:cNvPr>
          <p:cNvSpPr/>
          <p:nvPr/>
        </p:nvSpPr>
        <p:spPr>
          <a:xfrm>
            <a:off x="8558038" y="4534253"/>
            <a:ext cx="1104405" cy="584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Program 1 runs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0482E6-9570-482B-8968-954E31088A55}"/>
              </a:ext>
            </a:extLst>
          </p:cNvPr>
          <p:cNvSpPr/>
          <p:nvPr/>
        </p:nvSpPr>
        <p:spPr>
          <a:xfrm>
            <a:off x="9662442" y="4534253"/>
            <a:ext cx="1104405" cy="5847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Program 2 runs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6DEFCC-04BE-4D92-89F4-AAA25F19ED3B}"/>
              </a:ext>
            </a:extLst>
          </p:cNvPr>
          <p:cNvSpPr/>
          <p:nvPr/>
        </p:nvSpPr>
        <p:spPr>
          <a:xfrm flipH="1">
            <a:off x="3337560" y="1534679"/>
            <a:ext cx="5516880" cy="27189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Computer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067CE-BB65-4F6F-B756-84FDB2CA1A74}"/>
              </a:ext>
            </a:extLst>
          </p:cNvPr>
          <p:cNvSpPr/>
          <p:nvPr/>
        </p:nvSpPr>
        <p:spPr>
          <a:xfrm>
            <a:off x="3662680" y="3104150"/>
            <a:ext cx="4856480" cy="5176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CC5C16-A914-440A-BAE2-F573BB0C83F7}"/>
              </a:ext>
            </a:extLst>
          </p:cNvPr>
          <p:cNvSpPr/>
          <p:nvPr/>
        </p:nvSpPr>
        <p:spPr>
          <a:xfrm>
            <a:off x="3662680" y="2446582"/>
            <a:ext cx="4856480" cy="517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Operating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335A7-DFFB-4D77-999D-5B3695DCFBF1}"/>
              </a:ext>
            </a:extLst>
          </p:cNvPr>
          <p:cNvSpPr/>
          <p:nvPr/>
        </p:nvSpPr>
        <p:spPr>
          <a:xfrm>
            <a:off x="3662680" y="1798839"/>
            <a:ext cx="1503680" cy="5176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3EB5C-B092-4E24-A073-62BDF438B421}"/>
              </a:ext>
            </a:extLst>
          </p:cNvPr>
          <p:cNvSpPr/>
          <p:nvPr/>
        </p:nvSpPr>
        <p:spPr>
          <a:xfrm>
            <a:off x="5339080" y="1798839"/>
            <a:ext cx="1503680" cy="517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B624B-D178-4400-AE7A-30AD8AFBDF4F}"/>
              </a:ext>
            </a:extLst>
          </p:cNvPr>
          <p:cNvSpPr/>
          <p:nvPr/>
        </p:nvSpPr>
        <p:spPr>
          <a:xfrm>
            <a:off x="7015480" y="1798839"/>
            <a:ext cx="1503680" cy="5176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...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4D3AB8D-F6D1-41DD-A404-EFB072AC85AC}"/>
              </a:ext>
            </a:extLst>
          </p:cNvPr>
          <p:cNvSpPr txBox="1">
            <a:spLocks/>
          </p:cNvSpPr>
          <p:nvPr/>
        </p:nvSpPr>
        <p:spPr>
          <a:xfrm>
            <a:off x="838200" y="5385151"/>
            <a:ext cx="10515600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OS switches between the programs so fast that users don't notice.</a:t>
            </a:r>
          </a:p>
        </p:txBody>
      </p:sp>
    </p:spTree>
    <p:extLst>
      <p:ext uri="{BB962C8B-B14F-4D97-AF65-F5344CB8AC3E}">
        <p14:creationId xmlns:p14="http://schemas.microsoft.com/office/powerpoint/2010/main" val="40465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23" grpId="0" animBg="1"/>
      <p:bldP spid="24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hard!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4D3AB8D-F6D1-41DD-A404-EFB072AC85A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9138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Edsger</a:t>
            </a:r>
            <a:r>
              <a:rPr lang="en-US" dirty="0"/>
              <a:t> W. Dijkstra:</a:t>
            </a:r>
          </a:p>
          <a:p>
            <a:pPr marL="0" indent="0">
              <a:buNone/>
            </a:pPr>
            <a:r>
              <a:rPr lang="en-US" i="1" dirty="0"/>
              <a:t>	Programming is one of the most difficult branches of</a:t>
            </a:r>
            <a:br>
              <a:rPr lang="en-US" i="1" dirty="0"/>
            </a:br>
            <a:r>
              <a:rPr lang="en-US" i="1" dirty="0"/>
              <a:t>	applied mathematics; the poorer mathematicians had</a:t>
            </a:r>
            <a:br>
              <a:rPr lang="en-US" i="1" dirty="0"/>
            </a:br>
            <a:r>
              <a:rPr lang="en-US" i="1" dirty="0"/>
              <a:t>	better remain pure mathematicians.</a:t>
            </a:r>
          </a:p>
          <a:p>
            <a:pPr marL="0" indent="0">
              <a:buNone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5243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 to</a:t>
            </a:r>
            <a:br>
              <a:rPr lang="en-US" sz="4800" dirty="0"/>
            </a:br>
            <a:r>
              <a:rPr lang="en-US" sz="4800" dirty="0"/>
              <a:t>computers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Something that computes something.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3667666"/>
            <a:ext cx="518491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E.g. an orrery:</a:t>
            </a:r>
          </a:p>
        </p:txBody>
      </p:sp>
      <p:pic>
        <p:nvPicPr>
          <p:cNvPr id="1026" name="Picture 2" descr="File:Orrery 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13" y="2305756"/>
            <a:ext cx="5330687" cy="399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199" y="5989840"/>
            <a:ext cx="5184913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hlinkClick r:id="rId3"/>
              </a:rPr>
              <a:t>https://en.wikipedia.org/wiki/Orrery</a:t>
            </a:r>
            <a:r>
              <a:rPr lang="en-US" sz="16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2119" y="4150875"/>
            <a:ext cx="4334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https://www.youtube.com/watch?v=yKS7C0dC-bU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Something that computes something.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9" y="5969183"/>
            <a:ext cx="6229877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https://en.wikipedia.org/wiki/Enigma_machine</a:t>
            </a:r>
            <a:r>
              <a:rPr lang="en-US" sz="1600" dirty="0"/>
              <a:t> </a:t>
            </a:r>
          </a:p>
        </p:txBody>
      </p:sp>
      <p:pic>
        <p:nvPicPr>
          <p:cNvPr id="2050" name="Picture 2" descr="https://upload.wikimedia.org/wikipedia/commons/b/bd/Enigma_%28crittografia%29_-_Museo_scienza_e_tecnologia_Mila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56" y="1610139"/>
            <a:ext cx="4285724" cy="46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06561"/>
            <a:ext cx="6229876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E.g. the enigma machine:</a:t>
            </a:r>
          </a:p>
        </p:txBody>
      </p:sp>
      <p:sp>
        <p:nvSpPr>
          <p:cNvPr id="3" name="Rectangle 2"/>
          <p:cNvSpPr/>
          <p:nvPr/>
        </p:nvSpPr>
        <p:spPr>
          <a:xfrm>
            <a:off x="667275" y="4186692"/>
            <a:ext cx="6400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https://www.youtube.com/watch?v=ASfAPOiq_eQ&amp;feature=youtu.be&amp;t=129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757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An abstract view of a computer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91269" y="1858618"/>
            <a:ext cx="2176669" cy="1093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Computer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345094" y="2156791"/>
            <a:ext cx="1143000" cy="5565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405192" y="2156791"/>
            <a:ext cx="2064026" cy="5565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160642" y="2435087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070034" y="2435087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91269" y="3299913"/>
            <a:ext cx="2176669" cy="1093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Orrery</a:t>
            </a:r>
            <a:endParaRPr lang="en-US" sz="32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378224" y="3598086"/>
            <a:ext cx="1143000" cy="5565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8405192" y="3379424"/>
            <a:ext cx="2064026" cy="1003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Positions of planets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160642" y="3876382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7070034" y="3876382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91269" y="4721204"/>
            <a:ext cx="2176669" cy="1093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Enigma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1109867" y="4800715"/>
            <a:ext cx="1679713" cy="9043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 + message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8405191" y="4800715"/>
            <a:ext cx="2368825" cy="1003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</a:t>
            </a:r>
            <a:r>
              <a:rPr lang="en-US" sz="2400" dirty="0"/>
              <a:t>-/decrypted message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160642" y="5297673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7070034" y="5297673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abstract view of a computer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91269" y="1858618"/>
            <a:ext cx="2176669" cy="1093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Computer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345094" y="2156791"/>
            <a:ext cx="1143000" cy="5565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405192" y="2156791"/>
            <a:ext cx="2064026" cy="5565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160642" y="2435087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070034" y="2435087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0" y="3346312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Does this view fit modern computers?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Computer, Server, Workstation, Hos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86" y="4071746"/>
            <a:ext cx="1826633" cy="22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160642" y="5180663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070034" y="5180663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Mouse, Computer Mouse, Computer, Hardware, Input, Cle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5496" y="4719007"/>
            <a:ext cx="674968" cy="47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eyboard, Untitled, Keys, Pc, Input, Computer, Lea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94" y="4737667"/>
            <a:ext cx="1672943" cy="16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cd, Monitor, Screen, High, Definition, Hard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25" y="3955585"/>
            <a:ext cx="1320362" cy="12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usic, Speaker, Loudspeakers, Loud, Audio, S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59" y="5482068"/>
            <a:ext cx="385767" cy="6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Music, Speaker, Loudspeakers, Loud, Audio, S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59" y="5482067"/>
            <a:ext cx="385767" cy="6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computers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Modern computers are </a:t>
            </a:r>
            <a:r>
              <a:rPr lang="en-US" i="1" dirty="0"/>
              <a:t>general-purpose computers</a:t>
            </a:r>
            <a:r>
              <a:rPr lang="en-US" dirty="0"/>
              <a:t>.</a:t>
            </a:r>
          </a:p>
        </p:txBody>
      </p:sp>
      <p:pic>
        <p:nvPicPr>
          <p:cNvPr id="3074" name="Picture 2" descr="Computer, Server, Workstation, Hos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86" y="4071746"/>
            <a:ext cx="1826633" cy="22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160642" y="5180663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070034" y="5180663"/>
            <a:ext cx="1172818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Mouse, Computer Mouse, Computer, Hardware, Input, Cle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5496" y="4719007"/>
            <a:ext cx="674968" cy="47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eyboard, Untitled, Keys, Pc, Input, Computer, Lea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94" y="4737667"/>
            <a:ext cx="1672943" cy="16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cd, Monitor, Screen, High, Definition, Hard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25" y="3955585"/>
            <a:ext cx="1320362" cy="12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usic, Speaker, Loudspeakers, Loud, Audio, S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59" y="5482068"/>
            <a:ext cx="385767" cy="6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Music, Speaker, Loudspeakers, Loud, Audio, S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59" y="5482067"/>
            <a:ext cx="385767" cy="6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loppy Disc, Floppy, Storage, Disc, Computer, Memor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40" y="2504488"/>
            <a:ext cx="768773" cy="7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776124" y="3291840"/>
            <a:ext cx="0" cy="663745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779872" y="2219739"/>
            <a:ext cx="4810540" cy="12557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software (the program) tells the hardware what to</a:t>
            </a:r>
            <a:br>
              <a:rPr lang="en-US" dirty="0"/>
            </a:br>
            <a:r>
              <a:rPr lang="en-US" dirty="0"/>
              <a:t>compute.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2219739"/>
            <a:ext cx="4181061" cy="12557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hardware in the</a:t>
            </a:r>
            <a:br>
              <a:rPr lang="en-US" dirty="0"/>
            </a:br>
            <a:r>
              <a:rPr lang="en-US" dirty="0"/>
              <a:t>computer can be used</a:t>
            </a:r>
            <a:br>
              <a:rPr lang="en-US" dirty="0"/>
            </a:br>
            <a:r>
              <a:rPr lang="en-US" dirty="0"/>
              <a:t>to compute things.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083438" y="2153522"/>
            <a:ext cx="1392327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The program</a:t>
            </a:r>
          </a:p>
        </p:txBody>
      </p:sp>
    </p:spTree>
    <p:extLst>
      <p:ext uri="{BB962C8B-B14F-4D97-AF65-F5344CB8AC3E}">
        <p14:creationId xmlns:p14="http://schemas.microsoft.com/office/powerpoint/2010/main" val="13544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5" grpId="0"/>
      <p:bldP spid="2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</a:t>
            </a:r>
            <a:r>
              <a:rPr lang="en-US" dirty="0">
                <a:solidFill>
                  <a:srgbClr val="FF0000"/>
                </a:solidFill>
              </a:rPr>
              <a:t>♥</a:t>
            </a:r>
            <a:r>
              <a:rPr lang="en-US" dirty="0"/>
              <a:t> software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6600" cy="2544286"/>
          </a:xfrm>
        </p:spPr>
        <p:txBody>
          <a:bodyPr wrap="square">
            <a:spAutoFit/>
          </a:bodyPr>
          <a:lstStyle/>
          <a:p>
            <a:r>
              <a:rPr lang="en-US" dirty="0"/>
              <a:t>A program (the software) consists of a sequence of instructions.</a:t>
            </a:r>
          </a:p>
          <a:p>
            <a:r>
              <a:rPr lang="en-US" dirty="0"/>
              <a:t>The hardware executes these instructions, one after another.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modern computers support a set of instructions called X86.</a:t>
            </a:r>
          </a:p>
          <a:p>
            <a:r>
              <a:rPr lang="en-US" dirty="0"/>
              <a:t>See all of the instructions at </a:t>
            </a:r>
            <a:r>
              <a:rPr lang="en-US" sz="1600" dirty="0">
                <a:hlinkClick r:id="rId2"/>
              </a:rPr>
              <a:t>https://en.wikipedia.org/wiki/X86_instruction_listings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54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45704" y="2128012"/>
            <a:ext cx="3349723" cy="49090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245704" y="2668368"/>
            <a:ext cx="3266661" cy="37579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 SET   0, #9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 ADD   1, #9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 ADD   2, #9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 SUB   3, #9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 JINZ #9, #7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SET   4, #10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 JUMP #8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 SET   5, #10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 FINISH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981320" y="5670221"/>
            <a:ext cx="81832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981320" y="5670221"/>
            <a:ext cx="331304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319370" y="5670221"/>
            <a:ext cx="841271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- 3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2680371" y="5670221"/>
            <a:ext cx="785312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- 0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981320" y="5986438"/>
            <a:ext cx="331304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01209" y="3141789"/>
            <a:ext cx="2928730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Hard to read &amp; hard to write.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7818784" y="2659556"/>
            <a:ext cx="3114260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+=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+=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sum == 3: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answer = "Yes"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answer = "No"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7818782" y="2128012"/>
            <a:ext cx="3114261" cy="4909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Checking if the sum of the integers between 0 and 2 is 3.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31635" y="3969963"/>
            <a:ext cx="2928730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↓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Programming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languages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invented.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D5C2EE-BABF-4D6C-BD92-0F589CF688A8}"/>
              </a:ext>
            </a:extLst>
          </p:cNvPr>
          <p:cNvSpPr/>
          <p:nvPr/>
        </p:nvSpPr>
        <p:spPr>
          <a:xfrm>
            <a:off x="1250673" y="2792896"/>
            <a:ext cx="215348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CE8513A-B5F9-4A5D-A271-112FD09E61FF}"/>
              </a:ext>
            </a:extLst>
          </p:cNvPr>
          <p:cNvSpPr/>
          <p:nvPr/>
        </p:nvSpPr>
        <p:spPr>
          <a:xfrm>
            <a:off x="1250673" y="3121795"/>
            <a:ext cx="215348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49B4177-1D76-456E-A268-66026882159A}"/>
              </a:ext>
            </a:extLst>
          </p:cNvPr>
          <p:cNvSpPr/>
          <p:nvPr/>
        </p:nvSpPr>
        <p:spPr>
          <a:xfrm>
            <a:off x="1250673" y="3450694"/>
            <a:ext cx="215348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05E7F0A-52D0-4800-8B11-B39B48ED423F}"/>
              </a:ext>
            </a:extLst>
          </p:cNvPr>
          <p:cNvSpPr/>
          <p:nvPr/>
        </p:nvSpPr>
        <p:spPr>
          <a:xfrm>
            <a:off x="1250673" y="3779593"/>
            <a:ext cx="215348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3DE196D-57F9-40DB-9A82-DADBF4316102}"/>
              </a:ext>
            </a:extLst>
          </p:cNvPr>
          <p:cNvSpPr/>
          <p:nvPr/>
        </p:nvSpPr>
        <p:spPr>
          <a:xfrm>
            <a:off x="1250673" y="4108492"/>
            <a:ext cx="215348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A835328-603F-4511-9802-D8A0600B3681}"/>
              </a:ext>
            </a:extLst>
          </p:cNvPr>
          <p:cNvSpPr/>
          <p:nvPr/>
        </p:nvSpPr>
        <p:spPr>
          <a:xfrm>
            <a:off x="1250673" y="4437391"/>
            <a:ext cx="215348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F2AF27-4775-4094-A3C6-157BF84D9303}"/>
              </a:ext>
            </a:extLst>
          </p:cNvPr>
          <p:cNvSpPr/>
          <p:nvPr/>
        </p:nvSpPr>
        <p:spPr>
          <a:xfrm>
            <a:off x="1250673" y="4766290"/>
            <a:ext cx="215348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8B5544-F78C-494C-A3F8-9E77CCA57247}"/>
              </a:ext>
            </a:extLst>
          </p:cNvPr>
          <p:cNvSpPr/>
          <p:nvPr/>
        </p:nvSpPr>
        <p:spPr>
          <a:xfrm>
            <a:off x="1250673" y="5424087"/>
            <a:ext cx="215348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/>
      <p:bldP spid="11" grpId="0"/>
      <p:bldP spid="13" grpId="0"/>
      <p:bldP spid="14" grpId="0"/>
      <p:bldP spid="15" grpId="0"/>
      <p:bldP spid="17" grpId="0"/>
      <p:bldP spid="18" grpId="0" animBg="1"/>
      <p:bldP spid="19" grpId="0"/>
      <p:bldP spid="20" grpId="0"/>
      <p:bldP spid="16" grpId="0"/>
      <p:bldP spid="9" grpId="0" animBg="1"/>
      <p:bldP spid="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3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25100</TotalTime>
  <Words>685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Introduction to computers and programming</vt:lpstr>
      <vt:lpstr>What is a computer?</vt:lpstr>
      <vt:lpstr>What is a computer?</vt:lpstr>
      <vt:lpstr>An abstract view of a computer</vt:lpstr>
      <vt:lpstr>An abstract view of a computer</vt:lpstr>
      <vt:lpstr>Modern computers</vt:lpstr>
      <vt:lpstr>Hardware ♥ software</vt:lpstr>
      <vt:lpstr>Sample program</vt:lpstr>
      <vt:lpstr>Programming in the future?</vt:lpstr>
      <vt:lpstr>Programming in the future?</vt:lpstr>
      <vt:lpstr>Programming paradigms</vt:lpstr>
      <vt:lpstr>Programming paradigms</vt:lpstr>
      <vt:lpstr>Programming paradigms</vt:lpstr>
      <vt:lpstr>Operating systems</vt:lpstr>
      <vt:lpstr>Operating systems</vt:lpstr>
      <vt:lpstr>Programming is hard!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430</cp:revision>
  <dcterms:created xsi:type="dcterms:W3CDTF">2015-07-17T09:22:03Z</dcterms:created>
  <dcterms:modified xsi:type="dcterms:W3CDTF">2018-10-22T07:21:20Z</dcterms:modified>
</cp:coreProperties>
</file>