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412" r:id="rId3"/>
    <p:sldId id="371" r:id="rId4"/>
    <p:sldId id="372" r:id="rId5"/>
    <p:sldId id="373" r:id="rId6"/>
    <p:sldId id="375" r:id="rId7"/>
    <p:sldId id="370" r:id="rId8"/>
    <p:sldId id="376" r:id="rId9"/>
    <p:sldId id="377" r:id="rId10"/>
    <p:sldId id="378" r:id="rId11"/>
    <p:sldId id="379" r:id="rId12"/>
    <p:sldId id="380" r:id="rId13"/>
    <p:sldId id="442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1" r:id="rId24"/>
    <p:sldId id="423" r:id="rId25"/>
    <p:sldId id="392" r:id="rId26"/>
    <p:sldId id="393" r:id="rId27"/>
    <p:sldId id="394" r:id="rId28"/>
    <p:sldId id="395" r:id="rId29"/>
    <p:sldId id="396" r:id="rId30"/>
    <p:sldId id="397" r:id="rId31"/>
    <p:sldId id="398" r:id="rId32"/>
    <p:sldId id="399" r:id="rId33"/>
    <p:sldId id="400" r:id="rId34"/>
    <p:sldId id="401" r:id="rId35"/>
    <p:sldId id="402" r:id="rId36"/>
    <p:sldId id="403" r:id="rId37"/>
    <p:sldId id="404" r:id="rId38"/>
    <p:sldId id="405" r:id="rId39"/>
    <p:sldId id="406" r:id="rId40"/>
    <p:sldId id="407" r:id="rId41"/>
    <p:sldId id="408" r:id="rId42"/>
    <p:sldId id="409" r:id="rId43"/>
    <p:sldId id="410" r:id="rId44"/>
    <p:sldId id="411" r:id="rId45"/>
    <p:sldId id="424" r:id="rId46"/>
    <p:sldId id="413" r:id="rId47"/>
    <p:sldId id="414" r:id="rId48"/>
    <p:sldId id="415" r:id="rId49"/>
    <p:sldId id="416" r:id="rId50"/>
    <p:sldId id="425" r:id="rId51"/>
    <p:sldId id="417" r:id="rId52"/>
    <p:sldId id="418" r:id="rId53"/>
    <p:sldId id="419" r:id="rId54"/>
    <p:sldId id="440" r:id="rId55"/>
    <p:sldId id="420" r:id="rId5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42" autoAdjust="0"/>
  </p:normalViewPr>
  <p:slideViewPr>
    <p:cSldViewPr snapToGrid="0">
      <p:cViewPr varScale="1">
        <p:scale>
          <a:sx n="62" d="100"/>
          <a:sy n="62" d="100"/>
        </p:scale>
        <p:origin x="79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99416-7FF3-4448-BBB1-EB14C80E081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java/lang/package-summary.html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lang/Exception.html" TargetMode="External"/><Relationship Id="rId2" Type="http://schemas.openxmlformats.org/officeDocument/2006/relationships/hyperlink" Target="http://docs.oracle.com/javase/7/docs/api/java/lang/Throwable.html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Java_virtual_machines" TargetMode="External"/><Relationship Id="rId2" Type="http://schemas.openxmlformats.org/officeDocument/2006/relationships/hyperlink" Target="https://en.wikipedia.org/wiki/List_of_compilers#Java_compilers" TargetMode="External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tiobe.com/index.php/content/paperinfo/tpci/index.htm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get started with java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4572" cy="4351338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Use the </a:t>
            </a:r>
            <a:r>
              <a:rPr lang="en-US" i="1" dirty="0">
                <a:latin typeface="Georgia" panose="02040502050405020303" pitchFamily="18" charset="0"/>
              </a:rPr>
              <a:t>import</a:t>
            </a:r>
            <a:r>
              <a:rPr lang="en-US" dirty="0">
                <a:latin typeface="Georgia" panose="02040502050405020303" pitchFamily="18" charset="0"/>
              </a:rPr>
              <a:t> statement to import things from a package.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the.package.Name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Georgia" panose="02040502050405020303" pitchFamily="18" charset="0"/>
              </a:rPr>
              <a:t>imports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>
                <a:latin typeface="Georgia" panose="02040502050405020303" pitchFamily="18" charset="0"/>
              </a:rPr>
              <a:t>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the.package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the.package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.*;   </a:t>
            </a: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Georgia" panose="02040502050405020303" pitchFamily="18" charset="0"/>
              </a:rPr>
              <a:t>imports everything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the.package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  <a:p>
            <a:r>
              <a:rPr lang="en-US" dirty="0">
                <a:latin typeface="Georgia" panose="02040502050405020303" pitchFamily="18" charset="0"/>
              </a:rPr>
              <a:t>Everything in the package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java.lang</a:t>
            </a:r>
            <a:r>
              <a:rPr lang="en-US" dirty="0">
                <a:latin typeface="Georgia" panose="02040502050405020303" pitchFamily="18" charset="0"/>
              </a:rPr>
              <a:t> is imported by default.</a:t>
            </a:r>
          </a:p>
          <a:p>
            <a:r>
              <a:rPr lang="en-US" dirty="0">
                <a:latin typeface="Georgia" panose="02040502050405020303" pitchFamily="18" charset="0"/>
              </a:rPr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en-US" dirty="0">
                <a:latin typeface="Georgia" panose="02040502050405020303" pitchFamily="18" charset="0"/>
              </a:rPr>
              <a:t> to write to the console.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114953" y="4688588"/>
            <a:ext cx="2107385" cy="1167076"/>
          </a:xfrm>
          <a:prstGeom prst="cloudCallout">
            <a:avLst>
              <a:gd name="adj1" fmla="val 57233"/>
              <a:gd name="adj2" fmla="val -97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dirty="0">
                <a:latin typeface="Georgia" panose="02040502050405020303" pitchFamily="18" charset="0"/>
              </a:rPr>
              <a:t> is a class…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2241359" y="4918954"/>
            <a:ext cx="2822039" cy="1258009"/>
          </a:xfrm>
          <a:prstGeom prst="cloudCallout">
            <a:avLst>
              <a:gd name="adj1" fmla="val -326"/>
              <a:gd name="adj2" fmla="val -1141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…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>
                <a:latin typeface="Georgia" panose="02040502050405020303" pitchFamily="18" charset="0"/>
              </a:rPr>
              <a:t> is a class variable…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5263699" y="4513841"/>
            <a:ext cx="3048740" cy="1516570"/>
          </a:xfrm>
          <a:prstGeom prst="cloudCallout">
            <a:avLst>
              <a:gd name="adj1" fmla="val -64114"/>
              <a:gd name="adj2" fmla="val -76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…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>
                <a:latin typeface="Georgia" panose="02040502050405020303" pitchFamily="18" charset="0"/>
              </a:rPr>
              <a:t> is a method that class variable has.</a:t>
            </a:r>
          </a:p>
        </p:txBody>
      </p:sp>
    </p:spTree>
    <p:extLst>
      <p:ext uri="{BB962C8B-B14F-4D97-AF65-F5344CB8AC3E}">
        <p14:creationId xmlns:p14="http://schemas.microsoft.com/office/powerpoint/2010/main" val="1856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838200" y="1690688"/>
            <a:ext cx="10515600" cy="34276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se.ju.larpet.testprogram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200" b="1" dirty="0">
              <a:solidFill>
                <a:srgbClr val="003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MyProgram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Here we put our main program code.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World!");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562CD3-C77A-4C03-83A3-FA587F264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8917"/>
            <a:ext cx="10515600" cy="433965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MyProgram.java</a:t>
            </a:r>
          </a:p>
        </p:txBody>
      </p:sp>
    </p:spTree>
    <p:extLst>
      <p:ext uri="{BB962C8B-B14F-4D97-AF65-F5344CB8AC3E}">
        <p14:creationId xmlns:p14="http://schemas.microsoft.com/office/powerpoint/2010/main" val="389609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5641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Compile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.java</a:t>
            </a:r>
            <a:r>
              <a:rPr lang="en-US" dirty="0">
                <a:latin typeface="Georgia" panose="02040502050405020303" pitchFamily="18" charset="0"/>
              </a:rPr>
              <a:t> files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.class</a:t>
            </a:r>
            <a:r>
              <a:rPr lang="en-US" dirty="0">
                <a:latin typeface="Georgia" panose="02040502050405020303" pitchFamily="18" charset="0"/>
              </a:rPr>
              <a:t> files </a:t>
            </a:r>
            <a:r>
              <a:rPr lang="en-US" sz="2000" dirty="0">
                <a:latin typeface="Georgia" panose="02040502050405020303" pitchFamily="18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MyClass.java</a:t>
            </a:r>
            <a:r>
              <a:rPr lang="en-US" sz="2000" dirty="0">
                <a:latin typeface="Georgia" panose="02040502050405020303" pitchFamily="18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Georgia" panose="02040502050405020303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MyClass.class</a:t>
            </a:r>
            <a:r>
              <a:rPr lang="en-US" sz="2000" dirty="0">
                <a:latin typeface="Georgia" panose="02040502050405020303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).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dirty="0">
                <a:latin typeface="Georgia" panose="02040502050405020303" pitchFamily="18" charset="0"/>
              </a:rPr>
              <a:t> command is used for this.</a:t>
            </a:r>
          </a:p>
          <a:p>
            <a:r>
              <a:rPr lang="en-US" dirty="0">
                <a:latin typeface="Georgia" panose="02040502050405020303" pitchFamily="18" charset="0"/>
              </a:rPr>
              <a:t>Run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.class</a:t>
            </a:r>
            <a:r>
              <a:rPr lang="en-US" dirty="0">
                <a:latin typeface="Georgia" panose="02040502050405020303" pitchFamily="18" charset="0"/>
              </a:rPr>
              <a:t> file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Georgia" panose="02040502050405020303" pitchFamily="18" charset="0"/>
              </a:rPr>
              <a:t> method in a JVM.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en-US" dirty="0">
                <a:latin typeface="Georgia" panose="02040502050405020303" pitchFamily="18" charset="0"/>
              </a:rPr>
              <a:t> command is used for this.</a:t>
            </a:r>
          </a:p>
          <a:p>
            <a:r>
              <a:rPr lang="en-US" dirty="0">
                <a:latin typeface="Georgia" panose="02040502050405020303" pitchFamily="18" charset="0"/>
              </a:rPr>
              <a:t>Multiple classes are better packaged into a </a:t>
            </a:r>
            <a:r>
              <a:rPr lang="en-US" i="1" dirty="0">
                <a:latin typeface="Georgia" panose="02040502050405020303" pitchFamily="18" charset="0"/>
              </a:rPr>
              <a:t>jar</a:t>
            </a:r>
            <a:r>
              <a:rPr lang="en-US" dirty="0">
                <a:latin typeface="Georgia" panose="02040502050405020303" pitchFamily="18" charset="0"/>
              </a:rPr>
              <a:t> (Java </a:t>
            </a:r>
            <a:r>
              <a:rPr lang="en-US" dirty="0" err="1">
                <a:latin typeface="Georgia" panose="02040502050405020303" pitchFamily="18" charset="0"/>
              </a:rPr>
              <a:t>ARchive</a:t>
            </a:r>
            <a:r>
              <a:rPr lang="en-US" dirty="0">
                <a:latin typeface="Georgia" panose="02040502050405020303" pitchFamily="18" charset="0"/>
              </a:rPr>
              <a:t>) file.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Jar files are ZIP files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.jar</a:t>
            </a:r>
            <a:r>
              <a:rPr lang="en-US" dirty="0">
                <a:latin typeface="Georgia" panose="02040502050405020303" pitchFamily="18" charset="0"/>
              </a:rPr>
              <a:t> extension.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jar</a:t>
            </a:r>
            <a:r>
              <a:rPr lang="en-US" dirty="0">
                <a:latin typeface="Georgia" panose="02040502050405020303" pitchFamily="18" charset="0"/>
              </a:rPr>
              <a:t> command is used for this.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Libraries/Programs are distributed as jar files.</a:t>
            </a:r>
          </a:p>
          <a:p>
            <a:pPr lvl="2"/>
            <a:r>
              <a:rPr lang="en-US" dirty="0">
                <a:latin typeface="Georgia" panose="02040502050405020303" pitchFamily="18" charset="0"/>
              </a:rPr>
              <a:t>To run a jar file: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java -jar the-jar-file.jar</a:t>
            </a:r>
          </a:p>
        </p:txBody>
      </p:sp>
    </p:spTree>
    <p:extLst>
      <p:ext uri="{BB962C8B-B14F-4D97-AF65-F5344CB8AC3E}">
        <p14:creationId xmlns:p14="http://schemas.microsoft.com/office/powerpoint/2010/main" val="208198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FF2C2C-E7F9-4424-8B68-163BC42CD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42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04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Can be used inside constructors and methods.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626780" y="2519185"/>
            <a:ext cx="9090839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&lt;datatype&gt;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&lt;expression&gt;;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212745"/>
            <a:ext cx="10515600" cy="99617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eorgia" panose="02040502050405020303" pitchFamily="18" charset="0"/>
              </a:rPr>
              <a:t>Naming convention: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likeThis</a:t>
            </a:r>
            <a:r>
              <a:rPr lang="en-US" dirty="0">
                <a:latin typeface="Georgia" panose="02040502050405020303" pitchFamily="18" charset="0"/>
              </a:rPr>
              <a:t> (</a:t>
            </a:r>
            <a:r>
              <a:rPr lang="en-US" sz="2400" dirty="0">
                <a:latin typeface="Georgia" panose="02040502050405020303" pitchFamily="18" charset="0"/>
              </a:rPr>
              <a:t>camelCase, first letter lowercase</a:t>
            </a:r>
            <a:r>
              <a:rPr lang="en-US" dirty="0">
                <a:latin typeface="Georgia" panose="02040502050405020303" pitchFamily="18" charset="0"/>
              </a:rPr>
              <a:t>).</a:t>
            </a:r>
          </a:p>
          <a:p>
            <a:r>
              <a:rPr lang="en-US" dirty="0">
                <a:latin typeface="Georgia" panose="02040502050405020303" pitchFamily="18" charset="0"/>
              </a:rPr>
              <a:t>Can later be assigned a new value.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626780" y="4422343"/>
            <a:ext cx="9090839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&lt;expression&gt;</a:t>
            </a:r>
          </a:p>
        </p:txBody>
      </p:sp>
    </p:spTree>
    <p:extLst>
      <p:ext uri="{BB962C8B-B14F-4D97-AF65-F5344CB8AC3E}">
        <p14:creationId xmlns:p14="http://schemas.microsoft.com/office/powerpoint/2010/main" val="387552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datatypes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4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1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eorgia" panose="02040502050405020303" pitchFamily="18" charset="0"/>
                        </a:rPr>
                        <a:t>Datatype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eorgia" panose="02040502050405020303" pitchFamily="18" charset="0"/>
                        </a:rPr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eorgia" panose="02040502050405020303" pitchFamily="18" charset="0"/>
                        </a:rPr>
                        <a:t>Min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eorgia" panose="02040502050405020303" pitchFamily="18" charset="0"/>
                        </a:rPr>
                        <a:t>Max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eorgia" panose="02040502050405020303" pitchFamily="18" charset="0"/>
                        </a:rPr>
                        <a:t>Default value</a:t>
                      </a:r>
                    </a:p>
                    <a:p>
                      <a:pPr algn="ctr"/>
                      <a:r>
                        <a:rPr lang="en-US" sz="2400" dirty="0">
                          <a:latin typeface="Georgia" panose="02040502050405020303" pitchFamily="18" charset="0"/>
                        </a:rPr>
                        <a:t>(for fields)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Georgia" panose="02040502050405020303" pitchFamily="18" charset="0"/>
                        </a:rPr>
                        <a:t>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Georgia" panose="02040502050405020303" pitchFamily="18" charset="0"/>
                        </a:rPr>
                        <a:t>16</a:t>
                      </a:r>
                      <a:r>
                        <a:rPr lang="en-US" sz="2400" baseline="0" dirty="0">
                          <a:latin typeface="Georgia" panose="02040502050405020303" pitchFamily="18" charset="0"/>
                        </a:rPr>
                        <a:t> bits</a:t>
                      </a:r>
                      <a:endParaRPr lang="en-US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-32 768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32 767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Georgia" panose="02040502050405020303" pitchFamily="18" charset="0"/>
                        </a:rPr>
                        <a:t>int</a:t>
                      </a:r>
                      <a:endParaRPr lang="en-US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Georgia" panose="02040502050405020303" pitchFamily="18" charset="0"/>
                        </a:rPr>
                        <a:t>32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-2 147 483 648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2 147 483 647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Georgia" panose="02040502050405020303" pitchFamily="18" charset="0"/>
                        </a:rPr>
                        <a:t>64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</a:t>
                      </a:r>
                      <a:r>
                        <a:rPr lang="en-US" sz="2400" baseline="30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63</a:t>
                      </a:r>
                      <a:endParaRPr lang="en-US" sz="2400" baseline="0" dirty="0">
                        <a:ln>
                          <a:noFill/>
                        </a:ln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2400" baseline="30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63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Georgia" panose="02040502050405020303" pitchFamily="18" charset="0"/>
                        </a:rPr>
                        <a:t>32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Georgia" panose="02040502050405020303" pitchFamily="18" charset="0"/>
                        </a:rPr>
                        <a:t>64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Georgia" panose="02040502050405020303" pitchFamily="18" charset="0"/>
                        </a:rPr>
                        <a:t>16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'\u0000'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Georgia" panose="02040502050405020303" pitchFamily="18" charset="0"/>
                        </a:rPr>
                        <a:t>boolean</a:t>
                      </a:r>
                      <a:endParaRPr lang="en-US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2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binary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0189" y="1625312"/>
            <a:ext cx="6143001" cy="2803844"/>
          </a:xfrm>
        </p:spPr>
        <p:txBody>
          <a:bodyPr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If one operand is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br>
              <a:rPr lang="en-US" sz="2400" dirty="0">
                <a:latin typeface="Georgia" panose="02040502050405020303" pitchFamily="18" charset="0"/>
              </a:rPr>
            </a:br>
            <a:r>
              <a:rPr lang="en-US" sz="2400" dirty="0">
                <a:latin typeface="Georgia" panose="02040502050405020303" pitchFamily="18" charset="0"/>
              </a:rPr>
              <a:t>   </a:t>
            </a:r>
            <a:r>
              <a:rPr lang="en-US" sz="2400" dirty="0">
                <a:latin typeface="Georgia" panose="02040502050405020303" pitchFamily="18" charset="0"/>
                <a:sym typeface="Wingdings" panose="05000000000000000000" pitchFamily="2" charset="2"/>
              </a:rPr>
              <a:t> convert the other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double</a:t>
            </a:r>
            <a:r>
              <a:rPr lang="en-US" sz="2400" dirty="0">
                <a:latin typeface="Georgia" panose="02040502050405020303" pitchFamily="18" charset="0"/>
                <a:sym typeface="Wingdings" panose="05000000000000000000" pitchFamily="2" charset="2"/>
              </a:rPr>
              <a:t>.</a:t>
            </a:r>
          </a:p>
          <a:p>
            <a:r>
              <a:rPr lang="en-US" sz="2400" dirty="0">
                <a:latin typeface="Georgia" panose="02040502050405020303" pitchFamily="18" charset="0"/>
                <a:sym typeface="Wingdings" panose="05000000000000000000" pitchFamily="2" charset="2"/>
              </a:rPr>
              <a:t>Otherwise, if one operand is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float</a:t>
            </a:r>
            <a:br>
              <a:rPr lang="en-US" sz="2400" dirty="0">
                <a:latin typeface="Georgia" panose="02040502050405020303" pitchFamily="18" charset="0"/>
                <a:sym typeface="Wingdings" panose="05000000000000000000" pitchFamily="2" charset="2"/>
              </a:rPr>
            </a:br>
            <a:r>
              <a:rPr lang="en-US" sz="2400" dirty="0">
                <a:latin typeface="Georgia" panose="02040502050405020303" pitchFamily="18" charset="0"/>
                <a:sym typeface="Wingdings" panose="05000000000000000000" pitchFamily="2" charset="2"/>
              </a:rPr>
              <a:t>    convert the other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float</a:t>
            </a:r>
            <a:r>
              <a:rPr lang="en-US" sz="2400" dirty="0">
                <a:latin typeface="Georgia" panose="02040502050405020303" pitchFamily="18" charset="0"/>
                <a:sym typeface="Wingdings" panose="05000000000000000000" pitchFamily="2" charset="2"/>
              </a:rPr>
              <a:t>.</a:t>
            </a:r>
          </a:p>
          <a:p>
            <a:r>
              <a:rPr lang="en-US" sz="2400" dirty="0">
                <a:latin typeface="Georgia" panose="02040502050405020303" pitchFamily="18" charset="0"/>
                <a:sym typeface="Wingdings" panose="05000000000000000000" pitchFamily="2" charset="2"/>
              </a:rPr>
              <a:t>Otherwise, if one operand is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long</a:t>
            </a:r>
            <a:br>
              <a:rPr lang="en-US" sz="2400" dirty="0">
                <a:latin typeface="Georgia" panose="02040502050405020303" pitchFamily="18" charset="0"/>
                <a:sym typeface="Wingdings" panose="05000000000000000000" pitchFamily="2" charset="2"/>
              </a:rPr>
            </a:br>
            <a:r>
              <a:rPr lang="en-US" sz="2400" dirty="0">
                <a:latin typeface="Georgia" panose="02040502050405020303" pitchFamily="18" charset="0"/>
                <a:sym typeface="Wingdings" panose="05000000000000000000" pitchFamily="2" charset="2"/>
              </a:rPr>
              <a:t>    convert the other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long</a:t>
            </a:r>
            <a:r>
              <a:rPr lang="en-US" sz="2400" dirty="0">
                <a:latin typeface="Georgia" panose="02040502050405020303" pitchFamily="18" charset="0"/>
                <a:sym typeface="Wingdings" panose="05000000000000000000" pitchFamily="2" charset="2"/>
              </a:rPr>
              <a:t>.</a:t>
            </a:r>
          </a:p>
          <a:p>
            <a:r>
              <a:rPr lang="en-US" sz="2400" dirty="0">
                <a:latin typeface="Georgia" panose="02040502050405020303" pitchFamily="18" charset="0"/>
                <a:sym typeface="Wingdings" panose="05000000000000000000" pitchFamily="2" charset="2"/>
              </a:rPr>
              <a:t>Otherwise, convert both 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sz="2400" dirty="0" err="1">
                <a:latin typeface="Georgia" panose="02040502050405020303" pitchFamily="18" charset="0"/>
                <a:sym typeface="Wingdings" panose="05000000000000000000" pitchFamily="2" charset="2"/>
              </a:rPr>
              <a:t>s</a:t>
            </a:r>
            <a:r>
              <a:rPr lang="en-US" sz="2400" dirty="0">
                <a:latin typeface="Georgia" panose="02040502050405020303" pitchFamily="18" charset="0"/>
                <a:sym typeface="Wingdings" panose="05000000000000000000" pitchFamily="2" charset="2"/>
              </a:rPr>
              <a:t>.</a:t>
            </a:r>
            <a:endParaRPr 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91491" y="1735923"/>
          <a:ext cx="3391142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eorgia" panose="02040502050405020303" pitchFamily="18" charset="0"/>
                        </a:rPr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eorgia" panose="02040502050405020303" pitchFamily="18" charset="0"/>
                        </a:rPr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eorgia" panose="02040502050405020303" pitchFamily="18" charset="0"/>
                        </a:rPr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eorgia" panose="02040502050405020303" pitchFamily="18" charset="0"/>
                        </a:rPr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eorgia" panose="02040502050405020303" pitchFamily="18" charset="0"/>
                        </a:rPr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26F0AA0-B657-4148-8E6E-4C06CC460D96}"/>
              </a:ext>
            </a:extLst>
          </p:cNvPr>
          <p:cNvSpPr txBox="1">
            <a:spLocks/>
          </p:cNvSpPr>
          <p:nvPr/>
        </p:nvSpPr>
        <p:spPr>
          <a:xfrm>
            <a:off x="838200" y="4564455"/>
            <a:ext cx="11353800" cy="205229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The outcome has the same datatype as the (possibly converted) operands.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int / int </a:t>
            </a:r>
            <a:r>
              <a:rPr lang="en-US" sz="2000" dirty="0">
                <a:latin typeface="Georgia" panose="02040502050405020303" pitchFamily="18" charset="0"/>
                <a:sym typeface="Wingdings" panose="05000000000000000000" pitchFamily="2" charset="2"/>
              </a:rPr>
              <a:t> int</a:t>
            </a:r>
          </a:p>
          <a:p>
            <a:r>
              <a:rPr lang="en-US" sz="2000" dirty="0">
                <a:latin typeface="Georgia" panose="02040502050405020303" pitchFamily="18" charset="0"/>
                <a:sym typeface="Wingdings" panose="05000000000000000000" pitchFamily="2" charset="2"/>
              </a:rPr>
              <a:t>int / 0  throws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endParaRPr lang="en-US" sz="2000" dirty="0"/>
          </a:p>
          <a:p>
            <a:r>
              <a:rPr lang="en-US" sz="2000" dirty="0">
                <a:latin typeface="Georgia" panose="02040502050405020303" pitchFamily="18" charset="0"/>
              </a:rPr>
              <a:t>decimal number / 0.0 </a:t>
            </a:r>
            <a:r>
              <a:rPr lang="en-US" sz="2000" dirty="0">
                <a:latin typeface="Georgia" panose="02040502050405020303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Double.POSITIVE_INFINITY</a:t>
            </a:r>
            <a:r>
              <a:rPr lang="en-US" sz="2000" dirty="0">
                <a:latin typeface="Georgia" panose="02040502050405020303" pitchFamily="18" charset="0"/>
              </a:rPr>
              <a:t> 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Double.NEGATIVE_INFINITY</a:t>
            </a:r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  <a:cs typeface="Courier New" panose="02070309020205020404" pitchFamily="49" charset="0"/>
              </a:rPr>
              <a:t>short + short </a:t>
            </a:r>
            <a:r>
              <a:rPr lang="en-US" sz="2000" dirty="0">
                <a:latin typeface="Georgia" panose="02040502050405020303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 int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76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60919" y="1690688"/>
          <a:ext cx="5003003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Georgia" panose="02040502050405020303" pitchFamily="18" charset="0"/>
                        </a:rPr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Georgia" panose="02040502050405020303" pitchFamily="18" charset="0"/>
                        </a:rPr>
                        <a:t>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Not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Less </a:t>
                      </a:r>
                      <a:r>
                        <a:rPr lang="en-US" sz="2400" baseline="0" dirty="0">
                          <a:latin typeface="Georgia" panose="02040502050405020303" pitchFamily="18" charset="0"/>
                        </a:rPr>
                        <a:t>than or equal to</a:t>
                      </a:r>
                      <a:endParaRPr lang="en-US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Greater</a:t>
                      </a:r>
                      <a:r>
                        <a:rPr lang="en-US" sz="2400" baseline="0" dirty="0">
                          <a:latin typeface="Georgia" panose="02040502050405020303" pitchFamily="18" charset="0"/>
                        </a:rPr>
                        <a:t> than or equal to</a:t>
                      </a:r>
                      <a:endParaRPr lang="en-US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24710" y="1690688"/>
            <a:ext cx="6143001" cy="3187809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If one operand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   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 convert the other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double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.</a:t>
            </a:r>
          </a:p>
          <a:p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Otherwise, if one operand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float</a:t>
            </a:r>
            <a:b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</a:b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    convert the other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float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.</a:t>
            </a:r>
          </a:p>
          <a:p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Otherwise, if one operand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long</a:t>
            </a:r>
            <a:b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</a:b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    convert the other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long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.</a:t>
            </a:r>
          </a:p>
          <a:p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Otherwise, convert both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dirty="0" err="1">
                <a:latin typeface="Georgia" panose="02040502050405020303" pitchFamily="18" charset="0"/>
                <a:sym typeface="Wingdings" panose="05000000000000000000" pitchFamily="2" charset="2"/>
              </a:rPr>
              <a:t>s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.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10515600" cy="4491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Only works on Booleans!</a:t>
            </a:r>
          </a:p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Most common logical operators: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Not:</a:t>
            </a:r>
            <a:b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</a:b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!&lt;expression&gt;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Or:</a:t>
            </a:r>
            <a:b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</a:b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&lt;expression&gt; || &lt;expression&gt;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And:</a:t>
            </a:r>
            <a:b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</a:b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&lt;expression&gt; &amp;&amp; &lt;expression&gt;</a:t>
            </a:r>
          </a:p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More operators exist, e.g.: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Bitwise or: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&lt;expression&gt; | &lt;expression&gt;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Bitwise and: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&lt;expression&gt; &amp; &lt;expression&gt;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BDC04702-8E6A-452E-9843-4B4D6CECD2B9}"/>
              </a:ext>
            </a:extLst>
          </p:cNvPr>
          <p:cNvSpPr/>
          <p:nvPr/>
        </p:nvSpPr>
        <p:spPr>
          <a:xfrm>
            <a:off x="7805057" y="3907972"/>
            <a:ext cx="2068285" cy="936172"/>
          </a:xfrm>
          <a:prstGeom prst="cloudCallout">
            <a:avLst>
              <a:gd name="adj1" fmla="val -86623"/>
              <a:gd name="adj2" fmla="val -46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Are lazy!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AB0F6BA-3B2C-4E32-A4CC-36833A2DFF1B}"/>
              </a:ext>
            </a:extLst>
          </p:cNvPr>
          <p:cNvSpPr/>
          <p:nvPr/>
        </p:nvSpPr>
        <p:spPr>
          <a:xfrm>
            <a:off x="7805057" y="3907972"/>
            <a:ext cx="2068285" cy="936172"/>
          </a:xfrm>
          <a:prstGeom prst="cloudCallout">
            <a:avLst>
              <a:gd name="adj1" fmla="val -83991"/>
              <a:gd name="adj2" fmla="val 252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Are lazy!</a:t>
            </a:r>
          </a:p>
        </p:txBody>
      </p:sp>
    </p:spTree>
    <p:extLst>
      <p:ext uri="{BB962C8B-B14F-4D97-AF65-F5344CB8AC3E}">
        <p14:creationId xmlns:p14="http://schemas.microsoft.com/office/powerpoint/2010/main" val="281520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838200" y="1690688"/>
            <a:ext cx="10515600" cy="30031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(&lt;expression&gt;){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&lt;statements&gt;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(&lt;expression&gt;){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&lt;statements&gt;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&lt;statements&gt;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297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/>
              <a:t>Spring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(do) while loop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838200" y="1690688"/>
            <a:ext cx="10515600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(&lt;expression&gt;){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&lt;statements&gt;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838200" y="3671749"/>
            <a:ext cx="10515600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&lt;statements&gt;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(&lt;expression&gt;);</a:t>
            </a:r>
          </a:p>
        </p:txBody>
      </p:sp>
    </p:spTree>
    <p:extLst>
      <p:ext uri="{BB962C8B-B14F-4D97-AF65-F5344CB8AC3E}">
        <p14:creationId xmlns:p14="http://schemas.microsoft.com/office/powerpoint/2010/main" val="279719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loop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838200" y="1690688"/>
            <a:ext cx="10515600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(&lt;initialization&gt;; &lt;condition&gt;; &lt;change&gt;){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&lt;statements&gt;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3411442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Typically use the variable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, storing an 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834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838200" y="1690688"/>
            <a:ext cx="10810754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&lt;datatype&gt;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&lt;datatype&gt;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[&lt;expression&gt;];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1919" y="2328747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All elements must be of </a:t>
            </a:r>
            <a:r>
              <a:rPr lang="en-US" sz="2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&lt;datatype&gt;</a:t>
            </a: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The first index is 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Retrieve element at position 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&lt;index&gt;</a:t>
            </a: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:</a:t>
            </a:r>
            <a:b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  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variableName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[&lt;index&gt;]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Assign 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newValue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 to element at position 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&lt;index&gt;</a:t>
            </a: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:</a:t>
            </a:r>
            <a:b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  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variableName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[&lt;index&gt;] = &lt;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newValue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Number of elements in the array:</a:t>
            </a:r>
            <a:b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  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variableName.length</a:t>
            </a:r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67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838200" y="1389746"/>
            <a:ext cx="10515600" cy="487210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NumbersProgram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numbers = </a:t>
            </a: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numbers[0] = 3;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numbers[1] = 1;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numbers[2] = 4;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numbers[0] + numbers[1] + numbers[2];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(sum);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25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838200" y="1389746"/>
            <a:ext cx="10515600" cy="48790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NumbersProgram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numbers = </a:t>
            </a: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numbers[0] = 3;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numbers[1] = 1;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numbers[2] = 4;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numbers[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(sum);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113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cap="all" dirty="0">
                <a:latin typeface="Arial" panose="020B0604020202020204" pitchFamily="34" charset="0"/>
                <a:cs typeface="Arial" panose="020B0604020202020204" pitchFamily="34" charset="0"/>
              </a:rPr>
              <a:t>Initializing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690688"/>
            <a:ext cx="4892750" cy="1704313"/>
          </a:xfr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numbers = 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numbers[0] = 3;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numbers[1] = 1;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numbers[2] = 4;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3479" y="1690688"/>
            <a:ext cx="5080322" cy="405496"/>
          </a:xfr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numbers = {3, 1, 4};</a:t>
            </a:r>
          </a:p>
        </p:txBody>
      </p:sp>
    </p:spTree>
    <p:extLst>
      <p:ext uri="{BB962C8B-B14F-4D97-AF65-F5344CB8AC3E}">
        <p14:creationId xmlns:p14="http://schemas.microsoft.com/office/powerpoint/2010/main" val="267544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enhanced for loop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838200" y="3129872"/>
            <a:ext cx="10515600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&lt;datatype&gt;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collection){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&lt;statements&gt;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Iterates through arrays and collections.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Collection = class implementing the interface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No index.</a:t>
            </a:r>
          </a:p>
        </p:txBody>
      </p:sp>
    </p:spTree>
    <p:extLst>
      <p:ext uri="{BB962C8B-B14F-4D97-AF65-F5344CB8AC3E}">
        <p14:creationId xmlns:p14="http://schemas.microsoft.com/office/powerpoint/2010/main" val="324832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cap="all" dirty="0">
                <a:latin typeface="Arial" panose="020B0604020202020204" pitchFamily="34" charset="0"/>
                <a:cs typeface="Arial" panose="020B0604020202020204" pitchFamily="34" charset="0"/>
              </a:rPr>
              <a:t>Arrays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016" y="1389746"/>
            <a:ext cx="5840393" cy="4872103"/>
          </a:xfr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NumbersProgram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numbers = </a:t>
            </a: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numbers[0] = 3;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numbers[1] = 1;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numbers[2] = 4;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0;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numbers[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(sum);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8500" y="1389746"/>
            <a:ext cx="5783484" cy="4872103"/>
          </a:xfr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NumbersProgram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numbers = {3, 1, 4};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 : numbers){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number;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(sum);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20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Sets restriction on who may use the class.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626780" y="2519185"/>
            <a:ext cx="9292857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sample.package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dirty="0">
              <a:solidFill>
                <a:srgbClr val="003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&lt;visibility&gt; class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Code for the class...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94643" y="4861402"/>
          <a:ext cx="66027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5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&lt;visibility&gt;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Accessible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Everywhere.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Georgia" panose="02040502050405020303" pitchFamily="18" charset="0"/>
                        </a:rPr>
                        <a:t>(default)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Same package.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91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2556"/>
            <a:ext cx="10515600" cy="506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Used for fields, constructors, methods and nested types.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28163" y="2223588"/>
          <a:ext cx="48006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&lt;visibility&gt;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Accessible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Everywhere.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protected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The package +</a:t>
                      </a:r>
                      <a:r>
                        <a:rPr lang="en-US" sz="2400" baseline="0" dirty="0"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US" sz="2400" dirty="0">
                          <a:latin typeface="Georgia" panose="02040502050405020303" pitchFamily="18" charset="0"/>
                        </a:rPr>
                        <a:t>subclasses in other packages.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Georgia" panose="02040502050405020303" pitchFamily="18" charset="0"/>
                          <a:cs typeface="Courier New" panose="02070309020205020404" pitchFamily="49" charset="0"/>
                        </a:rPr>
                        <a:t>(default)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The package</a:t>
                      </a:r>
                      <a:r>
                        <a:rPr lang="en-US" sz="2400" baseline="0" dirty="0">
                          <a:latin typeface="Georgia" panose="02040502050405020303" pitchFamily="18" charset="0"/>
                        </a:rPr>
                        <a:t>.</a:t>
                      </a:r>
                      <a:endParaRPr lang="en-US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The class itself only.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62628" y="2270671"/>
            <a:ext cx="6470248" cy="361124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sample.package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 b="1" dirty="0">
              <a:solidFill>
                <a:srgbClr val="003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&lt;visibility&gt;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&lt;datatype&gt;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fieldName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&lt;visibility&gt;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&lt;visibility&gt; &lt;datatype&gt;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&lt;visibility&gt;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NestedClassName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90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Design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95977" cy="282950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Simple, Object Oriented and Familiar.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Robust and Secure.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Architecture Neutral and Portable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High Performance.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Interpreted, Threaded, Dynamic.</a:t>
            </a:r>
          </a:p>
        </p:txBody>
      </p:sp>
      <p:sp>
        <p:nvSpPr>
          <p:cNvPr id="7" name="Cloud 6"/>
          <p:cNvSpPr/>
          <p:nvPr/>
        </p:nvSpPr>
        <p:spPr>
          <a:xfrm>
            <a:off x="9295553" y="2006259"/>
            <a:ext cx="2645923" cy="118677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Garbage collection.</a:t>
            </a:r>
          </a:p>
        </p:txBody>
      </p:sp>
      <p:sp>
        <p:nvSpPr>
          <p:cNvPr id="9" name="Cloud 8"/>
          <p:cNvSpPr/>
          <p:nvPr/>
        </p:nvSpPr>
        <p:spPr>
          <a:xfrm>
            <a:off x="7532524" y="995633"/>
            <a:ext cx="2645923" cy="118677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Syntax similar to C-family.</a:t>
            </a:r>
          </a:p>
        </p:txBody>
      </p:sp>
      <p:sp>
        <p:nvSpPr>
          <p:cNvPr id="10" name="Cloud 9"/>
          <p:cNvSpPr/>
          <p:nvPr/>
        </p:nvSpPr>
        <p:spPr>
          <a:xfrm>
            <a:off x="7088221" y="3373666"/>
            <a:ext cx="2645923" cy="118677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Java Virtual Machine.</a:t>
            </a:r>
          </a:p>
        </p:txBody>
      </p:sp>
    </p:spTree>
    <p:extLst>
      <p:ext uri="{BB962C8B-B14F-4D97-AF65-F5344CB8AC3E}">
        <p14:creationId xmlns:p14="http://schemas.microsoft.com/office/powerpoint/2010/main" val="322590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Counter example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3778" y="1551792"/>
            <a:ext cx="5401518" cy="466076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Counter{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9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Counter(</a:t>
            </a:r>
            <a:r>
              <a:rPr lang="en-US" sz="19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startValue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value =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startValue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increment(</a:t>
            </a:r>
            <a:r>
              <a:rPr lang="en-US" sz="19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amount){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value += amount;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9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856789" y="1551792"/>
            <a:ext cx="6111433" cy="270381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TestCounterProgram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Counter c =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Counter(5);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c.increment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c.getValue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995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Where's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627" y="1825625"/>
            <a:ext cx="10840173" cy="4351338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In constructors,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Georgia" panose="02040502050405020303" pitchFamily="18" charset="0"/>
              </a:rPr>
              <a:t> refers to the object being created.</a:t>
            </a:r>
          </a:p>
          <a:p>
            <a:r>
              <a:rPr lang="en-US" dirty="0">
                <a:latin typeface="Georgia" panose="02040502050405020303" pitchFamily="18" charset="0"/>
              </a:rPr>
              <a:t>In methods,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Georgia" panose="02040502050405020303" pitchFamily="18" charset="0"/>
              </a:rPr>
              <a:t> refers to the object calling the method.</a:t>
            </a:r>
          </a:p>
          <a:p>
            <a:r>
              <a:rPr lang="en-US" dirty="0">
                <a:latin typeface="Georgia" panose="02040502050405020303" pitchFamily="18" charset="0"/>
              </a:rPr>
              <a:t>In most cases it's not needed.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If a name can't refer to anything else but a member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Georgia" panose="02040502050405020303" pitchFamily="18" charset="0"/>
              </a:rPr>
              <a:t>,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Java will use that member.</a:t>
            </a:r>
          </a:p>
        </p:txBody>
      </p:sp>
    </p:spTree>
    <p:extLst>
      <p:ext uri="{BB962C8B-B14F-4D97-AF65-F5344CB8AC3E}">
        <p14:creationId xmlns:p14="http://schemas.microsoft.com/office/powerpoint/2010/main" val="103477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Counter example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6849" y="1424467"/>
            <a:ext cx="5401518" cy="466076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Counter{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9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Counter(</a:t>
            </a:r>
            <a:r>
              <a:rPr lang="en-US" sz="19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startValue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value =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startValue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increment(</a:t>
            </a:r>
            <a:r>
              <a:rPr lang="en-US" sz="19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amount){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value += amount;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9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39071" y="1424467"/>
            <a:ext cx="5401518" cy="466076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Counter{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9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Counter(</a:t>
            </a:r>
            <a:r>
              <a:rPr lang="en-US" sz="19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value){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.value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value;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increment(</a:t>
            </a:r>
            <a:r>
              <a:rPr lang="en-US" sz="19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amount){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value += amount;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9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460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648199" cy="356200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Methods can have the same name.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Their parameters must be different.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The same goes for constructors.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this(&lt;arguments&gt;)</a:t>
            </a:r>
            <a:r>
              <a:rPr lang="en-US" dirty="0">
                <a:latin typeface="Georgia" panose="02040502050405020303" pitchFamily="18" charset="0"/>
              </a:rPr>
              <a:t> calls other constructors (must be first statement).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60020" y="1482343"/>
            <a:ext cx="6292769" cy="466076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aNumber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9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Constructor with one </a:t>
            </a:r>
            <a:r>
              <a:rPr lang="en-US" sz="1900" i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parameter.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(64);</a:t>
            </a:r>
            <a:endParaRPr lang="en-US" sz="19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object1 =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object2 =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018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All classes must have at least one.</a:t>
            </a:r>
          </a:p>
          <a:p>
            <a:r>
              <a:rPr lang="en-US" dirty="0">
                <a:latin typeface="Georgia" panose="02040502050405020303" pitchFamily="18" charset="0"/>
              </a:rPr>
              <a:t>If you write none, Java will add one for you.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Called the default constructor.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Got no parameters.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A class always inherit members from </a:t>
            </a:r>
            <a:r>
              <a:rPr lang="en-US" sz="2400" i="1" dirty="0">
                <a:latin typeface="Georgia" panose="02040502050405020303" pitchFamily="18" charset="0"/>
              </a:rPr>
              <a:t>one</a:t>
            </a:r>
            <a:r>
              <a:rPr lang="en-US" sz="2400" dirty="0">
                <a:latin typeface="Georgia" panose="02040502050405020303" pitchFamily="18" charset="0"/>
              </a:rPr>
              <a:t> other class.</a:t>
            </a:r>
          </a:p>
          <a:p>
            <a:r>
              <a:rPr lang="en-US" sz="2400" dirty="0">
                <a:latin typeface="Georgia" panose="02040502050405020303" pitchFamily="18" charset="0"/>
              </a:rPr>
              <a:t>Default super class: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</a:p>
          <a:p>
            <a:r>
              <a:rPr lang="en-US" sz="2400" dirty="0">
                <a:latin typeface="Georgia" panose="02040502050405020303" pitchFamily="18" charset="0"/>
              </a:rPr>
              <a:t>You specify the super class:</a:t>
            </a:r>
            <a:br>
              <a:rPr lang="en-US" sz="2400" dirty="0">
                <a:latin typeface="Georgia" panose="02040502050405020303" pitchFamily="18" charset="0"/>
              </a:rPr>
            </a:br>
            <a:r>
              <a:rPr lang="en-US" sz="2400" dirty="0">
                <a:latin typeface="Georgia" panose="02040502050405020303" pitchFamily="18" charset="0"/>
              </a:rPr>
              <a:t>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TheSuperClass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... }</a:t>
            </a:r>
          </a:p>
          <a:p>
            <a:r>
              <a:rPr lang="en-US" sz="2400" dirty="0">
                <a:latin typeface="Georgia" panose="02040502050405020303" pitchFamily="18" charset="0"/>
              </a:rPr>
              <a:t>The keyword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400" dirty="0">
                <a:latin typeface="Georgia" panose="02040502050405020303" pitchFamily="18" charset="0"/>
              </a:rPr>
              <a:t> refers to the super class.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In constructors, call a constructor in the super class:</a:t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super(&lt;arguments&gt;)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In methods, call a method in the super class:</a:t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super.methodName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(&lt;arguments&gt;)</a:t>
            </a:r>
          </a:p>
          <a:p>
            <a:r>
              <a:rPr lang="en-US" sz="2400" dirty="0">
                <a:latin typeface="Georgia" panose="02040502050405020303" pitchFamily="18" charset="0"/>
              </a:rPr>
              <a:t>Constructors are not explicitly inherited.</a:t>
            </a:r>
            <a:endParaRPr lang="en-US" sz="2400" dirty="0">
              <a:latin typeface="Georgia" panose="02040502050405020303" pitchFamily="18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One constructor in the super class must be called.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If you don't call it, Java will do it for you (the default constructor).</a:t>
            </a:r>
            <a:endParaRPr lang="en-US" sz="2000" dirty="0">
              <a:latin typeface="Georgia" panose="02040502050405020303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2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example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6254" y="1435770"/>
            <a:ext cx="5798129" cy="373589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1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theNumber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aNumber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theNumber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aNumber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1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getNumber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factor){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theNumber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*factor;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82590" y="1435770"/>
            <a:ext cx="5843156" cy="373589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  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1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getNumber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term){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.getNumber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(2)+term;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806BBB17-CED5-4118-9D6F-855F338EED24}"/>
              </a:ext>
            </a:extLst>
          </p:cNvPr>
          <p:cNvSpPr/>
          <p:nvPr/>
        </p:nvSpPr>
        <p:spPr>
          <a:xfrm>
            <a:off x="2713383" y="4462670"/>
            <a:ext cx="3687417" cy="1610139"/>
          </a:xfrm>
          <a:prstGeom prst="wedgeEllipseCallout">
            <a:avLst>
              <a:gd name="adj1" fmla="val 54100"/>
              <a:gd name="adj2" fmla="val -118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latin typeface="Georgia" panose="02040502050405020303" pitchFamily="18" charset="0"/>
              </a:rPr>
              <a:t>Dear compiler,</a:t>
            </a:r>
          </a:p>
          <a:p>
            <a:r>
              <a:rPr lang="en-US" i="1" dirty="0">
                <a:latin typeface="Georgia" panose="02040502050405020303" pitchFamily="18" charset="0"/>
              </a:rPr>
              <a:t>We are overriding this method on purpose.</a:t>
            </a:r>
          </a:p>
        </p:txBody>
      </p:sp>
    </p:spTree>
    <p:extLst>
      <p:ext uri="{BB962C8B-B14F-4D97-AF65-F5344CB8AC3E}">
        <p14:creationId xmlns:p14="http://schemas.microsoft.com/office/powerpoint/2010/main" val="93795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methods &amp;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213" y="1825625"/>
            <a:ext cx="1085157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The keyword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dirty="0">
                <a:latin typeface="Georgia" panose="02040502050405020303" pitchFamily="18" charset="0"/>
              </a:rPr>
              <a:t> makes classes and methods abstract.</a:t>
            </a:r>
          </a:p>
          <a:p>
            <a:r>
              <a:rPr lang="en-US" dirty="0"/>
              <a:t>Example abstract method: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abstract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Example abstract class: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... }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Can't be instantiated.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Must be abstract if it has at least one abstract method.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65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448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Java doesn't support multiple inheritance.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Instead, Java has interfaces.</a:t>
            </a:r>
          </a:p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An interface is a collection of public abstract methods.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And static methods, and default methods, ...</a:t>
            </a:r>
          </a:p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A class can implement multiple different interfaces:</a:t>
            </a:r>
            <a:b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</a:br>
            <a:r>
              <a:rPr lang="en-US" sz="2000" dirty="0">
                <a:latin typeface="Georgia" panose="02040502050405020303" pitchFamily="18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...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54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93673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47908" y="365125"/>
            <a:ext cx="5687337" cy="570669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Calculator </a:t>
            </a: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SimpleCalculator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ComplexCalculator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double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memory;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Calculator(){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memory = 0.0;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memory += number;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multiply(</a:t>
            </a: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memory *= number;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026" y="2292774"/>
            <a:ext cx="5268145" cy="113826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SimpleCalculator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number);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8027" y="3655952"/>
            <a:ext cx="5268145" cy="113826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ComplexCalculator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multiply(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number);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062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architecture dependent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69652" y="2833827"/>
            <a:ext cx="1673157" cy="107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Source code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488504" y="2833824"/>
            <a:ext cx="2357336" cy="107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Machine code for computers of type X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291535" y="2833827"/>
            <a:ext cx="2401111" cy="107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Computers of type X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273435" y="2939537"/>
            <a:ext cx="1984443" cy="8586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Compiles to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7076466" y="2928515"/>
            <a:ext cx="1984443" cy="8586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Executes 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504719" y="4503739"/>
            <a:ext cx="2357336" cy="107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Machine code for computers of type Y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307750" y="4503742"/>
            <a:ext cx="2401111" cy="107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Computers of type Y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7092681" y="4598430"/>
            <a:ext cx="1984443" cy="8586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Executes on</a:t>
            </a:r>
          </a:p>
        </p:txBody>
      </p:sp>
      <p:sp>
        <p:nvSpPr>
          <p:cNvPr id="17" name="Right Arrow 16"/>
          <p:cNvSpPr/>
          <p:nvPr/>
        </p:nvSpPr>
        <p:spPr>
          <a:xfrm rot="1391736">
            <a:off x="2200100" y="4150743"/>
            <a:ext cx="2077765" cy="8586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Compiles to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0114" y="1692716"/>
            <a:ext cx="3996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Georgia" panose="02040502050405020303" pitchFamily="18" charset="0"/>
              </a:rPr>
              <a:t>How it works for some languages (C, C++, etcetera).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11982" y="1690688"/>
            <a:ext cx="61806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Georgia" panose="02040502050405020303" pitchFamily="18" charset="0"/>
              </a:rPr>
              <a:t>Drawback: need to compile to multiple targets </a:t>
            </a:r>
            <a:r>
              <a:rPr lang="en-US" sz="2200" dirty="0">
                <a:solidFill>
                  <a:srgbClr val="FF000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</a:t>
            </a:r>
          </a:p>
        </p:txBody>
      </p:sp>
    </p:spTree>
    <p:extLst>
      <p:ext uri="{BB962C8B-B14F-4D97-AF65-F5344CB8AC3E}">
        <p14:creationId xmlns:p14="http://schemas.microsoft.com/office/powerpoint/2010/main" val="40282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Use the throw statement to throw exceptions:</a:t>
            </a:r>
            <a:b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</a:b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Any instance of a class </a:t>
            </a:r>
            <a:r>
              <a:rPr lang="en-US" dirty="0" err="1">
                <a:latin typeface="Georgia" panose="02040502050405020303" pitchFamily="18" charset="0"/>
                <a:cs typeface="Courier New" panose="02070309020205020404" pitchFamily="49" charset="0"/>
              </a:rPr>
              <a:t>subclassing</a:t>
            </a: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Throwable</a:t>
            </a: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 can be thrown.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Typically extend the 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Exception</a:t>
            </a: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 for your own exceptions.</a:t>
            </a:r>
          </a:p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Methods throwing exceptions:</a:t>
            </a:r>
            <a:b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</a:b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   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() throws 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TheException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RunnableException</a:t>
            </a:r>
            <a:r>
              <a:rPr lang="en-US" dirty="0" err="1">
                <a:latin typeface="Georgia" panose="02040502050405020303" pitchFamily="18" charset="0"/>
                <a:cs typeface="Courier New" panose="02070309020205020404" pitchFamily="49" charset="0"/>
              </a:rPr>
              <a:t>s</a:t>
            </a: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 don't need this.</a:t>
            </a:r>
          </a:p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Handle thrown exceptions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 statements.</a:t>
            </a:r>
          </a:p>
        </p:txBody>
      </p:sp>
    </p:spTree>
    <p:extLst>
      <p:ext uri="{BB962C8B-B14F-4D97-AF65-F5344CB8AC3E}">
        <p14:creationId xmlns:p14="http://schemas.microsoft.com/office/powerpoint/2010/main" val="143447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Exceptions example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27173" y="1723364"/>
            <a:ext cx="5935806" cy="401648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mightThrowException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e){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Handle the exception.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e.getMessage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ExceptionName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Clean up!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7764" y="1705612"/>
            <a:ext cx="5825836" cy="19902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Exception{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08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 generic class has type parameters: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&lt;T&gt;{ ...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one using the class specifies which type to use: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o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Typically used for collections: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list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67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5883" y="1690688"/>
            <a:ext cx="3952009" cy="23955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Human{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age;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58641" y="1690688"/>
            <a:ext cx="7568738" cy="402417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&lt;Human&gt; humans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humans.add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Human(23));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humans.add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Human(24));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Human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humans.get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humans.remove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humans.remove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(human);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676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1687658"/>
            <a:ext cx="5677786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Pair&lt;T1, T2&gt;{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 field1;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 field2;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Pair(T1 field1, T2 field2){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.field1 = field1;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.field2 = field2;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 get1(){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field1;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 get2(){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field2;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64101" y="1687658"/>
            <a:ext cx="5975499" cy="401648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Test(){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Pair&lt;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Pair&lt;&gt;(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p.get1();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p.get2();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061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Primitive datatypes can't be used as generic type parameters.</a:t>
            </a:r>
          </a:p>
          <a:p>
            <a:r>
              <a:rPr lang="en-US" dirty="0">
                <a:latin typeface="Georgia" panose="02040502050405020303" pitchFamily="18" charset="0"/>
              </a:rPr>
              <a:t>But each primitive datatype have a corresponding class: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Georgia" panose="02040502050405020303" pitchFamily="18" charset="0"/>
              </a:rPr>
              <a:t> has the 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>
                <a:latin typeface="Georgia" panose="02040502050405020303" pitchFamily="18" charset="0"/>
              </a:rPr>
              <a:t> has the 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...</a:t>
            </a:r>
            <a:endParaRPr lang="en-US" dirty="0">
              <a:latin typeface="Georgia" panose="02040502050405020303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45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690688"/>
            <a:ext cx="10515600" cy="457048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TestClass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Test(){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Pair&lt;Integer, Double&gt; p =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Pair&lt;&gt;(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Integer(20),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Double(2.32)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p.get1().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intValue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p.get2().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doubleValue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102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Java 5.0 added:</a:t>
            </a:r>
          </a:p>
          <a:p>
            <a:r>
              <a:rPr lang="en-US" dirty="0" err="1">
                <a:latin typeface="Georgia" panose="02040502050405020303" pitchFamily="18" charset="0"/>
              </a:rPr>
              <a:t>Autoboxing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Convert a primitive type to corresponding class automatically.</a:t>
            </a:r>
          </a:p>
          <a:p>
            <a:r>
              <a:rPr lang="en-US" dirty="0">
                <a:latin typeface="Georgia" panose="02040502050405020303" pitchFamily="18" charset="0"/>
              </a:rPr>
              <a:t>Unboxing: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Convert a class to the corresponding primitive type automatically.</a:t>
            </a:r>
            <a:endParaRPr lang="en-US" dirty="0">
              <a:latin typeface="Georgia" panose="02040502050405020303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53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10515600" cy="457048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TestClass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Test(){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Pair&lt;Integer, Double&gt; p =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Pair&lt;&gt;(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20,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2.32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p.get1();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p.get2();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309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Downcasting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7331" y="1756912"/>
            <a:ext cx="5128163" cy="3416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7330" y="2564841"/>
            <a:ext cx="5128164" cy="10967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ClassB1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b1 = 1;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7329" y="4127848"/>
            <a:ext cx="5128165" cy="10967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ClassB2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b2 = 23;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03817" y="484663"/>
            <a:ext cx="5452754" cy="562718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sum(List&lt;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things){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thing : things){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(thing </a:t>
            </a:r>
            <a:r>
              <a:rPr lang="en-US" sz="18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ClassB1){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ClassB1 t = (ClassB1) thing;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sum += t.b1;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ClassB2 t = (ClassB2) thing;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sum += t.b2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775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architecture Neutral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7279" y="2967681"/>
            <a:ext cx="1117005" cy="107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Java code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759876" y="2857484"/>
            <a:ext cx="1871461" cy="1290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Java Virtual Machine for computers of type X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562211" y="2967681"/>
            <a:ext cx="1500085" cy="107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Computers of type X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376541" y="3073393"/>
            <a:ext cx="1689903" cy="8586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Compiles to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8793594" y="3073393"/>
            <a:ext cx="1606358" cy="8586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That is 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1635" y="1696040"/>
            <a:ext cx="31866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Georgia" panose="02040502050405020303" pitchFamily="18" charset="0"/>
              </a:rPr>
              <a:t>How it works with Java.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24842" y="1658248"/>
            <a:ext cx="80374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Georgia" panose="02040502050405020303" pitchFamily="18" charset="0"/>
              </a:rPr>
              <a:t>Advantage: only compile once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</a:t>
            </a:r>
          </a:p>
          <a:p>
            <a:r>
              <a:rPr lang="en-US" sz="2200" dirty="0">
                <a:solidFill>
                  <a:schemeClr val="bg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Drawback: Virtual Machines have to be created and installed </a:t>
            </a:r>
            <a:r>
              <a:rPr lang="en-US" sz="2200" dirty="0">
                <a:solidFill>
                  <a:srgbClr val="FF000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</a:t>
            </a:r>
          </a:p>
          <a:p>
            <a:r>
              <a:rPr lang="en-US" sz="2200" dirty="0">
                <a:solidFill>
                  <a:schemeClr val="bg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Drawback: Virtual Machines are a bit slower </a:t>
            </a:r>
            <a:r>
              <a:rPr lang="en-US" sz="2200" dirty="0">
                <a:solidFill>
                  <a:srgbClr val="FF000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</a:t>
            </a:r>
            <a:endParaRPr lang="en-US" sz="22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228701" y="2967681"/>
            <a:ext cx="1427793" cy="107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Java bytecode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4818751" y="3073393"/>
            <a:ext cx="1778868" cy="8586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Executes in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776091" y="4410671"/>
            <a:ext cx="1871461" cy="1290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Java Virtual Machine for computers of type Y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0578426" y="4520868"/>
            <a:ext cx="1500085" cy="107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Computers of type Y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8809809" y="4626580"/>
            <a:ext cx="1606358" cy="8586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That is on</a:t>
            </a:r>
          </a:p>
        </p:txBody>
      </p:sp>
      <p:sp>
        <p:nvSpPr>
          <p:cNvPr id="25" name="Right Arrow 24"/>
          <p:cNvSpPr/>
          <p:nvPr/>
        </p:nvSpPr>
        <p:spPr>
          <a:xfrm rot="1506762">
            <a:off x="4793918" y="4157136"/>
            <a:ext cx="1778868" cy="8586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Executes in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87B5E869-A125-4920-B4A6-CDEB8367F133}"/>
              </a:ext>
            </a:extLst>
          </p:cNvPr>
          <p:cNvSpPr/>
          <p:nvPr/>
        </p:nvSpPr>
        <p:spPr>
          <a:xfrm>
            <a:off x="97279" y="4445608"/>
            <a:ext cx="2822038" cy="1607089"/>
          </a:xfrm>
          <a:prstGeom prst="wedgeEllipseCallout">
            <a:avLst>
              <a:gd name="adj1" fmla="val 14422"/>
              <a:gd name="adj2" fmla="val -8488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List of Java compilers: </a:t>
            </a:r>
            <a:r>
              <a:rPr lang="en-US" sz="1400" dirty="0">
                <a:latin typeface="Georgia" panose="02040502050405020303" pitchFamily="18" charset="0"/>
                <a:hlinkClick r:id="rId2"/>
              </a:rPr>
              <a:t>https://en.wikipedia.org/wiki/List_of_compilers#Java_compilers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361765FF-CE56-4C15-9622-925390B00354}"/>
              </a:ext>
            </a:extLst>
          </p:cNvPr>
          <p:cNvSpPr/>
          <p:nvPr/>
        </p:nvSpPr>
        <p:spPr>
          <a:xfrm>
            <a:off x="3284083" y="5358636"/>
            <a:ext cx="2744821" cy="1434949"/>
          </a:xfrm>
          <a:prstGeom prst="wedgeEllipseCallout">
            <a:avLst>
              <a:gd name="adj1" fmla="val 74313"/>
              <a:gd name="adj2" fmla="val -4619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List of JVM: </a:t>
            </a:r>
            <a:r>
              <a:rPr lang="en-US" sz="1400" dirty="0">
                <a:latin typeface="Georgia" panose="02040502050405020303" pitchFamily="18" charset="0"/>
                <a:hlinkClick r:id="rId3"/>
              </a:rPr>
              <a:t>https://en.wikipedia.org/wiki/List_of_Java_virtual_machines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63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3" grpId="0" animBg="1"/>
      <p:bldP spid="18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" grpId="0" animBg="1"/>
      <p:bldP spid="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Downcasting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FE12BE-FAFD-4FDD-BCD2-1239B661C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301327" cy="87665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Avoid it if possible.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E.g. by using polymorphism.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04D8D8-681C-4EF4-944C-636B80439453}"/>
              </a:ext>
            </a:extLst>
          </p:cNvPr>
          <p:cNvSpPr txBox="1">
            <a:spLocks/>
          </p:cNvSpPr>
          <p:nvPr/>
        </p:nvSpPr>
        <p:spPr>
          <a:xfrm>
            <a:off x="6585857" y="742664"/>
            <a:ext cx="5214272" cy="11036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abstract 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2B2935-2BB4-4D63-B2CF-0499CD3ED17D}"/>
              </a:ext>
            </a:extLst>
          </p:cNvPr>
          <p:cNvSpPr txBox="1">
            <a:spLocks/>
          </p:cNvSpPr>
          <p:nvPr/>
        </p:nvSpPr>
        <p:spPr>
          <a:xfrm>
            <a:off x="6585856" y="2172167"/>
            <a:ext cx="5214273" cy="185871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ClassB1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b1 = 1;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b1;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B38BE43-3395-4D8D-8F07-3C67190A9FCC}"/>
              </a:ext>
            </a:extLst>
          </p:cNvPr>
          <p:cNvSpPr txBox="1">
            <a:spLocks/>
          </p:cNvSpPr>
          <p:nvPr/>
        </p:nvSpPr>
        <p:spPr>
          <a:xfrm>
            <a:off x="6585855" y="4356749"/>
            <a:ext cx="5214273" cy="185871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ClassB2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b2 = 23;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b2;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25680B7-32D3-48FF-9750-B4EF3837B4EB}"/>
              </a:ext>
            </a:extLst>
          </p:cNvPr>
          <p:cNvSpPr txBox="1">
            <a:spLocks/>
          </p:cNvSpPr>
          <p:nvPr/>
        </p:nvSpPr>
        <p:spPr>
          <a:xfrm>
            <a:off x="686788" y="2853517"/>
            <a:ext cx="5409212" cy="336194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sum(List&lt;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things){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thing : things){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thing.getInt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52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0" grpId="0" build="p" animBg="1"/>
      <p:bldP spid="11" grpId="0" build="p" animBg="1"/>
      <p:bldP spid="12" grpId="0" build="p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878879" cy="4351338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Handled through the 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>
                <a:latin typeface="Georgia" panose="02040502050405020303" pitchFamily="18" charset="0"/>
              </a:rPr>
              <a:t> from the package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Can be created with double quotes: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"This is a string!"</a:t>
            </a:r>
          </a:p>
          <a:p>
            <a:r>
              <a:rPr lang="en-US" dirty="0">
                <a:latin typeface="Georgia" panose="02040502050405020303" pitchFamily="18" charset="0"/>
              </a:rPr>
              <a:t>Are immutable. </a:t>
            </a:r>
          </a:p>
          <a:p>
            <a:r>
              <a:rPr lang="en-US" dirty="0">
                <a:latin typeface="Georgia" panose="02040502050405020303" pitchFamily="18" charset="0"/>
              </a:rPr>
              <a:t>Concatenate strings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Georgia" panose="02040502050405020303" pitchFamily="18" charset="0"/>
              </a:rPr>
              <a:t> operator.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"This is "+"a string!"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  "This is a string!"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Any value can be used with the concatenation operator.</a:t>
            </a:r>
          </a:p>
          <a:p>
            <a:pPr lvl="2"/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 </a:t>
            </a: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method is called on the object.</a:t>
            </a:r>
          </a:p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==</a:t>
            </a: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 operator compares references,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equals</a:t>
            </a: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 method instead.</a:t>
            </a:r>
            <a:endParaRPr lang="en-US" dirty="0">
              <a:latin typeface="Georgia" panose="02040502050405020303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88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static keyword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09202"/>
            <a:ext cx="5957455" cy="361893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Counter{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static 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 = 0;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amount){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value += amount;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92782" y="4232997"/>
            <a:ext cx="7319405" cy="239552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TestProgram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Counter.inc(12);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Counter.getValue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869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static keyword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09202"/>
            <a:ext cx="8191500" cy="361893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23;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MyInnerClass2{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I can access instance variables from </a:t>
            </a:r>
            <a:r>
              <a:rPr lang="en-US" sz="2000" i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MyInnerClass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I can't do that 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</a:t>
            </a:r>
            <a:endParaRPr lang="en-US" sz="20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450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static keyword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09202"/>
            <a:ext cx="10515600" cy="320600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ints.add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ints.add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ints.add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940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09202"/>
            <a:ext cx="10515600" cy="388824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Day{ MONDAY, TUESDAY, WEDNESDAY, THURSDAY,</a:t>
            </a:r>
            <a:b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FRIDAY, SATURDAY, SUNDAY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Day today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Day.SATURDAY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(today ==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Day.MONDAY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("Time to work!");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468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Garbage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95826"/>
            <a:ext cx="4950106" cy="3860544"/>
          </a:xfr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&lt;100;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 new object.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Circle* c = 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Circle(5);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 = c-&gt;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getRadius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200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Free memory.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1666" y="1995827"/>
            <a:ext cx="5181600" cy="3860544"/>
          </a:xfr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&lt;100;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 new object.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Circle c = 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Circle(5);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c.getRadius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200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need to delete it.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Handled by the GC.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6706" y="1445253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C++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31666" y="1445254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341870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most "popular" languages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9801" y="5938688"/>
            <a:ext cx="821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Source: 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  <a:hlinkClick r:id="rId2"/>
              </a:rPr>
              <a:t>http://www.tiobe.com/index.php/content/paperinfo/tpci/index.html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3C165-1CF1-4BAD-B95B-DC90C78A0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880" y="1353782"/>
            <a:ext cx="9540240" cy="458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0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Timeline</a:t>
            </a:r>
          </a:p>
        </p:txBody>
      </p:sp>
      <p:cxnSp>
        <p:nvCxnSpPr>
          <p:cNvPr id="3" name="Straight Arrow Connector 2"/>
          <p:cNvCxnSpPr>
            <a:cxnSpLocks/>
          </p:cNvCxnSpPr>
          <p:nvPr/>
        </p:nvCxnSpPr>
        <p:spPr>
          <a:xfrm>
            <a:off x="529936" y="2135265"/>
            <a:ext cx="10881275" cy="80085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42900" y="1626110"/>
            <a:ext cx="75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1995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50682" y="1626110"/>
            <a:ext cx="71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2015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96789" y="1626110"/>
            <a:ext cx="723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2005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3734" y="1626110"/>
            <a:ext cx="70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2010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19844" y="1626110"/>
            <a:ext cx="73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2000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238500" y="2016954"/>
            <a:ext cx="0" cy="2677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58090" y="2006563"/>
            <a:ext cx="0" cy="2677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32763" y="2048124"/>
            <a:ext cx="0" cy="2677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416635" y="2071737"/>
            <a:ext cx="0" cy="2677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979726" y="2082128"/>
            <a:ext cx="0" cy="2677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65568" y="2366751"/>
            <a:ext cx="9973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JDK 1.0</a:t>
            </a:r>
          </a:p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1996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89109" y="3013082"/>
            <a:ext cx="955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JDK 1.1</a:t>
            </a:r>
          </a:p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1997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35190" y="2375046"/>
            <a:ext cx="1177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J2SE 1.2</a:t>
            </a:r>
          </a:p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1998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09348" y="2366751"/>
            <a:ext cx="1058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J2SE 1.3</a:t>
            </a:r>
          </a:p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2000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05630" y="2352097"/>
            <a:ext cx="10615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J2SE 1.4</a:t>
            </a:r>
          </a:p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2002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72217" y="2375046"/>
            <a:ext cx="10951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J2SE 5.0</a:t>
            </a:r>
          </a:p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2004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81401" y="2366751"/>
            <a:ext cx="11769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Java SE 6</a:t>
            </a:r>
          </a:p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2006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453504" y="2375046"/>
            <a:ext cx="1162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Java SE 7</a:t>
            </a:r>
          </a:p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2011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952415" y="2377932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Java SE 8</a:t>
            </a:r>
          </a:p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2014</a:t>
            </a:r>
          </a:p>
        </p:txBody>
      </p:sp>
      <p:sp>
        <p:nvSpPr>
          <p:cNvPr id="26" name="Freeform 25"/>
          <p:cNvSpPr/>
          <p:nvPr/>
        </p:nvSpPr>
        <p:spPr>
          <a:xfrm>
            <a:off x="1063926" y="4540218"/>
            <a:ext cx="1529688" cy="764844"/>
          </a:xfrm>
          <a:custGeom>
            <a:avLst/>
            <a:gdLst>
              <a:gd name="connsiteX0" fmla="*/ 0 w 1529688"/>
              <a:gd name="connsiteY0" fmla="*/ 76484 h 764844"/>
              <a:gd name="connsiteX1" fmla="*/ 76484 w 1529688"/>
              <a:gd name="connsiteY1" fmla="*/ 0 h 764844"/>
              <a:gd name="connsiteX2" fmla="*/ 1453204 w 1529688"/>
              <a:gd name="connsiteY2" fmla="*/ 0 h 764844"/>
              <a:gd name="connsiteX3" fmla="*/ 1529688 w 1529688"/>
              <a:gd name="connsiteY3" fmla="*/ 76484 h 764844"/>
              <a:gd name="connsiteX4" fmla="*/ 1529688 w 1529688"/>
              <a:gd name="connsiteY4" fmla="*/ 688360 h 764844"/>
              <a:gd name="connsiteX5" fmla="*/ 1453204 w 1529688"/>
              <a:gd name="connsiteY5" fmla="*/ 764844 h 764844"/>
              <a:gd name="connsiteX6" fmla="*/ 76484 w 1529688"/>
              <a:gd name="connsiteY6" fmla="*/ 764844 h 764844"/>
              <a:gd name="connsiteX7" fmla="*/ 0 w 1529688"/>
              <a:gd name="connsiteY7" fmla="*/ 688360 h 764844"/>
              <a:gd name="connsiteX8" fmla="*/ 0 w 1529688"/>
              <a:gd name="connsiteY8" fmla="*/ 76484 h 76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9688" h="764844">
                <a:moveTo>
                  <a:pt x="0" y="76484"/>
                </a:moveTo>
                <a:cubicBezTo>
                  <a:pt x="0" y="34243"/>
                  <a:pt x="34243" y="0"/>
                  <a:pt x="76484" y="0"/>
                </a:cubicBezTo>
                <a:lnTo>
                  <a:pt x="1453204" y="0"/>
                </a:lnTo>
                <a:cubicBezTo>
                  <a:pt x="1495445" y="0"/>
                  <a:pt x="1529688" y="34243"/>
                  <a:pt x="1529688" y="76484"/>
                </a:cubicBezTo>
                <a:lnTo>
                  <a:pt x="1529688" y="688360"/>
                </a:lnTo>
                <a:cubicBezTo>
                  <a:pt x="1529688" y="730601"/>
                  <a:pt x="1495445" y="764844"/>
                  <a:pt x="1453204" y="764844"/>
                </a:cubicBezTo>
                <a:lnTo>
                  <a:pt x="76484" y="764844"/>
                </a:lnTo>
                <a:cubicBezTo>
                  <a:pt x="34243" y="764844"/>
                  <a:pt x="0" y="730601"/>
                  <a:pt x="0" y="688360"/>
                </a:cubicBezTo>
                <a:lnTo>
                  <a:pt x="0" y="7648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927" tIns="31927" rIns="31927" bIns="31927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sv-SE" sz="1500" kern="1200" dirty="0">
                <a:latin typeface="Georgia" panose="02040502050405020303" pitchFamily="18" charset="0"/>
              </a:rPr>
              <a:t>JDK 1.1</a:t>
            </a:r>
            <a:endParaRPr lang="en-US" sz="1500" kern="1200" dirty="0">
              <a:latin typeface="Georgia" panose="02040502050405020303" pitchFamily="18" charset="0"/>
            </a:endParaRPr>
          </a:p>
        </p:txBody>
      </p:sp>
      <p:sp>
        <p:nvSpPr>
          <p:cNvPr id="27" name="Freeform 26"/>
          <p:cNvSpPr/>
          <p:nvPr/>
        </p:nvSpPr>
        <p:spPr>
          <a:xfrm rot="21475559">
            <a:off x="2593413" y="4884235"/>
            <a:ext cx="616684" cy="54492"/>
          </a:xfrm>
          <a:custGeom>
            <a:avLst/>
            <a:gdLst>
              <a:gd name="connsiteX0" fmla="*/ 0 w 616684"/>
              <a:gd name="connsiteY0" fmla="*/ 27246 h 54492"/>
              <a:gd name="connsiteX1" fmla="*/ 616684 w 616684"/>
              <a:gd name="connsiteY1" fmla="*/ 27246 h 5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6684" h="54492">
                <a:moveTo>
                  <a:pt x="0" y="27246"/>
                </a:moveTo>
                <a:lnTo>
                  <a:pt x="616684" y="27246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5625" tIns="11829" rIns="305624" bIns="11828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>
              <a:latin typeface="Georgia" panose="02040502050405020303" pitchFamily="18" charset="0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3209895" y="4517900"/>
            <a:ext cx="1569307" cy="764844"/>
          </a:xfrm>
          <a:custGeom>
            <a:avLst/>
            <a:gdLst>
              <a:gd name="connsiteX0" fmla="*/ 0 w 1569307"/>
              <a:gd name="connsiteY0" fmla="*/ 76484 h 764844"/>
              <a:gd name="connsiteX1" fmla="*/ 76484 w 1569307"/>
              <a:gd name="connsiteY1" fmla="*/ 0 h 764844"/>
              <a:gd name="connsiteX2" fmla="*/ 1492823 w 1569307"/>
              <a:gd name="connsiteY2" fmla="*/ 0 h 764844"/>
              <a:gd name="connsiteX3" fmla="*/ 1569307 w 1569307"/>
              <a:gd name="connsiteY3" fmla="*/ 76484 h 764844"/>
              <a:gd name="connsiteX4" fmla="*/ 1569307 w 1569307"/>
              <a:gd name="connsiteY4" fmla="*/ 688360 h 764844"/>
              <a:gd name="connsiteX5" fmla="*/ 1492823 w 1569307"/>
              <a:gd name="connsiteY5" fmla="*/ 764844 h 764844"/>
              <a:gd name="connsiteX6" fmla="*/ 76484 w 1569307"/>
              <a:gd name="connsiteY6" fmla="*/ 764844 h 764844"/>
              <a:gd name="connsiteX7" fmla="*/ 0 w 1569307"/>
              <a:gd name="connsiteY7" fmla="*/ 688360 h 764844"/>
              <a:gd name="connsiteX8" fmla="*/ 0 w 1569307"/>
              <a:gd name="connsiteY8" fmla="*/ 76484 h 76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9307" h="764844">
                <a:moveTo>
                  <a:pt x="0" y="76484"/>
                </a:moveTo>
                <a:cubicBezTo>
                  <a:pt x="0" y="34243"/>
                  <a:pt x="34243" y="0"/>
                  <a:pt x="76484" y="0"/>
                </a:cubicBezTo>
                <a:lnTo>
                  <a:pt x="1492823" y="0"/>
                </a:lnTo>
                <a:cubicBezTo>
                  <a:pt x="1535064" y="0"/>
                  <a:pt x="1569307" y="34243"/>
                  <a:pt x="1569307" y="76484"/>
                </a:cubicBezTo>
                <a:lnTo>
                  <a:pt x="1569307" y="688360"/>
                </a:lnTo>
                <a:cubicBezTo>
                  <a:pt x="1569307" y="730601"/>
                  <a:pt x="1535064" y="764844"/>
                  <a:pt x="1492823" y="764844"/>
                </a:cubicBezTo>
                <a:lnTo>
                  <a:pt x="76484" y="764844"/>
                </a:lnTo>
                <a:cubicBezTo>
                  <a:pt x="34243" y="764844"/>
                  <a:pt x="0" y="730601"/>
                  <a:pt x="0" y="688360"/>
                </a:cubicBezTo>
                <a:lnTo>
                  <a:pt x="0" y="7648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927" tIns="31927" rIns="31927" bIns="31927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sv-SE" sz="1500" kern="1200" dirty="0">
                <a:latin typeface="Georgia" panose="02040502050405020303" pitchFamily="18" charset="0"/>
              </a:rPr>
              <a:t>Java 2</a:t>
            </a:r>
          </a:p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sv-SE" sz="1500" kern="1200" dirty="0">
                <a:latin typeface="Georgia" panose="02040502050405020303" pitchFamily="18" charset="0"/>
              </a:rPr>
              <a:t>Standard Edition</a:t>
            </a:r>
            <a:endParaRPr lang="en-US" sz="1500" kern="1200" dirty="0">
              <a:latin typeface="Georgia" panose="02040502050405020303" pitchFamily="18" charset="0"/>
            </a:endParaRPr>
          </a:p>
        </p:txBody>
      </p:sp>
      <p:sp>
        <p:nvSpPr>
          <p:cNvPr id="29" name="Freeform 28"/>
          <p:cNvSpPr/>
          <p:nvPr/>
        </p:nvSpPr>
        <p:spPr>
          <a:xfrm rot="18298786">
            <a:off x="2364258" y="4454993"/>
            <a:ext cx="1074995" cy="54492"/>
          </a:xfrm>
          <a:custGeom>
            <a:avLst/>
            <a:gdLst>
              <a:gd name="connsiteX0" fmla="*/ 0 w 1074995"/>
              <a:gd name="connsiteY0" fmla="*/ 27246 h 54492"/>
              <a:gd name="connsiteX1" fmla="*/ 1074995 w 1074995"/>
              <a:gd name="connsiteY1" fmla="*/ 27246 h 5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4995" h="54492">
                <a:moveTo>
                  <a:pt x="0" y="27246"/>
                </a:moveTo>
                <a:lnTo>
                  <a:pt x="1074995" y="27246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23322" tIns="370" rIns="523323" bIns="372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>
              <a:latin typeface="Georgia" panose="02040502050405020303" pitchFamily="18" charset="0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209895" y="3659416"/>
            <a:ext cx="1586898" cy="764844"/>
          </a:xfrm>
          <a:custGeom>
            <a:avLst/>
            <a:gdLst>
              <a:gd name="connsiteX0" fmla="*/ 0 w 1586898"/>
              <a:gd name="connsiteY0" fmla="*/ 76484 h 764844"/>
              <a:gd name="connsiteX1" fmla="*/ 76484 w 1586898"/>
              <a:gd name="connsiteY1" fmla="*/ 0 h 764844"/>
              <a:gd name="connsiteX2" fmla="*/ 1510414 w 1586898"/>
              <a:gd name="connsiteY2" fmla="*/ 0 h 764844"/>
              <a:gd name="connsiteX3" fmla="*/ 1586898 w 1586898"/>
              <a:gd name="connsiteY3" fmla="*/ 76484 h 764844"/>
              <a:gd name="connsiteX4" fmla="*/ 1586898 w 1586898"/>
              <a:gd name="connsiteY4" fmla="*/ 688360 h 764844"/>
              <a:gd name="connsiteX5" fmla="*/ 1510414 w 1586898"/>
              <a:gd name="connsiteY5" fmla="*/ 764844 h 764844"/>
              <a:gd name="connsiteX6" fmla="*/ 76484 w 1586898"/>
              <a:gd name="connsiteY6" fmla="*/ 764844 h 764844"/>
              <a:gd name="connsiteX7" fmla="*/ 0 w 1586898"/>
              <a:gd name="connsiteY7" fmla="*/ 688360 h 764844"/>
              <a:gd name="connsiteX8" fmla="*/ 0 w 1586898"/>
              <a:gd name="connsiteY8" fmla="*/ 76484 h 76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6898" h="764844">
                <a:moveTo>
                  <a:pt x="0" y="76484"/>
                </a:moveTo>
                <a:cubicBezTo>
                  <a:pt x="0" y="34243"/>
                  <a:pt x="34243" y="0"/>
                  <a:pt x="76484" y="0"/>
                </a:cubicBezTo>
                <a:lnTo>
                  <a:pt x="1510414" y="0"/>
                </a:lnTo>
                <a:cubicBezTo>
                  <a:pt x="1552655" y="0"/>
                  <a:pt x="1586898" y="34243"/>
                  <a:pt x="1586898" y="76484"/>
                </a:cubicBezTo>
                <a:lnTo>
                  <a:pt x="1586898" y="688360"/>
                </a:lnTo>
                <a:cubicBezTo>
                  <a:pt x="1586898" y="730601"/>
                  <a:pt x="1552655" y="764844"/>
                  <a:pt x="1510414" y="764844"/>
                </a:cubicBezTo>
                <a:lnTo>
                  <a:pt x="76484" y="764844"/>
                </a:lnTo>
                <a:cubicBezTo>
                  <a:pt x="34243" y="764844"/>
                  <a:pt x="0" y="730601"/>
                  <a:pt x="0" y="688360"/>
                </a:cubicBezTo>
                <a:lnTo>
                  <a:pt x="0" y="7648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927" tIns="31927" rIns="31927" bIns="31927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sv-SE" sz="1500" kern="1200" dirty="0">
                <a:latin typeface="Georgia" panose="02040502050405020303" pitchFamily="18" charset="0"/>
              </a:rPr>
              <a:t>Java 2</a:t>
            </a:r>
          </a:p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sv-SE" sz="1500" kern="1200" dirty="0">
                <a:latin typeface="Georgia" panose="02040502050405020303" pitchFamily="18" charset="0"/>
              </a:rPr>
              <a:t>Enterprise Edition</a:t>
            </a:r>
            <a:endParaRPr lang="en-US" sz="1500" kern="1200" dirty="0">
              <a:latin typeface="Georgia" panose="02040502050405020303" pitchFamily="18" charset="0"/>
            </a:endParaRPr>
          </a:p>
        </p:txBody>
      </p:sp>
      <p:sp>
        <p:nvSpPr>
          <p:cNvPr id="31" name="Freeform 30"/>
          <p:cNvSpPr/>
          <p:nvPr/>
        </p:nvSpPr>
        <p:spPr>
          <a:xfrm rot="3310531">
            <a:off x="2363820" y="5335179"/>
            <a:ext cx="1071464" cy="54492"/>
          </a:xfrm>
          <a:custGeom>
            <a:avLst/>
            <a:gdLst>
              <a:gd name="connsiteX0" fmla="*/ 0 w 1071464"/>
              <a:gd name="connsiteY0" fmla="*/ 27246 h 54492"/>
              <a:gd name="connsiteX1" fmla="*/ 1071464 w 1071464"/>
              <a:gd name="connsiteY1" fmla="*/ 27246 h 5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1464" h="54492">
                <a:moveTo>
                  <a:pt x="0" y="27246"/>
                </a:moveTo>
                <a:lnTo>
                  <a:pt x="1071464" y="27246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21646" tIns="459" rIns="521644" bIns="459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>
              <a:latin typeface="Georgia" panose="02040502050405020303" pitchFamily="18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3205490" y="5419789"/>
            <a:ext cx="1578118" cy="764844"/>
          </a:xfrm>
          <a:custGeom>
            <a:avLst/>
            <a:gdLst>
              <a:gd name="connsiteX0" fmla="*/ 0 w 1578118"/>
              <a:gd name="connsiteY0" fmla="*/ 76484 h 764844"/>
              <a:gd name="connsiteX1" fmla="*/ 76484 w 1578118"/>
              <a:gd name="connsiteY1" fmla="*/ 0 h 764844"/>
              <a:gd name="connsiteX2" fmla="*/ 1501634 w 1578118"/>
              <a:gd name="connsiteY2" fmla="*/ 0 h 764844"/>
              <a:gd name="connsiteX3" fmla="*/ 1578118 w 1578118"/>
              <a:gd name="connsiteY3" fmla="*/ 76484 h 764844"/>
              <a:gd name="connsiteX4" fmla="*/ 1578118 w 1578118"/>
              <a:gd name="connsiteY4" fmla="*/ 688360 h 764844"/>
              <a:gd name="connsiteX5" fmla="*/ 1501634 w 1578118"/>
              <a:gd name="connsiteY5" fmla="*/ 764844 h 764844"/>
              <a:gd name="connsiteX6" fmla="*/ 76484 w 1578118"/>
              <a:gd name="connsiteY6" fmla="*/ 764844 h 764844"/>
              <a:gd name="connsiteX7" fmla="*/ 0 w 1578118"/>
              <a:gd name="connsiteY7" fmla="*/ 688360 h 764844"/>
              <a:gd name="connsiteX8" fmla="*/ 0 w 1578118"/>
              <a:gd name="connsiteY8" fmla="*/ 76484 h 76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8118" h="764844">
                <a:moveTo>
                  <a:pt x="0" y="76484"/>
                </a:moveTo>
                <a:cubicBezTo>
                  <a:pt x="0" y="34243"/>
                  <a:pt x="34243" y="0"/>
                  <a:pt x="76484" y="0"/>
                </a:cubicBezTo>
                <a:lnTo>
                  <a:pt x="1501634" y="0"/>
                </a:lnTo>
                <a:cubicBezTo>
                  <a:pt x="1543875" y="0"/>
                  <a:pt x="1578118" y="34243"/>
                  <a:pt x="1578118" y="76484"/>
                </a:cubicBezTo>
                <a:lnTo>
                  <a:pt x="1578118" y="688360"/>
                </a:lnTo>
                <a:cubicBezTo>
                  <a:pt x="1578118" y="730601"/>
                  <a:pt x="1543875" y="764844"/>
                  <a:pt x="1501634" y="764844"/>
                </a:cubicBezTo>
                <a:lnTo>
                  <a:pt x="76484" y="764844"/>
                </a:lnTo>
                <a:cubicBezTo>
                  <a:pt x="34243" y="764844"/>
                  <a:pt x="0" y="730601"/>
                  <a:pt x="0" y="688360"/>
                </a:cubicBezTo>
                <a:lnTo>
                  <a:pt x="0" y="7648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927" tIns="31927" rIns="31927" bIns="31927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sv-SE" sz="1500" kern="1200" dirty="0">
                <a:latin typeface="Georgia" panose="02040502050405020303" pitchFamily="18" charset="0"/>
              </a:rPr>
              <a:t>Java 2</a:t>
            </a:r>
          </a:p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sv-SE" sz="1500" kern="1200" dirty="0">
                <a:latin typeface="Georgia" panose="02040502050405020303" pitchFamily="18" charset="0"/>
              </a:rPr>
              <a:t>Micro Edition</a:t>
            </a:r>
            <a:endParaRPr lang="en-US" sz="1500" kern="1200" dirty="0">
              <a:latin typeface="Georgia" panose="02040502050405020303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0236C98-6798-4F61-A2B3-1CD96616E832}"/>
              </a:ext>
            </a:extLst>
          </p:cNvPr>
          <p:cNvCxnSpPr>
            <a:cxnSpLocks/>
          </p:cNvCxnSpPr>
          <p:nvPr/>
        </p:nvCxnSpPr>
        <p:spPr>
          <a:xfrm flipH="1" flipV="1">
            <a:off x="5058072" y="4378743"/>
            <a:ext cx="6353139" cy="44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Arc 24">
            <a:extLst>
              <a:ext uri="{FF2B5EF4-FFF2-40B4-BE49-F238E27FC236}">
                <a16:creationId xmlns:a16="http://schemas.microsoft.com/office/drawing/2014/main" id="{A72DB77D-AC63-411E-9732-7468E0DC57AA}"/>
              </a:ext>
            </a:extLst>
          </p:cNvPr>
          <p:cNvSpPr/>
          <p:nvPr/>
        </p:nvSpPr>
        <p:spPr>
          <a:xfrm>
            <a:off x="10796397" y="2215351"/>
            <a:ext cx="1220093" cy="2208127"/>
          </a:xfrm>
          <a:prstGeom prst="arc">
            <a:avLst>
              <a:gd name="adj1" fmla="val 16183429"/>
              <a:gd name="adj2" fmla="val 540147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64B78EC-8679-49A8-9D8A-95E3AD97CD5A}"/>
              </a:ext>
            </a:extLst>
          </p:cNvPr>
          <p:cNvCxnSpPr/>
          <p:nvPr/>
        </p:nvCxnSpPr>
        <p:spPr>
          <a:xfrm>
            <a:off x="10986653" y="4280979"/>
            <a:ext cx="0" cy="2677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70D8397-CF14-4DC0-A648-A26742340387}"/>
              </a:ext>
            </a:extLst>
          </p:cNvPr>
          <p:cNvSpPr txBox="1"/>
          <p:nvPr/>
        </p:nvSpPr>
        <p:spPr>
          <a:xfrm>
            <a:off x="10650682" y="3841552"/>
            <a:ext cx="71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2015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88A6B1F-7CD0-4893-8C10-CCEE7139450B}"/>
              </a:ext>
            </a:extLst>
          </p:cNvPr>
          <p:cNvCxnSpPr/>
          <p:nvPr/>
        </p:nvCxnSpPr>
        <p:spPr>
          <a:xfrm>
            <a:off x="8413748" y="4262630"/>
            <a:ext cx="0" cy="2677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6F0FCF-5908-47F2-9096-220FB707AC8B}"/>
              </a:ext>
            </a:extLst>
          </p:cNvPr>
          <p:cNvCxnSpPr/>
          <p:nvPr/>
        </p:nvCxnSpPr>
        <p:spPr>
          <a:xfrm>
            <a:off x="5837573" y="4248001"/>
            <a:ext cx="0" cy="2677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F95C9FC-3990-42DE-8984-8CEC98B2256B}"/>
              </a:ext>
            </a:extLst>
          </p:cNvPr>
          <p:cNvSpPr txBox="1"/>
          <p:nvPr/>
        </p:nvSpPr>
        <p:spPr>
          <a:xfrm>
            <a:off x="8055569" y="3855714"/>
            <a:ext cx="71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2020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3DF61E-3C60-48BA-96A5-F27F287D4465}"/>
              </a:ext>
            </a:extLst>
          </p:cNvPr>
          <p:cNvSpPr txBox="1"/>
          <p:nvPr/>
        </p:nvSpPr>
        <p:spPr>
          <a:xfrm>
            <a:off x="5483496" y="3860687"/>
            <a:ext cx="71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2025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EC29CDC-0513-46E7-A4BF-2C5B82AB1A0C}"/>
              </a:ext>
            </a:extLst>
          </p:cNvPr>
          <p:cNvSpPr/>
          <p:nvPr/>
        </p:nvSpPr>
        <p:spPr>
          <a:xfrm>
            <a:off x="9180781" y="4605243"/>
            <a:ext cx="11769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Java SE 9</a:t>
            </a:r>
          </a:p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2017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3E82C69-D519-4BB1-BDD3-83DEC62B768D}"/>
              </a:ext>
            </a:extLst>
          </p:cNvPr>
          <p:cNvSpPr/>
          <p:nvPr/>
        </p:nvSpPr>
        <p:spPr>
          <a:xfrm>
            <a:off x="8899720" y="5194419"/>
            <a:ext cx="12875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Java SE 10</a:t>
            </a:r>
          </a:p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2018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9F0F60B-A462-414A-9F11-2785B49828FA}"/>
              </a:ext>
            </a:extLst>
          </p:cNvPr>
          <p:cNvSpPr/>
          <p:nvPr/>
        </p:nvSpPr>
        <p:spPr>
          <a:xfrm>
            <a:off x="8920559" y="5765596"/>
            <a:ext cx="12458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Java SE 11</a:t>
            </a:r>
          </a:p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41509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44" grpId="0"/>
      <p:bldP spid="45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get started with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08758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Georgia" panose="02040502050405020303" pitchFamily="18" charset="0"/>
              </a:rPr>
              <a:t>Files containing Java code should be saved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.java</a:t>
            </a:r>
            <a:r>
              <a:rPr lang="en-US" dirty="0">
                <a:latin typeface="Georgia" panose="02040502050405020303" pitchFamily="18" charset="0"/>
              </a:rPr>
              <a:t> extension.</a:t>
            </a:r>
          </a:p>
          <a:p>
            <a:r>
              <a:rPr lang="en-US" dirty="0">
                <a:latin typeface="Georgia" panose="02040502050405020303" pitchFamily="18" charset="0"/>
              </a:rPr>
              <a:t>Each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.java</a:t>
            </a:r>
            <a:r>
              <a:rPr lang="en-US" dirty="0">
                <a:latin typeface="Georgia" panose="02040502050405020303" pitchFamily="18" charset="0"/>
              </a:rPr>
              <a:t> file should contain one of the following types: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   class, </a:t>
            </a:r>
            <a:r>
              <a:rPr lang="en-US" sz="2600" dirty="0">
                <a:latin typeface="Georgia" panose="02040502050405020303" pitchFamily="18" charset="0"/>
              </a:rPr>
              <a:t>interface, enumeration or annotation.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The name of the type must match the name of the file.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NamesAreWrittenLikeThis</a:t>
            </a:r>
            <a:r>
              <a:rPr lang="en-US" dirty="0">
                <a:latin typeface="Georgia" panose="02040502050405020303" pitchFamily="18" charset="0"/>
              </a:rPr>
              <a:t> (CamelCase, first letter capitalized).</a:t>
            </a:r>
          </a:p>
          <a:p>
            <a:r>
              <a:rPr lang="en-US" dirty="0">
                <a:latin typeface="Georgia" panose="02040502050405020303" pitchFamily="18" charset="0"/>
              </a:rPr>
              <a:t>The types are organized in packages.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Write the package statement at the top of the file: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se.svensson.sven.package.name;</a:t>
            </a:r>
          </a:p>
          <a:p>
            <a:r>
              <a:rPr lang="en-US" dirty="0">
                <a:latin typeface="Georgia" panose="02040502050405020303" pitchFamily="18" charset="0"/>
              </a:rPr>
              <a:t>Any class can act as the file containing the main program.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The entry point is a class method with the following signature: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main(String[])</a:t>
            </a:r>
          </a:p>
        </p:txBody>
      </p:sp>
    </p:spTree>
    <p:extLst>
      <p:ext uri="{BB962C8B-B14F-4D97-AF65-F5344CB8AC3E}">
        <p14:creationId xmlns:p14="http://schemas.microsoft.com/office/powerpoint/2010/main" val="212413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8820</TotalTime>
  <Words>3810</Words>
  <Application>Microsoft Office PowerPoint</Application>
  <PresentationFormat>Widescreen</PresentationFormat>
  <Paragraphs>708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BentonSans Medium</vt:lpstr>
      <vt:lpstr>BentonSans Regular</vt:lpstr>
      <vt:lpstr>Calibri</vt:lpstr>
      <vt:lpstr>Courier New</vt:lpstr>
      <vt:lpstr>Georgia</vt:lpstr>
      <vt:lpstr>JU Grå</vt:lpstr>
      <vt:lpstr>PowerPoint Presentation</vt:lpstr>
      <vt:lpstr>Java</vt:lpstr>
      <vt:lpstr>Java Design goals</vt:lpstr>
      <vt:lpstr>architecture dependent</vt:lpstr>
      <vt:lpstr>architecture Neutral</vt:lpstr>
      <vt:lpstr>Garbage collection</vt:lpstr>
      <vt:lpstr>The most "popular" languages</vt:lpstr>
      <vt:lpstr>Timeline</vt:lpstr>
      <vt:lpstr>Let's get started with Java</vt:lpstr>
      <vt:lpstr>Let's get started with java (2)</vt:lpstr>
      <vt:lpstr>Hello World</vt:lpstr>
      <vt:lpstr>How to run the code</vt:lpstr>
      <vt:lpstr>Example</vt:lpstr>
      <vt:lpstr>local variables</vt:lpstr>
      <vt:lpstr>Primitive datatypes</vt:lpstr>
      <vt:lpstr>Numerical binary operators</vt:lpstr>
      <vt:lpstr>Relational operators</vt:lpstr>
      <vt:lpstr>Logical operators</vt:lpstr>
      <vt:lpstr>The if statement</vt:lpstr>
      <vt:lpstr>The (do) while loop</vt:lpstr>
      <vt:lpstr>The for loop</vt:lpstr>
      <vt:lpstr>Arrays</vt:lpstr>
      <vt:lpstr>Arrays example</vt:lpstr>
      <vt:lpstr>Arrays example</vt:lpstr>
      <vt:lpstr>Initializing arrays</vt:lpstr>
      <vt:lpstr>The enhanced for loop</vt:lpstr>
      <vt:lpstr>Arrays example</vt:lpstr>
      <vt:lpstr>class visibility</vt:lpstr>
      <vt:lpstr>Member visibility</vt:lpstr>
      <vt:lpstr>A Counter example</vt:lpstr>
      <vt:lpstr>Where's this?</vt:lpstr>
      <vt:lpstr>A Counter example</vt:lpstr>
      <vt:lpstr>Method overloading</vt:lpstr>
      <vt:lpstr>Constructors</vt:lpstr>
      <vt:lpstr>Inheritance</vt:lpstr>
      <vt:lpstr>Inheritance example</vt:lpstr>
      <vt:lpstr>Abstract methods &amp; classes</vt:lpstr>
      <vt:lpstr>Interfaces</vt:lpstr>
      <vt:lpstr>Interface example</vt:lpstr>
      <vt:lpstr>Exceptions</vt:lpstr>
      <vt:lpstr>Exceptions example</vt:lpstr>
      <vt:lpstr>Generic classes</vt:lpstr>
      <vt:lpstr>List example</vt:lpstr>
      <vt:lpstr>Example</vt:lpstr>
      <vt:lpstr>Generic classes</vt:lpstr>
      <vt:lpstr>Example</vt:lpstr>
      <vt:lpstr>Generic classes</vt:lpstr>
      <vt:lpstr>Example</vt:lpstr>
      <vt:lpstr>Downcasting</vt:lpstr>
      <vt:lpstr>Downcasting</vt:lpstr>
      <vt:lpstr>Strings</vt:lpstr>
      <vt:lpstr>The static keyword</vt:lpstr>
      <vt:lpstr>The static keyword</vt:lpstr>
      <vt:lpstr>The static keyword</vt:lpstr>
      <vt:lpstr>Enums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239</cp:revision>
  <dcterms:created xsi:type="dcterms:W3CDTF">2015-07-17T09:22:03Z</dcterms:created>
  <dcterms:modified xsi:type="dcterms:W3CDTF">2020-01-16T09:34:48Z</dcterms:modified>
</cp:coreProperties>
</file>