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5" r:id="rId3"/>
    <p:sldId id="359" r:id="rId4"/>
    <p:sldId id="361" r:id="rId5"/>
    <p:sldId id="366" r:id="rId6"/>
    <p:sldId id="368" r:id="rId7"/>
    <p:sldId id="360" r:id="rId8"/>
    <p:sldId id="362" r:id="rId9"/>
    <p:sldId id="363" r:id="rId10"/>
    <p:sldId id="369" r:id="rId11"/>
    <p:sldId id="364" r:id="rId12"/>
    <p:sldId id="365" r:id="rId13"/>
    <p:sldId id="370" r:id="rId14"/>
    <p:sldId id="371" r:id="rId15"/>
    <p:sldId id="377" r:id="rId16"/>
    <p:sldId id="379" r:id="rId17"/>
    <p:sldId id="378" r:id="rId18"/>
    <p:sldId id="380" r:id="rId19"/>
    <p:sldId id="367" r:id="rId20"/>
    <p:sldId id="374" r:id="rId21"/>
    <p:sldId id="381" r:id="rId22"/>
    <p:sldId id="382" r:id="rId23"/>
    <p:sldId id="418" r:id="rId24"/>
    <p:sldId id="391" r:id="rId25"/>
    <p:sldId id="383" r:id="rId26"/>
    <p:sldId id="384" r:id="rId27"/>
    <p:sldId id="372" r:id="rId28"/>
    <p:sldId id="392" r:id="rId29"/>
    <p:sldId id="393" r:id="rId30"/>
    <p:sldId id="397" r:id="rId31"/>
    <p:sldId id="407" r:id="rId32"/>
    <p:sldId id="408" r:id="rId33"/>
    <p:sldId id="410" r:id="rId34"/>
    <p:sldId id="409" r:id="rId35"/>
    <p:sldId id="417" r:id="rId36"/>
    <p:sldId id="416" r:id="rId37"/>
    <p:sldId id="386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61B81"/>
    <a:srgbClr val="003865"/>
    <a:srgbClr val="C0C0C0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2904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ecma262/blob/master/README.md" TargetMode="External"/><Relationship Id="rId2" Type="http://schemas.openxmlformats.org/officeDocument/2006/relationships/hyperlink" Target="https://www.ecma-international.org/ecma-262/9.0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common mathematical operators are supported:</a:t>
            </a:r>
          </a:p>
          <a:p>
            <a:r>
              <a:rPr lang="en-US" noProof="0" dirty="0">
                <a:latin typeface="Courier"/>
              </a:rPr>
              <a:t>1 == 1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1 != 2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&lt;  1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&lt;= 1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&gt;  1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2 &gt;= 1  true</a:t>
            </a:r>
            <a:endParaRPr lang="en-US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55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Boolean objects "inherits" from </a:t>
            </a:r>
            <a:r>
              <a:rPr lang="en-US" noProof="0" dirty="0" err="1">
                <a:latin typeface="Courier"/>
              </a:rPr>
              <a:t>Boolean.prototype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1246" y="2516447"/>
            <a:ext cx="8141738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yes_as_string = yes.toString()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"true"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74905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common logical operators are supported: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1246" y="4083523"/>
            <a:ext cx="814173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= !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Cloud 3"/>
          <p:cNvSpPr/>
          <p:nvPr/>
        </p:nvSpPr>
        <p:spPr>
          <a:xfrm>
            <a:off x="5647063" y="4545434"/>
            <a:ext cx="2045465" cy="8009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Lazy evaluation!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835747" y="4300484"/>
            <a:ext cx="2101467" cy="12908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The </a:t>
            </a:r>
            <a:r>
              <a:rPr lang="sv-SE" dirty="0">
                <a:latin typeface="Courier"/>
              </a:rPr>
              <a:t>&amp;</a:t>
            </a:r>
            <a:r>
              <a:rPr lang="sv-SE" dirty="0"/>
              <a:t> and </a:t>
            </a:r>
            <a:r>
              <a:rPr lang="sv-SE" dirty="0">
                <a:latin typeface="Courier"/>
              </a:rPr>
              <a:t>|</a:t>
            </a:r>
            <a:r>
              <a:rPr lang="sv-SE" dirty="0"/>
              <a:t> operators exist too!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521246" y="5808342"/>
            <a:ext cx="8141738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Boolean(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1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/>
      <p:bldP spid="7" grpId="0" build="p" animBg="1"/>
      <p:bldP spid="4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String objects "inherits" from </a:t>
            </a:r>
            <a:r>
              <a:rPr lang="en-US" noProof="0" dirty="0" err="1">
                <a:latin typeface="Courier"/>
              </a:rPr>
              <a:t>String.prototype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43280" y="2444092"/>
            <a:ext cx="8082634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abc = "abc"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 = 'abc'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 = `abc`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"abc".charAt(1)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 = "abc".endsWith('bc')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"abc".indexOf("b")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adc = "abc".replace("b", "d")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543280" y="6104466"/>
            <a:ext cx="808263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abc_as_object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String("abc")</a:t>
            </a:r>
          </a:p>
        </p:txBody>
      </p:sp>
    </p:spTree>
    <p:extLst>
      <p:ext uri="{BB962C8B-B14F-4D97-AF65-F5344CB8AC3E}">
        <p14:creationId xmlns:p14="http://schemas.microsoft.com/office/powerpoint/2010/main" val="1197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Comparing strings:</a:t>
            </a:r>
          </a:p>
          <a:p>
            <a:r>
              <a:rPr lang="en-US" noProof="0" dirty="0">
                <a:latin typeface="Courier"/>
              </a:rPr>
              <a:t>"ab" == "ac"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!=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&lt; 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&lt;= "ac"  true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&gt;  "ac"  false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&gt;= "ac"  false</a:t>
            </a:r>
            <a:endParaRPr lang="en-US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98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4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String operations:</a:t>
            </a:r>
          </a:p>
          <a:p>
            <a:r>
              <a:rPr lang="en-US" noProof="0" dirty="0">
                <a:latin typeface="Courier"/>
              </a:rPr>
              <a:t>"ab" + "ac"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"</a:t>
            </a:r>
            <a:r>
              <a:rPr lang="en-US" noProof="0" dirty="0" err="1">
                <a:latin typeface="Courier"/>
                <a:sym typeface="Wingdings" panose="05000000000000000000" pitchFamily="2" charset="2"/>
              </a:rPr>
              <a:t>abac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"ab" +  3    "ab3"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+ "ab"  "3ab"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"3"  + "3"   "33"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+ "3"   "33"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 3   - "3"   0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"The sum is: " + 1+3 + "."  The sum is: 13.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"The sum is: " +(1+3)+ "."  The sum is: 4.</a:t>
            </a:r>
          </a:p>
        </p:txBody>
      </p:sp>
    </p:spTree>
    <p:extLst>
      <p:ext uri="{BB962C8B-B14F-4D97-AF65-F5344CB8AC3E}">
        <p14:creationId xmlns:p14="http://schemas.microsoft.com/office/powerpoint/2010/main" val="946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Objects inherits from </a:t>
            </a:r>
            <a:r>
              <a:rPr lang="en-US" noProof="0" dirty="0" err="1">
                <a:latin typeface="Courier"/>
              </a:rPr>
              <a:t>Object.prototype</a:t>
            </a:r>
            <a:r>
              <a:rPr lang="en-US" noProof="0" dirty="0">
                <a:latin typeface="Georgia" panose="02040502050405020303" pitchFamily="18" charset="0"/>
              </a:rPr>
              <a:t> (by default).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Store key-value pairs.</a:t>
            </a:r>
          </a:p>
          <a:p>
            <a:pPr lvl="1"/>
            <a:r>
              <a:rPr lang="en-US" noProof="0" dirty="0">
                <a:latin typeface="+mn-lt"/>
                <a:sym typeface="Wingdings" panose="05000000000000000000" pitchFamily="2" charset="2"/>
              </a:rPr>
              <a:t>Keys are casted into strings.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335344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myEmptyObject = {}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3928527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mySmallObject = {one: 1}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Or: {"one": 1}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numberOne = mySmallObject.one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numeroUno = mySmallObject["one"]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mySmallObject.two = 2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mySmallObject["two"] = 2</a:t>
            </a:r>
          </a:p>
        </p:txBody>
      </p:sp>
    </p:spTree>
    <p:extLst>
      <p:ext uri="{BB962C8B-B14F-4D97-AF65-F5344CB8AC3E}">
        <p14:creationId xmlns:p14="http://schemas.microsoft.com/office/powerpoint/2010/main" val="6255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Objects inherits from </a:t>
            </a:r>
            <a:r>
              <a:rPr lang="en-US" noProof="0" dirty="0" err="1">
                <a:latin typeface="Courier"/>
              </a:rPr>
              <a:t>Object.prototype</a:t>
            </a:r>
            <a:r>
              <a:rPr lang="en-US" noProof="0" dirty="0">
                <a:latin typeface="Georgia" panose="02040502050405020303" pitchFamily="18" charset="0"/>
              </a:rPr>
              <a:t> (by default).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Store key-value pairs.</a:t>
            </a:r>
          </a:p>
          <a:p>
            <a:pPr lvl="1"/>
            <a:r>
              <a:rPr lang="en-US" noProof="0" dirty="0">
                <a:latin typeface="+mn-lt"/>
                <a:sym typeface="Wingdings" panose="05000000000000000000" pitchFamily="2" charset="2"/>
              </a:rPr>
              <a:t>Keys are casted into strings.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45285"/>
            <a:ext cx="10515600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myLargeObject = {1: "One", 2: "Two", 3: "Three"}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stringOne = myLargeObject[1]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stringUno = myLargeObject["1"]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iAmUndefined = myLargeObject[4]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myLargeObject[2]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iAmUndefined = myLargeObject[2]</a:t>
            </a:r>
          </a:p>
        </p:txBody>
      </p:sp>
    </p:spTree>
    <p:extLst>
      <p:ext uri="{BB962C8B-B14F-4D97-AF65-F5344CB8AC3E}">
        <p14:creationId xmlns:p14="http://schemas.microsoft.com/office/powerpoint/2010/main" val="22335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834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Array objects inherits from </a:t>
            </a:r>
            <a:r>
              <a:rPr lang="en-US" noProof="0" dirty="0" err="1">
                <a:latin typeface="Courier"/>
              </a:rPr>
              <a:t>Array.prototype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Works more like lists than arrays.</a:t>
            </a:r>
          </a:p>
          <a:p>
            <a:pPr lvl="1"/>
            <a:r>
              <a:rPr lang="en-US" noProof="0" dirty="0">
                <a:latin typeface="Georgia" panose="02040502050405020303" pitchFamily="18" charset="0"/>
              </a:rPr>
              <a:t>Dynamic size.</a:t>
            </a:r>
          </a:p>
          <a:p>
            <a:r>
              <a:rPr lang="en-US" noProof="0" dirty="0">
                <a:latin typeface="Georgia" panose="02040502050405020303" pitchFamily="18" charset="0"/>
              </a:rPr>
              <a:t>Are implemented as objects.</a:t>
            </a:r>
            <a:endParaRPr lang="en-US" noProof="0" dirty="0">
              <a:latin typeface="Courier"/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72576" y="3844129"/>
            <a:ext cx="7328873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myEmptyArray = []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mySmallArray = [55]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myLargeArray = [1, 2, 3, 9, 5, 7]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myLargeArray.length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nine = myLargeArray[3]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myLargeArray[3] = 4</a:t>
            </a:r>
          </a:p>
        </p:txBody>
      </p:sp>
    </p:spTree>
    <p:extLst>
      <p:ext uri="{BB962C8B-B14F-4D97-AF65-F5344CB8AC3E}">
        <p14:creationId xmlns:p14="http://schemas.microsoft.com/office/powerpoint/2010/main" val="2952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5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Array objects inherits from </a:t>
            </a:r>
            <a:r>
              <a:rPr lang="en-US" noProof="0" dirty="0" err="1">
                <a:latin typeface="Courier"/>
              </a:rPr>
              <a:t>Array.prototype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  <a:p>
            <a:r>
              <a:rPr lang="en-US" noProof="0" dirty="0">
                <a:latin typeface="Courier"/>
              </a:rPr>
              <a:t>[1, 2].</a:t>
            </a:r>
            <a:r>
              <a:rPr lang="en-US" noProof="0" dirty="0" err="1">
                <a:latin typeface="Courier"/>
              </a:rPr>
              <a:t>concat</a:t>
            </a:r>
            <a:r>
              <a:rPr lang="en-US" noProof="0" dirty="0">
                <a:latin typeface="Courier"/>
              </a:rPr>
              <a:t>([3, 4])       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[1, 2, 3, 4]</a:t>
            </a:r>
            <a:r>
              <a:rPr lang="en-US" noProof="0" dirty="0">
                <a:latin typeface="Courier"/>
              </a:rPr>
              <a:t> </a:t>
            </a:r>
          </a:p>
          <a:p>
            <a:r>
              <a:rPr lang="en-US" noProof="0" dirty="0">
                <a:latin typeface="Courier"/>
              </a:rPr>
              <a:t>["a", "b", "c"].</a:t>
            </a:r>
            <a:r>
              <a:rPr lang="en-US" noProof="0" dirty="0" err="1">
                <a:latin typeface="Courier"/>
              </a:rPr>
              <a:t>indexOf</a:t>
            </a:r>
            <a:r>
              <a:rPr lang="en-US" noProof="0" dirty="0">
                <a:latin typeface="Courier"/>
              </a:rPr>
              <a:t>("b")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</a:t>
            </a:r>
          </a:p>
          <a:p>
            <a:r>
              <a:rPr lang="en-US" noProof="0" dirty="0">
                <a:latin typeface="Courier"/>
                <a:sym typeface="Wingdings" panose="05000000000000000000" pitchFamily="2" charset="2"/>
              </a:rPr>
              <a:t>[1, 2, 3].join("_")           "1_2_3"</a:t>
            </a:r>
            <a:endParaRPr lang="en-US" sz="4400" noProof="0" dirty="0">
              <a:latin typeface="Courier"/>
              <a:sym typeface="Wingdings" panose="05000000000000000000" pitchFamily="2" charset="2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47863" y="3922731"/>
            <a:ext cx="414082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3]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= array.pop()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2]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147862" y="5340893"/>
            <a:ext cx="4140829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2]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array.push(3)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2, 3]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526542" y="3922731"/>
            <a:ext cx="4186138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3]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array.shift()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[2, 3]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526540" y="5348588"/>
            <a:ext cx="4186139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[2, 3]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array.unshift(1)</a:t>
            </a:r>
          </a:p>
          <a:p>
            <a:pPr marL="0" indent="0">
              <a:buNone/>
            </a:pP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= [1, 2, 3]</a:t>
            </a:r>
          </a:p>
        </p:txBody>
      </p:sp>
    </p:spTree>
    <p:extLst>
      <p:ext uri="{BB962C8B-B14F-4D97-AF65-F5344CB8AC3E}">
        <p14:creationId xmlns:p14="http://schemas.microsoft.com/office/powerpoint/2010/main" val="8661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869290"/>
            <a:ext cx="4685270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numberOfCalls = 0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average(x, y){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numberOfCalls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average(4, 6)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728"/>
          </a:xfrm>
        </p:spPr>
        <p:txBody>
          <a:bodyPr>
            <a:spAutoFit/>
          </a:bodyPr>
          <a:lstStyle/>
          <a:p>
            <a:r>
              <a:rPr lang="en-US" noProof="0" dirty="0">
                <a:latin typeface="Georgia" panose="02040502050405020303" pitchFamily="18" charset="0"/>
              </a:rPr>
              <a:t>Functions are values (objects).</a:t>
            </a:r>
          </a:p>
          <a:p>
            <a:pPr lvl="1"/>
            <a:r>
              <a:rPr lang="en-US" noProof="0" dirty="0">
                <a:sym typeface="Wingdings" panose="05000000000000000000" pitchFamily="2" charset="2"/>
              </a:rPr>
              <a:t>Are stored in variables like ordinary values.</a:t>
            </a:r>
          </a:p>
          <a:p>
            <a:r>
              <a:rPr lang="en-US" noProof="0" dirty="0">
                <a:latin typeface="+mn-lt"/>
                <a:sym typeface="Wingdings" panose="05000000000000000000" pitchFamily="2" charset="2"/>
              </a:rPr>
              <a:t>Create a new scopes (only way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before ES6</a:t>
            </a:r>
            <a:r>
              <a:rPr lang="en-US" noProof="0" dirty="0">
                <a:latin typeface="+mn-lt"/>
                <a:sym typeface="Wingdings" panose="05000000000000000000" pitchFamily="2" charset="2"/>
              </a:rPr>
              <a:t>).</a:t>
            </a:r>
          </a:p>
          <a:p>
            <a:r>
              <a:rPr lang="en-US" noProof="0" dirty="0">
                <a:latin typeface="+mn-lt"/>
                <a:sym typeface="Wingdings" panose="05000000000000000000" pitchFamily="2" charset="2"/>
              </a:rPr>
              <a:t>Can access variables outside the function.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215449" y="3869290"/>
            <a:ext cx="5138351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 =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x + y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/ 2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average(4, 6)</a:t>
            </a:r>
          </a:p>
        </p:txBody>
      </p:sp>
      <p:sp>
        <p:nvSpPr>
          <p:cNvPr id="11" name="Cloud 10"/>
          <p:cNvSpPr/>
          <p:nvPr/>
        </p:nvSpPr>
        <p:spPr>
          <a:xfrm>
            <a:off x="8510954" y="1359876"/>
            <a:ext cx="3493477" cy="20867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Functions without return value </a:t>
            </a:r>
            <a:r>
              <a:rPr lang="sv-SE" sz="2400" dirty="0" err="1"/>
              <a:t>returns</a:t>
            </a:r>
            <a:r>
              <a:rPr lang="sv-SE" sz="2400" dirty="0"/>
              <a:t> </a:t>
            </a:r>
            <a:r>
              <a:rPr lang="sv-SE" sz="2400" dirty="0" err="1">
                <a:latin typeface="Courier"/>
              </a:rPr>
              <a:t>undefined</a:t>
            </a:r>
            <a:r>
              <a:rPr lang="sv-SE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3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 uiExpand="1" build="p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noProof="0" dirty="0"/>
              <a:t>JavaScript </a:t>
            </a:r>
            <a:r>
              <a:rPr lang="en-US" sz="4800" dirty="0"/>
              <a:t>basics</a:t>
            </a:r>
            <a:endParaRPr lang="en-US" sz="48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0305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IF statements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biggest(x, 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biggest(5, 2)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668530" y="1690688"/>
            <a:ext cx="468527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sign(n){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0){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0){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sign(99)</a:t>
            </a:r>
          </a:p>
        </p:txBody>
      </p:sp>
    </p:spTree>
    <p:extLst>
      <p:ext uri="{BB962C8B-B14F-4D97-AF65-F5344CB8AC3E}">
        <p14:creationId xmlns:p14="http://schemas.microsoft.com/office/powerpoint/2010/main" val="27672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i&lt;=n; i++){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i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668530" y="1690688"/>
            <a:ext cx="468527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&lt; 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n--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</p:spTree>
    <p:extLst>
      <p:ext uri="{BB962C8B-B14F-4D97-AF65-F5344CB8AC3E}">
        <p14:creationId xmlns:p14="http://schemas.microsoft.com/office/powerpoint/2010/main" val="2509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n--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&lt; n)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A238-B912-427F-8A00-7623C562B0F9}"/>
              </a:ext>
            </a:extLst>
          </p:cNvPr>
          <p:cNvSpPr txBox="1">
            <a:spLocks/>
          </p:cNvSpPr>
          <p:nvPr/>
        </p:nvSpPr>
        <p:spPr>
          <a:xfrm>
            <a:off x="6410739" y="1690688"/>
            <a:ext cx="4943061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sv-SE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([4, 5, 6])</a:t>
            </a:r>
          </a:p>
        </p:txBody>
      </p:sp>
    </p:spTree>
    <p:extLst>
      <p:ext uri="{BB962C8B-B14F-4D97-AF65-F5344CB8AC3E}">
        <p14:creationId xmlns:p14="http://schemas.microsoft.com/office/powerpoint/2010/main" val="36234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468527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sum(n){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n--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 &lt; n)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fifteen = sum(5)</a:t>
            </a:r>
          </a:p>
        </p:txBody>
      </p:sp>
    </p:spTree>
    <p:extLst>
      <p:ext uri="{BB962C8B-B14F-4D97-AF65-F5344CB8AC3E}">
        <p14:creationId xmlns:p14="http://schemas.microsoft.com/office/powerpoint/2010/main" val="24495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524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Any value can be used as condition.</a:t>
            </a:r>
          </a:p>
          <a:p>
            <a:r>
              <a:rPr lang="en-US" noProof="0" dirty="0"/>
              <a:t>If it is not a </a:t>
            </a:r>
            <a:r>
              <a:rPr lang="en-US" noProof="0" dirty="0" err="1"/>
              <a:t>boolean</a:t>
            </a:r>
            <a:r>
              <a:rPr lang="en-US" noProof="0" dirty="0"/>
              <a:t> value it will be converted:</a:t>
            </a:r>
          </a:p>
          <a:p>
            <a:pPr lvl="1"/>
            <a:r>
              <a:rPr lang="en-US" noProof="0" dirty="0">
                <a:latin typeface="Courier"/>
              </a:rPr>
              <a:t>undefined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>
                <a:latin typeface="Courier"/>
              </a:rPr>
              <a:t>null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 err="1">
                <a:latin typeface="Courier"/>
              </a:rPr>
              <a:t>NaN</a:t>
            </a:r>
            <a:r>
              <a:rPr lang="en-US" noProof="0" dirty="0">
                <a:latin typeface="+mn-lt"/>
              </a:rPr>
              <a:t>, </a:t>
            </a:r>
            <a:r>
              <a:rPr lang="en-US" noProof="0" dirty="0">
                <a:latin typeface="Courier"/>
              </a:rPr>
              <a:t>0</a:t>
            </a:r>
            <a:r>
              <a:rPr lang="en-US" noProof="0" dirty="0">
                <a:latin typeface="+mn-lt"/>
              </a:rPr>
              <a:t>, and </a:t>
            </a:r>
            <a:r>
              <a:rPr lang="en-US" noProof="0" dirty="0">
                <a:latin typeface="Courier"/>
              </a:rPr>
              <a:t>""</a:t>
            </a:r>
            <a:r>
              <a:rPr lang="en-US" noProof="0" dirty="0">
                <a:latin typeface="+mn-lt"/>
              </a:rPr>
              <a:t> will be converted to </a:t>
            </a:r>
            <a:r>
              <a:rPr lang="en-US" noProof="0" dirty="0">
                <a:latin typeface="Courier"/>
              </a:rPr>
              <a:t>false</a:t>
            </a:r>
            <a:r>
              <a:rPr lang="en-US" noProof="0" dirty="0">
                <a:latin typeface="+mn-lt"/>
              </a:rPr>
              <a:t>.</a:t>
            </a:r>
          </a:p>
          <a:p>
            <a:pPr lvl="1"/>
            <a:r>
              <a:rPr lang="en-US" noProof="0" dirty="0">
                <a:latin typeface="+mn-lt"/>
              </a:rPr>
              <a:t>All other values will be converted to </a:t>
            </a:r>
            <a:r>
              <a:rPr lang="en-US" noProof="0" dirty="0">
                <a:latin typeface="Courier"/>
              </a:rPr>
              <a:t>true</a:t>
            </a:r>
            <a:r>
              <a:rPr lang="en-US" noProof="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u="sng" noProof="0" dirty="0">
                <a:latin typeface="+mn-lt"/>
              </a:rPr>
              <a:t>Examples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130871"/>
            <a:ext cx="4671646" cy="22672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0</a:t>
            </a:r>
            <a:r>
              <a:rPr lang="sv-SE" sz="2400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{}</a:t>
            </a:r>
            <a:r>
              <a:rPr lang="sv-SE" sz="2400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new Number(0)</a:t>
            </a:r>
            <a:r>
              <a:rPr lang="sv-SE" sz="2400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new Boolean(False)</a:t>
            </a:r>
            <a:r>
              <a:rPr lang="sv-SE" sz="2400" dirty="0">
                <a:latin typeface="+mn-lt"/>
              </a:rPr>
              <a:t> 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[]</a:t>
            </a:r>
            <a:r>
              <a:rPr lang="sv-SE" sz="2400" dirty="0">
                <a:latin typeface="+mn-lt"/>
              </a:rPr>
              <a:t> is?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09846" y="4130871"/>
            <a:ext cx="4870938" cy="22672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+mn-lt"/>
              </a:rPr>
              <a:t>Falsey!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+mn-lt"/>
              </a:rPr>
              <a:t>Truthy!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+mn-lt"/>
              </a:rPr>
              <a:t>Truthy!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 err="1">
                <a:latin typeface="+mn-lt"/>
              </a:rPr>
              <a:t>Truthy</a:t>
            </a:r>
            <a:r>
              <a:rPr lang="sv-SE" sz="2400" dirty="0">
                <a:latin typeface="+mn-lt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 err="1">
                <a:latin typeface="+mn-lt"/>
              </a:rPr>
              <a:t>Truthy</a:t>
            </a:r>
            <a:r>
              <a:rPr lang="sv-SE" sz="24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07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Switch statement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1690688"/>
            <a:ext cx="4586417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digitToString(d){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digitToString(2)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767383" y="1573458"/>
            <a:ext cx="4586417" cy="51593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getMood(weekday){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(weekday){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"Sad"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"Happy"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"Angry"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myMood = getMood(4)</a:t>
            </a:r>
          </a:p>
        </p:txBody>
      </p:sp>
    </p:spTree>
    <p:extLst>
      <p:ext uri="{BB962C8B-B14F-4D97-AF65-F5344CB8AC3E}">
        <p14:creationId xmlns:p14="http://schemas.microsoft.com/office/powerpoint/2010/main" val="17811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Exceptions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08358"/>
            <a:ext cx="7543799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compute(operand1, operation, operand2){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(operation){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"add":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operand1 + operand2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"div":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(operand2 != 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operand1 / operand2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"Division by zero"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261074" y="2175003"/>
            <a:ext cx="5673018" cy="333424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compute(20, "div",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 == "Division by zero"){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9999999999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result!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7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92009" cy="25535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Some global functions exist.</a:t>
            </a:r>
          </a:p>
          <a:p>
            <a:r>
              <a:rPr lang="en-US" noProof="0" dirty="0">
                <a:latin typeface="Courier"/>
              </a:rPr>
              <a:t>eval("JS code to be executed")</a:t>
            </a:r>
          </a:p>
          <a:p>
            <a:r>
              <a:rPr lang="en-US" noProof="0" dirty="0" err="1">
                <a:latin typeface="Courier"/>
              </a:rPr>
              <a:t>isNaN</a:t>
            </a:r>
            <a:r>
              <a:rPr lang="en-US" noProof="0" dirty="0">
                <a:latin typeface="Courier"/>
              </a:rPr>
              <a:t>(123)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false</a:t>
            </a:r>
            <a:endParaRPr lang="en-US" noProof="0" dirty="0">
              <a:latin typeface="Courier"/>
            </a:endParaRPr>
          </a:p>
          <a:p>
            <a:r>
              <a:rPr lang="en-US" noProof="0" dirty="0" err="1">
                <a:latin typeface="Courier"/>
              </a:rPr>
              <a:t>parseFloat</a:t>
            </a:r>
            <a:r>
              <a:rPr lang="en-US" noProof="0" dirty="0">
                <a:latin typeface="Courier"/>
              </a:rPr>
              <a:t>("123.45")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123.45</a:t>
            </a:r>
            <a:endParaRPr lang="en-US" noProof="0" dirty="0">
              <a:latin typeface="Courier"/>
            </a:endParaRPr>
          </a:p>
          <a:p>
            <a:r>
              <a:rPr lang="en-US" noProof="0" dirty="0" err="1">
                <a:latin typeface="Courier"/>
              </a:rPr>
              <a:t>parseInt</a:t>
            </a:r>
            <a:r>
              <a:rPr lang="en-US" noProof="0" dirty="0">
                <a:latin typeface="Courier"/>
              </a:rPr>
              <a:t>("123")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 123</a:t>
            </a:r>
            <a:endParaRPr lang="en-US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510827-FB0E-4D2E-BC15-313C37D6FD16}"/>
              </a:ext>
            </a:extLst>
          </p:cNvPr>
          <p:cNvSpPr txBox="1">
            <a:spLocks/>
          </p:cNvSpPr>
          <p:nvPr/>
        </p:nvSpPr>
        <p:spPr>
          <a:xfrm>
            <a:off x="7470913" y="2866358"/>
            <a:ext cx="4346714" cy="4894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sym typeface="Wingdings" panose="05000000000000000000" pitchFamily="2" charset="2"/>
              </a:rPr>
              <a:t>NaN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 == </a:t>
            </a:r>
            <a:r>
              <a:rPr lang="en-US" dirty="0" err="1">
                <a:latin typeface="Courier"/>
                <a:sym typeface="Wingdings" panose="05000000000000000000" pitchFamily="2" charset="2"/>
              </a:rPr>
              <a:t>NaN</a:t>
            </a:r>
            <a:r>
              <a:rPr lang="en-US" dirty="0">
                <a:latin typeface="Courier"/>
                <a:sym typeface="Wingdings" panose="05000000000000000000" pitchFamily="2" charset="2"/>
              </a:rPr>
              <a:t>  false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97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objects and references</a:t>
            </a:r>
            <a:endParaRPr lang="en-US" noProof="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We never deal directly with objects, only references to them.</a:t>
            </a:r>
          </a:p>
          <a:p>
            <a:r>
              <a:rPr lang="en-US" noProof="0" dirty="0">
                <a:latin typeface="+mn-lt"/>
              </a:rPr>
              <a:t>We often create copies of the references.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62804" y="3165453"/>
            <a:ext cx="3891298" cy="19595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[1]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y.push(2)</a:t>
            </a:r>
          </a:p>
          <a:p>
            <a:pPr marL="0" indent="0">
              <a:lnSpc>
                <a:spcPct val="80000"/>
              </a:lnSpc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x.length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17643"/>
              </p:ext>
            </p:extLst>
          </p:nvPr>
        </p:nvGraphicFramePr>
        <p:xfrm>
          <a:off x="5909273" y="3372756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eorgia" panose="02040502050405020303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9273" y="4587187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9273" y="3775549"/>
            <a:ext cx="10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9272" y="4172975"/>
            <a:ext cx="10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63100" y="3643479"/>
            <a:ext cx="20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[    1         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5098" y="3651397"/>
            <a:ext cx="87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,   2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7314946" y="3935867"/>
            <a:ext cx="1348154" cy="1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7314945" y="3935867"/>
            <a:ext cx="1348155" cy="41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objects and references</a:t>
            </a:r>
            <a:endParaRPr lang="en-US" noProof="0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154" cy="13926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+mn-lt"/>
              </a:rPr>
              <a:t>We never deal directly with objects, only references to them.</a:t>
            </a:r>
          </a:p>
          <a:p>
            <a:r>
              <a:rPr lang="en-US" noProof="0" dirty="0">
                <a:latin typeface="+mn-lt"/>
              </a:rPr>
              <a:t>We often create copies of the references.</a:t>
            </a:r>
          </a:p>
          <a:p>
            <a:pPr lvl="1"/>
            <a:r>
              <a:rPr lang="en-US" noProof="0" dirty="0">
                <a:latin typeface="+mn-lt"/>
              </a:rPr>
              <a:t>E.g. when we pass them to functions.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1717430" y="3353251"/>
            <a:ext cx="9636370" cy="27576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initialize(rectangle){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rectangle.width = 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rectangle.height = 50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 = {}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initialize(rect)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fiveThousand = rect.width * rect.height</a:t>
            </a:r>
          </a:p>
        </p:txBody>
      </p:sp>
    </p:spTree>
    <p:extLst>
      <p:ext uri="{BB962C8B-B14F-4D97-AF65-F5344CB8AC3E}">
        <p14:creationId xmlns:p14="http://schemas.microsoft.com/office/powerpoint/2010/main" val="820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75783" cy="51403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noProof="0" dirty="0"/>
              <a:t>JavaScript: 1995 (used in Netscape)</a:t>
            </a:r>
          </a:p>
          <a:p>
            <a:pPr marL="0" indent="0">
              <a:buNone/>
            </a:pPr>
            <a:r>
              <a:rPr lang="en-US" sz="2000" noProof="0" dirty="0"/>
              <a:t>JScript: 1996 (used in IE3)</a:t>
            </a:r>
          </a:p>
          <a:p>
            <a:pPr marL="0" indent="0">
              <a:buNone/>
            </a:pPr>
            <a:r>
              <a:rPr lang="en-US" sz="2000" noProof="0" dirty="0"/>
              <a:t>ECMAScript 1: 1997</a:t>
            </a:r>
          </a:p>
          <a:p>
            <a:pPr marL="0" indent="0">
              <a:buNone/>
            </a:pPr>
            <a:r>
              <a:rPr lang="en-US" sz="2000" noProof="0" dirty="0"/>
              <a:t>ECMAScript 2: 1998 (specification re-written)</a:t>
            </a:r>
          </a:p>
          <a:p>
            <a:pPr marL="0" indent="0">
              <a:buNone/>
            </a:pPr>
            <a:r>
              <a:rPr lang="en-US" sz="2000" noProof="0" dirty="0"/>
              <a:t>ECMAScript 3: 1999</a:t>
            </a:r>
          </a:p>
          <a:p>
            <a:pPr marL="0" indent="0">
              <a:buNone/>
            </a:pPr>
            <a:r>
              <a:rPr lang="en-US" sz="2000" noProof="0" dirty="0"/>
              <a:t>ECMAScript 4: Abandoned.</a:t>
            </a:r>
          </a:p>
          <a:p>
            <a:pPr marL="0" indent="0">
              <a:buNone/>
            </a:pPr>
            <a:r>
              <a:rPr lang="en-US" sz="2000" noProof="0" dirty="0"/>
              <a:t>ECMAScript 5: 2009</a:t>
            </a:r>
          </a:p>
          <a:p>
            <a:pPr marL="0" indent="0">
              <a:buNone/>
            </a:pPr>
            <a:r>
              <a:rPr lang="en-US" sz="2000" noProof="0" dirty="0"/>
              <a:t>ECMAScript 5.1: 2011 (specification re-written)</a:t>
            </a:r>
          </a:p>
          <a:p>
            <a:pPr marL="0" indent="0">
              <a:buNone/>
            </a:pPr>
            <a:r>
              <a:rPr lang="en-US" sz="2000" dirty="0"/>
              <a:t>ECMAScript 6: 2015 ("ECMAScript 2015")</a:t>
            </a:r>
          </a:p>
          <a:p>
            <a:pPr marL="0" indent="0">
              <a:buNone/>
            </a:pPr>
            <a:r>
              <a:rPr lang="en-US" sz="2000" dirty="0"/>
              <a:t>ECMAScript 7: 2016 ("ECMAScript 2016")</a:t>
            </a:r>
          </a:p>
          <a:p>
            <a:pPr marL="0" indent="0">
              <a:buNone/>
            </a:pPr>
            <a:r>
              <a:rPr lang="en-US" sz="2000" dirty="0"/>
              <a:t>ECMAScript 8: 2017 ("ECMAScript 2017")</a:t>
            </a:r>
          </a:p>
          <a:p>
            <a:pPr marL="0" indent="0">
              <a:buNone/>
            </a:pPr>
            <a:r>
              <a:rPr lang="en-US" sz="2000" dirty="0"/>
              <a:t>ECMAScript 9: 2018 ("ECMAScript 2018")</a:t>
            </a:r>
          </a:p>
          <a:p>
            <a:pPr lvl="1"/>
            <a:r>
              <a:rPr lang="en-US" sz="1400" dirty="0">
                <a:hlinkClick r:id="rId2"/>
              </a:rPr>
              <a:t>https://www.ecma-international.org/ecma-262/9.0/</a:t>
            </a:r>
            <a:r>
              <a:rPr lang="en-US" sz="14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13983" y="1825625"/>
            <a:ext cx="3839817" cy="11623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Curios about new features?</a:t>
            </a:r>
          </a:p>
          <a:p>
            <a:r>
              <a:rPr lang="en-US" sz="1800" dirty="0">
                <a:solidFill>
                  <a:srgbClr val="F2F2F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https://github.com/tc39/ecma262/blob/master/README.md</a:t>
            </a:r>
            <a:r>
              <a:rPr lang="en-US" sz="2400" dirty="0">
                <a:solidFill>
                  <a:srgbClr val="F2F2F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5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Math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/>
              <a:t>The global variable </a:t>
            </a:r>
            <a:r>
              <a:rPr lang="en-US" noProof="0" dirty="0">
                <a:latin typeface="Courier"/>
              </a:rPr>
              <a:t>Math</a:t>
            </a:r>
            <a:r>
              <a:rPr lang="en-US" noProof="0" dirty="0"/>
              <a:t> stores an object with math values.</a:t>
            </a:r>
          </a:p>
          <a:p>
            <a:r>
              <a:rPr lang="en-US" sz="2600" noProof="0" dirty="0" err="1">
                <a:latin typeface="Courier"/>
              </a:rPr>
              <a:t>Math.PI</a:t>
            </a:r>
            <a:r>
              <a:rPr lang="en-US" sz="2600" noProof="0" dirty="0">
                <a:latin typeface="Courier"/>
              </a:rPr>
              <a:t>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</a:t>
            </a:r>
            <a:r>
              <a:rPr lang="en-US" sz="2600" noProof="0" dirty="0">
                <a:latin typeface="Courier"/>
              </a:rPr>
              <a:t>3.14159...</a:t>
            </a:r>
          </a:p>
          <a:p>
            <a:r>
              <a:rPr lang="en-US" sz="2600" noProof="0" dirty="0" err="1">
                <a:latin typeface="Courier"/>
              </a:rPr>
              <a:t>Math.abs</a:t>
            </a:r>
            <a:r>
              <a:rPr lang="en-US" sz="2600" noProof="0" dirty="0">
                <a:latin typeface="Courier"/>
              </a:rPr>
              <a:t>(-4)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4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Math.ceil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(4.5)  5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Math.cos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(0)  1</a:t>
            </a:r>
          </a:p>
          <a:p>
            <a:r>
              <a:rPr lang="en-US" sz="2600" noProof="0" dirty="0" err="1">
                <a:latin typeface="Courier"/>
              </a:rPr>
              <a:t>Math.floor</a:t>
            </a:r>
            <a:r>
              <a:rPr lang="en-US" sz="2600" noProof="0" dirty="0">
                <a:latin typeface="Courier"/>
              </a:rPr>
              <a:t>(4.5) 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 4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Math.pow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(2, 3)  8</a:t>
            </a: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Math.random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()  0.123</a:t>
            </a:r>
            <a:r>
              <a:rPr lang="en-US" sz="2000" noProof="0" dirty="0">
                <a:latin typeface="+mn-lt"/>
                <a:sym typeface="Wingdings" panose="05000000000000000000" pitchFamily="2" charset="2"/>
              </a:rPr>
              <a:t> (between 0 and 1 (1 excluded))</a:t>
            </a:r>
            <a:endParaRPr lang="en-US" sz="2600" noProof="0" dirty="0">
              <a:latin typeface="+mn-lt"/>
              <a:sym typeface="Wingdings" panose="05000000000000000000" pitchFamily="2" charset="2"/>
            </a:endParaRPr>
          </a:p>
          <a:p>
            <a:r>
              <a:rPr lang="en-US" sz="2600" noProof="0" dirty="0" err="1">
                <a:latin typeface="Courier"/>
                <a:sym typeface="Wingdings" panose="05000000000000000000" pitchFamily="2" charset="2"/>
              </a:rPr>
              <a:t>Math.round</a:t>
            </a:r>
            <a:r>
              <a:rPr lang="en-US" sz="2600" noProof="0" dirty="0">
                <a:latin typeface="Courier"/>
                <a:sym typeface="Wingdings" panose="05000000000000000000" pitchFamily="2" charset="2"/>
              </a:rPr>
              <a:t>(4.5)  5</a:t>
            </a:r>
            <a:endParaRPr lang="en-US" sz="2600" noProof="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The function (constructor) </a:t>
            </a:r>
            <a:r>
              <a:rPr lang="en-US" sz="2600" noProof="0" dirty="0">
                <a:latin typeface="Courier"/>
              </a:rPr>
              <a:t>Date</a:t>
            </a:r>
            <a:r>
              <a:rPr lang="en-US" sz="2600" noProof="0" dirty="0">
                <a:latin typeface="+mn-lt"/>
              </a:rPr>
              <a:t> can be used to create date objects.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21907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christmas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Date(2016, 11, 24, 15, 0, 0, 0)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unixEpochStart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Date(0)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unixEpochStartNextDay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Date(24*60*60*1000)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Date objects "inherits" from </a:t>
            </a:r>
            <a:r>
              <a:rPr lang="en-US" sz="2600" noProof="0" dirty="0" err="1">
                <a:latin typeface="Courier"/>
              </a:rPr>
              <a:t>Date.prototype</a:t>
            </a:r>
            <a:r>
              <a:rPr lang="en-US" sz="2600" noProof="0" dirty="0">
                <a:latin typeface="+mn-lt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21907"/>
            <a:ext cx="10515600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2016-05-04 08:51:43.398 (Wednesday)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today.getFullYear()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month = today.getMonth()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 = today.getDate()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hours = date.getHours()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minutes = date.getMinutes()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51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seconds = date.getSeconds()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43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milliseconds = date.getMilliseconds()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398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weekDay = date.getDay()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1414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noProof="0" dirty="0">
                <a:latin typeface="+mn-lt"/>
              </a:rPr>
              <a:t>Date objects "inherits" from </a:t>
            </a:r>
            <a:r>
              <a:rPr lang="en-US" sz="2600" noProof="0" dirty="0" err="1">
                <a:latin typeface="Courier"/>
              </a:rPr>
              <a:t>Date.prototype</a:t>
            </a:r>
            <a:r>
              <a:rPr lang="en-US" sz="2600" noProof="0" dirty="0">
                <a:latin typeface="+mn-lt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421907"/>
            <a:ext cx="1051560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today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Date()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2016-05-04 08:51:43.398 (Wednesday)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= today.getFullYear()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2016</a:t>
            </a:r>
          </a:p>
          <a:p>
            <a:pPr marL="0" indent="0">
              <a:buNone/>
            </a:pP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19754"/>
            <a:ext cx="10515600" cy="14291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get*</a:t>
            </a:r>
            <a:r>
              <a:rPr lang="sv-SE" sz="2600" dirty="0">
                <a:latin typeface="+mn-lt"/>
              </a:rPr>
              <a:t> method, there is also </a:t>
            </a:r>
            <a:r>
              <a:rPr lang="sv-SE" sz="2600" dirty="0">
                <a:latin typeface="Courier"/>
              </a:rPr>
              <a:t>set*</a:t>
            </a:r>
            <a:r>
              <a:rPr lang="sv-SE" sz="2600" dirty="0">
                <a:latin typeface="+mn-lt"/>
              </a:rPr>
              <a:t> method.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get*</a:t>
            </a:r>
            <a:r>
              <a:rPr lang="sv-SE" sz="2600" dirty="0">
                <a:latin typeface="+mn-lt"/>
              </a:rPr>
              <a:t> method, there is also a </a:t>
            </a:r>
            <a:r>
              <a:rPr lang="sv-SE" sz="2600" dirty="0">
                <a:latin typeface="Courier"/>
              </a:rPr>
              <a:t>getUTC*</a:t>
            </a:r>
            <a:r>
              <a:rPr lang="sv-SE" sz="2600" dirty="0">
                <a:latin typeface="+mn-lt"/>
              </a:rPr>
              <a:t> method.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600" dirty="0">
                <a:latin typeface="+mn-lt"/>
              </a:rPr>
              <a:t>For each </a:t>
            </a:r>
            <a:r>
              <a:rPr lang="sv-SE" sz="2600" dirty="0">
                <a:latin typeface="Courier"/>
              </a:rPr>
              <a:t>getUTC*</a:t>
            </a:r>
            <a:r>
              <a:rPr lang="sv-SE" sz="2600" dirty="0">
                <a:latin typeface="+mn-lt"/>
              </a:rPr>
              <a:t> method, there is also a </a:t>
            </a:r>
            <a:r>
              <a:rPr lang="sv-SE" sz="2600" dirty="0">
                <a:latin typeface="Courier"/>
              </a:rPr>
              <a:t>setUTC*</a:t>
            </a:r>
            <a:r>
              <a:rPr lang="sv-SE" sz="2600" dirty="0">
                <a:latin typeface="+mn-lt"/>
              </a:rPr>
              <a:t> method.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5383800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millisecondsSinceEpochStart = theDate.valueOf()</a:t>
            </a:r>
          </a:p>
        </p:txBody>
      </p:sp>
    </p:spTree>
    <p:extLst>
      <p:ext uri="{BB962C8B-B14F-4D97-AF65-F5344CB8AC3E}">
        <p14:creationId xmlns:p14="http://schemas.microsoft.com/office/powerpoint/2010/main" val="39309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568"/>
            <a:ext cx="10515600" cy="1325563"/>
          </a:xfrm>
        </p:spPr>
        <p:txBody>
          <a:bodyPr/>
          <a:lstStyle/>
          <a:p>
            <a:r>
              <a:rPr lang="en-US" noProof="0" dirty="0"/>
              <a:t>Comparing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8935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JavaScript automatically converts operands.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5756"/>
            <a:ext cx="4586416" cy="3576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1 == 1 </a:t>
            </a:r>
            <a:r>
              <a:rPr lang="sv-SE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1 == new Number(1)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{} == {}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[] == []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var a = []; a == a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[1] == "1"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[1, 2] == "1,2" 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24615" y="2305755"/>
            <a:ext cx="2162433" cy="35763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true</a:t>
            </a:r>
          </a:p>
        </p:txBody>
      </p:sp>
      <p:sp>
        <p:nvSpPr>
          <p:cNvPr id="3" name="Cloud 2"/>
          <p:cNvSpPr/>
          <p:nvPr/>
        </p:nvSpPr>
        <p:spPr>
          <a:xfrm>
            <a:off x="6919783" y="2065690"/>
            <a:ext cx="5194989" cy="36328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200" dirty="0"/>
              <a:t>Use </a:t>
            </a:r>
            <a:r>
              <a:rPr lang="sv-SE" sz="2200" dirty="0">
                <a:latin typeface="Courier"/>
              </a:rPr>
              <a:t>===</a:t>
            </a:r>
            <a:r>
              <a:rPr lang="sv-SE" sz="2200" dirty="0"/>
              <a:t> instead of </a:t>
            </a:r>
            <a:r>
              <a:rPr lang="sv-SE" sz="2200" dirty="0">
                <a:latin typeface="Courier"/>
              </a:rPr>
              <a:t>==</a:t>
            </a:r>
            <a:r>
              <a:rPr lang="sv-SE" sz="2200" dirty="0"/>
              <a:t> and </a:t>
            </a:r>
            <a:r>
              <a:rPr lang="sv-SE" sz="2200" dirty="0">
                <a:latin typeface="Courier"/>
              </a:rPr>
              <a:t>!==</a:t>
            </a:r>
            <a:r>
              <a:rPr lang="sv-SE" sz="2200" dirty="0"/>
              <a:t> instead of </a:t>
            </a:r>
            <a:r>
              <a:rPr lang="sv-SE" sz="2200" dirty="0">
                <a:latin typeface="Courier"/>
              </a:rPr>
              <a:t>!=</a:t>
            </a:r>
            <a:r>
              <a:rPr lang="sv-SE" sz="2200" dirty="0"/>
              <a:t> if you don't want JavaScript to automatically convert the operands to same data type!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882119"/>
            <a:ext cx="72307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</a:rPr>
              <a:t>new Number(1) == new Number(1) </a:t>
            </a:r>
            <a:r>
              <a:rPr lang="sv-SE" dirty="0">
                <a:latin typeface="Courier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68962" y="5871346"/>
            <a:ext cx="1839097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Courier"/>
                <a:sym typeface="Wingdings" panose="05000000000000000000" pitchFamily="2" charset="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660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noProof="0" dirty="0">
                <a:latin typeface="Courier"/>
              </a:rPr>
              <a:t>let</a:t>
            </a:r>
            <a:r>
              <a:rPr lang="en-US" noProof="0" dirty="0">
                <a:latin typeface="+mj-lt"/>
              </a:rPr>
              <a:t> variables</a:t>
            </a:r>
            <a:endParaRPr lang="en-US" noProof="0" dirty="0">
              <a:latin typeface="Courier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1404899"/>
            <a:ext cx="4588565" cy="23755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stupid(){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0.5){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"hello"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B8ACE2C-F93F-45E9-BA34-177AEB64FB49}"/>
              </a:ext>
            </a:extLst>
          </p:cNvPr>
          <p:cNvSpPr txBox="1">
            <a:spLocks/>
          </p:cNvSpPr>
          <p:nvPr/>
        </p:nvSpPr>
        <p:spPr>
          <a:xfrm>
            <a:off x="6765235" y="1404899"/>
            <a:ext cx="4588565" cy="27746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stupid(){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"hi"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0.5){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"hello"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B67CD9-FA60-4FB4-92A4-8E23DB0C35D9}"/>
              </a:ext>
            </a:extLst>
          </p:cNvPr>
          <p:cNvSpPr txBox="1">
            <a:spLocks/>
          </p:cNvSpPr>
          <p:nvPr/>
        </p:nvSpPr>
        <p:spPr>
          <a:xfrm>
            <a:off x="1437861" y="3523577"/>
            <a:ext cx="4588565" cy="23755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stupid(){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0.5){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"hello"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Error!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A976E63-255D-4D93-AB76-568357BAA9AC}"/>
              </a:ext>
            </a:extLst>
          </p:cNvPr>
          <p:cNvSpPr txBox="1">
            <a:spLocks/>
          </p:cNvSpPr>
          <p:nvPr/>
        </p:nvSpPr>
        <p:spPr>
          <a:xfrm>
            <a:off x="7364897" y="3929948"/>
            <a:ext cx="4588565" cy="27746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stupid(){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"hi"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0.5){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= "hello"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"hi"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0" grpId="0" build="p" animBg="1"/>
      <p:bldP spid="11" grpId="0" build="p" animBg="1"/>
      <p:bldP spid="1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noProof="0" dirty="0">
                <a:latin typeface="Courier"/>
              </a:rPr>
              <a:t>const</a:t>
            </a:r>
            <a:r>
              <a:rPr lang="en-US" noProof="0" dirty="0">
                <a:latin typeface="+mj-lt"/>
              </a:rPr>
              <a:t> variables</a:t>
            </a:r>
            <a:endParaRPr lang="en-US" noProof="0" dirty="0">
              <a:latin typeface="Courier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1690689"/>
            <a:ext cx="4618384" cy="7791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[4, 5, 2, 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""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Oups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8EB88D-A46D-4E2A-9BA8-6C04B8948D67}"/>
              </a:ext>
            </a:extLst>
          </p:cNvPr>
          <p:cNvSpPr txBox="1">
            <a:spLocks/>
          </p:cNvSpPr>
          <p:nvPr/>
        </p:nvSpPr>
        <p:spPr>
          <a:xfrm>
            <a:off x="6433454" y="1690688"/>
            <a:ext cx="4920345" cy="11782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[4, 5, 2, 6]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""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508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+mj-lt"/>
              </a:rPr>
              <a:t>Arrow Functions</a:t>
            </a:r>
            <a:endParaRPr lang="en-US" noProof="0" dirty="0">
              <a:latin typeface="Courier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4425971" cy="11782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849A329-0A30-45EF-934C-6AAFA61867ED}"/>
              </a:ext>
            </a:extLst>
          </p:cNvPr>
          <p:cNvSpPr txBox="1">
            <a:spLocks/>
          </p:cNvSpPr>
          <p:nvPr/>
        </p:nvSpPr>
        <p:spPr>
          <a:xfrm>
            <a:off x="6178826" y="1690687"/>
            <a:ext cx="4425971" cy="11782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(x, y) =&gt;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0F5E757-6E88-4C36-83FC-F96C53396872}"/>
              </a:ext>
            </a:extLst>
          </p:cNvPr>
          <p:cNvSpPr txBox="1">
            <a:spLocks/>
          </p:cNvSpPr>
          <p:nvPr/>
        </p:nvSpPr>
        <p:spPr>
          <a:xfrm>
            <a:off x="6178826" y="3330333"/>
            <a:ext cx="4425971" cy="3801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(x, y) =&gt; x + y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A950C5F-1069-404A-AAF2-B27DA254725F}"/>
              </a:ext>
            </a:extLst>
          </p:cNvPr>
          <p:cNvSpPr txBox="1">
            <a:spLocks/>
          </p:cNvSpPr>
          <p:nvPr/>
        </p:nvSpPr>
        <p:spPr>
          <a:xfrm>
            <a:off x="366091" y="4143995"/>
            <a:ext cx="11459817" cy="11782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[4, 8, 3, 2]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firstOddNumber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% 2 == 1 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firstOddNumber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numbers.find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((n) =&gt; n % 2 == 1)</a:t>
            </a: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  <p:bldP spid="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JS is an imperative language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1709" y="1690688"/>
            <a:ext cx="2982191" cy="3293919"/>
            <a:chOff x="8489373" y="1340427"/>
            <a:chExt cx="2982191" cy="3293919"/>
          </a:xfrm>
        </p:grpSpPr>
        <p:sp>
          <p:nvSpPr>
            <p:cNvPr id="4" name="Rounded Rectangle 3"/>
            <p:cNvSpPr/>
            <p:nvPr/>
          </p:nvSpPr>
          <p:spPr>
            <a:xfrm>
              <a:off x="8489373" y="1340427"/>
              <a:ext cx="2982191" cy="3293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962158" y="1857871"/>
              <a:ext cx="2036617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62158" y="2503036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962158" y="3148201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962158" y="3794050"/>
              <a:ext cx="2036618" cy="477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Statement 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20645" y="1404948"/>
              <a:ext cx="1319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Program</a:t>
              </a: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755209"/>
            <a:ext cx="4523505" cy="48679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 program consists of:</a:t>
            </a:r>
          </a:p>
          <a:p>
            <a:r>
              <a:rPr lang="en-US" noProof="0" dirty="0"/>
              <a:t>A sequence of statements.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 statement consists of:</a:t>
            </a:r>
          </a:p>
          <a:p>
            <a:r>
              <a:rPr lang="en-US" noProof="0" dirty="0"/>
              <a:t>Other statements and expressions.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Expressions evaluate to:</a:t>
            </a:r>
          </a:p>
          <a:p>
            <a:r>
              <a:rPr lang="en-US" noProof="0" dirty="0"/>
              <a:t>Values.</a:t>
            </a:r>
          </a:p>
          <a:p>
            <a:pPr marL="0" indent="0">
              <a:buNone/>
            </a:pPr>
            <a:r>
              <a:rPr lang="en-US" noProof="0" dirty="0"/>
              <a:t>Executed statements:</a:t>
            </a:r>
          </a:p>
          <a:p>
            <a:r>
              <a:rPr lang="en-US" noProof="0" dirty="0"/>
              <a:t>Alters the state of the program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709" y="5235591"/>
            <a:ext cx="3973285" cy="72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ounded Rectangle 20"/>
          <p:cNvSpPr/>
          <p:nvPr/>
        </p:nvSpPr>
        <p:spPr>
          <a:xfrm>
            <a:off x="5601193" y="544241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73535" y="5442419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16685" y="1755209"/>
            <a:ext cx="2836474" cy="1912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ounded Rectangle 23"/>
          <p:cNvSpPr/>
          <p:nvPr/>
        </p:nvSpPr>
        <p:spPr>
          <a:xfrm>
            <a:off x="8987143" y="1906352"/>
            <a:ext cx="1632858" cy="3156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Expression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34744" y="2370865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34744" y="2986521"/>
            <a:ext cx="2133358" cy="48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Statement 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9660911" y="4027933"/>
          <a:ext cx="204123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eorgia" panose="02040502050405020303" pitchFamily="18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660911" y="5242364"/>
            <a:ext cx="20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Variable table.</a:t>
            </a:r>
          </a:p>
        </p:txBody>
      </p:sp>
    </p:spTree>
    <p:extLst>
      <p:ext uri="{BB962C8B-B14F-4D97-AF65-F5344CB8AC3E}">
        <p14:creationId xmlns:p14="http://schemas.microsoft.com/office/powerpoint/2010/main" val="22154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650"/>
          </a:xfrm>
        </p:spPr>
        <p:txBody>
          <a:bodyPr>
            <a:spAutoFit/>
          </a:bodyPr>
          <a:lstStyle/>
          <a:p>
            <a:r>
              <a:rPr lang="en-US" noProof="0" dirty="0"/>
              <a:t>Has dynamic types.</a:t>
            </a:r>
          </a:p>
          <a:p>
            <a:pPr lvl="1"/>
            <a:r>
              <a:rPr lang="en-US" noProof="0" dirty="0"/>
              <a:t>The data type is stored in the value, not the variable.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41389" y="2837212"/>
            <a:ext cx="3807941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five = 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= "5"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02120"/>
            <a:ext cx="10515600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Functions are first-class-citizens.</a:t>
            </a:r>
          </a:p>
          <a:p>
            <a:pPr lvl="1"/>
            <a:r>
              <a:rPr lang="sv-SE" dirty="0"/>
              <a:t>Can pass them around as all other values.</a:t>
            </a:r>
          </a:p>
        </p:txBody>
      </p:sp>
    </p:spTree>
    <p:extLst>
      <p:ext uri="{BB962C8B-B14F-4D97-AF65-F5344CB8AC3E}">
        <p14:creationId xmlns:p14="http://schemas.microsoft.com/office/powerpoint/2010/main" val="29350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 of JavaScript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29233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two categories of values:</a:t>
            </a:r>
          </a:p>
          <a:p>
            <a:pPr lvl="1"/>
            <a:r>
              <a:rPr lang="en-US" dirty="0"/>
              <a:t>Primitive (Boolean, Number, String, Null, Undefined and Symbol).</a:t>
            </a:r>
          </a:p>
          <a:p>
            <a:pPr lvl="1"/>
            <a:r>
              <a:rPr lang="en-US" dirty="0"/>
              <a:t>Objects (Boolean, Number, String, Arrays, Functions, ...).</a:t>
            </a:r>
          </a:p>
          <a:p>
            <a:r>
              <a:rPr lang="en-US" dirty="0"/>
              <a:t>Objects are prototype based.</a:t>
            </a:r>
          </a:p>
          <a:p>
            <a:pPr lvl="1"/>
            <a:r>
              <a:rPr lang="en-US" dirty="0"/>
              <a:t>All objects "inherit" from another object.</a:t>
            </a:r>
          </a:p>
          <a:p>
            <a:pPr lvl="1"/>
            <a:r>
              <a:rPr lang="en-US" dirty="0"/>
              <a:t>Objects can be created by a function (which they are instance of).</a:t>
            </a:r>
          </a:p>
          <a:p>
            <a:pPr lvl="2"/>
            <a:r>
              <a:rPr lang="en-US" dirty="0"/>
              <a:t>Known as the constructor. </a:t>
            </a:r>
          </a:p>
        </p:txBody>
      </p:sp>
    </p:spTree>
    <p:extLst>
      <p:ext uri="{BB962C8B-B14F-4D97-AF65-F5344CB8AC3E}">
        <p14:creationId xmlns:p14="http://schemas.microsoft.com/office/powerpoint/2010/main" val="1842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Primitive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Are immutable.</a:t>
            </a:r>
          </a:p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Some literal expressions evaluating to primitive values:</a:t>
            </a:r>
          </a:p>
          <a:p>
            <a:r>
              <a:rPr lang="en-US" noProof="0" dirty="0"/>
              <a:t>Number: </a:t>
            </a:r>
            <a:r>
              <a:rPr lang="en-US" noProof="0" dirty="0">
                <a:latin typeface="Courier"/>
              </a:rPr>
              <a:t>55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Number: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5.5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Boolean: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true</a:t>
            </a:r>
            <a:endParaRPr lang="en-US" noProof="0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String: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"Hi!"</a:t>
            </a: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noProof="0" dirty="0">
                <a:sym typeface="Wingdings" panose="05000000000000000000" pitchFamily="2" charset="2"/>
              </a:rPr>
              <a:t>Null: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null</a:t>
            </a:r>
          </a:p>
          <a:p>
            <a:r>
              <a:rPr lang="en-US" noProof="0" dirty="0">
                <a:sym typeface="Wingdings" panose="05000000000000000000" pitchFamily="2" charset="2"/>
              </a:rPr>
              <a:t>Undefined: </a:t>
            </a:r>
            <a:r>
              <a:rPr lang="en-US" noProof="0" dirty="0">
                <a:latin typeface="Courier"/>
                <a:sym typeface="Wingdings" panose="05000000000000000000" pitchFamily="2" charset="2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4606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Number objects "inherits" from </a:t>
            </a:r>
            <a:r>
              <a:rPr lang="en-US" noProof="0" dirty="0" err="1">
                <a:latin typeface="Courier"/>
              </a:rPr>
              <a:t>Number.prototype</a:t>
            </a:r>
            <a:r>
              <a:rPr lang="en-US" noProof="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1246" y="2445178"/>
            <a:ext cx="805524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3.14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pi_as_string = pi.toString()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"3.14"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pi_as_string = pi.toFixed(3)      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"3.140"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pi_as_string = pi.toLocaleString()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"3,14"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00681"/>
            <a:ext cx="10515600" cy="15122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Some special values are stored in global variables:</a:t>
            </a:r>
          </a:p>
          <a:p>
            <a:r>
              <a:rPr lang="sv-SE" dirty="0">
                <a:latin typeface="Courier"/>
              </a:rPr>
              <a:t>Infinity</a:t>
            </a:r>
          </a:p>
          <a:p>
            <a:r>
              <a:rPr lang="sv-SE" dirty="0">
                <a:latin typeface="Courier"/>
              </a:rPr>
              <a:t>NaN</a:t>
            </a:r>
            <a:r>
              <a:rPr lang="sv-SE" dirty="0"/>
              <a:t> (Not a Number)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1246" y="5923409"/>
            <a:ext cx="80552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pi_as_object = </a:t>
            </a: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Number(3.14)</a:t>
            </a:r>
          </a:p>
        </p:txBody>
      </p:sp>
    </p:spTree>
    <p:extLst>
      <p:ext uri="{BB962C8B-B14F-4D97-AF65-F5344CB8AC3E}">
        <p14:creationId xmlns:p14="http://schemas.microsoft.com/office/powerpoint/2010/main" val="42554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The common mathematical operators are supported: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443861"/>
            <a:ext cx="3513462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 = 0 + 1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= 4 - 2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six = 2 * 3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four = 8 / 2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eight = 17 % 9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68039" y="2443861"/>
            <a:ext cx="3513462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+= 4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-= 2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*= 3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/= 2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number++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number--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++number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5.5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--number </a:t>
            </a:r>
            <a:r>
              <a:rPr lang="sv-SE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701136"/>
            <a:ext cx="2878015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</a:rPr>
              <a:t>Infinity + 5 </a:t>
            </a:r>
            <a:r>
              <a:rPr lang="en-US" sz="2400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5 / Infinity 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 err="1">
                <a:latin typeface="Courier"/>
                <a:sym typeface="Wingdings" panose="05000000000000000000" pitchFamily="2" charset="2"/>
              </a:rPr>
              <a:t>Infinity</a:t>
            </a:r>
            <a:r>
              <a:rPr lang="sv-SE" sz="1400" dirty="0">
                <a:latin typeface="Courier"/>
              </a:rPr>
              <a:t> - </a:t>
            </a:r>
            <a:r>
              <a:rPr lang="sv-SE" sz="1400" dirty="0" err="1">
                <a:latin typeface="Courier"/>
              </a:rPr>
              <a:t>Infinity</a:t>
            </a:r>
            <a:r>
              <a:rPr lang="sv-SE" sz="2400" dirty="0">
                <a:latin typeface="Courier"/>
              </a:rPr>
              <a:t>  </a:t>
            </a:r>
            <a:r>
              <a:rPr lang="sv-SE" sz="2400" dirty="0">
                <a:latin typeface="Courier"/>
                <a:sym typeface="Wingdings" panose="05000000000000000000" pitchFamily="2" charset="2"/>
              </a:rPr>
              <a:t>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NaN + 23     </a:t>
            </a:r>
            <a:endParaRPr lang="en-US" sz="2400" dirty="0">
              <a:latin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10353" y="4701136"/>
            <a:ext cx="166467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"/>
                <a:sym typeface="Wingdings" panose="05000000000000000000" pitchFamily="2" charset="2"/>
              </a:rPr>
              <a:t>Infinity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 err="1">
                <a:latin typeface="Courier"/>
                <a:sym typeface="Wingdings" panose="05000000000000000000" pitchFamily="2" charset="2"/>
              </a:rPr>
              <a:t>NaN</a:t>
            </a:r>
            <a:endParaRPr lang="sv-SE" sz="2400" dirty="0">
              <a:latin typeface="Courier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  <a:sym typeface="Wingdings" panose="05000000000000000000" pitchFamily="2" charset="2"/>
              </a:rPr>
              <a:t>NaN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74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28740</TotalTime>
  <Words>2751</Words>
  <Application>Microsoft Office PowerPoint</Application>
  <PresentationFormat>Widescreen</PresentationFormat>
  <Paragraphs>479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JavaScript basics</vt:lpstr>
      <vt:lpstr>Versions</vt:lpstr>
      <vt:lpstr>JS is an imperative language</vt:lpstr>
      <vt:lpstr>Properties of JavaScript</vt:lpstr>
      <vt:lpstr>Properties of JavaScript</vt:lpstr>
      <vt:lpstr>Primitive Values</vt:lpstr>
      <vt:lpstr>Numbers</vt:lpstr>
      <vt:lpstr>Numbers</vt:lpstr>
      <vt:lpstr>Numbers</vt:lpstr>
      <vt:lpstr>Booleans</vt:lpstr>
      <vt:lpstr>Strings</vt:lpstr>
      <vt:lpstr>Strings</vt:lpstr>
      <vt:lpstr>Strings</vt:lpstr>
      <vt:lpstr>Objects</vt:lpstr>
      <vt:lpstr>Objects</vt:lpstr>
      <vt:lpstr>Arrays</vt:lpstr>
      <vt:lpstr>Arrays</vt:lpstr>
      <vt:lpstr>Functions</vt:lpstr>
      <vt:lpstr>IF statements</vt:lpstr>
      <vt:lpstr>Loops</vt:lpstr>
      <vt:lpstr>Loops</vt:lpstr>
      <vt:lpstr>Loops</vt:lpstr>
      <vt:lpstr>Conditions</vt:lpstr>
      <vt:lpstr>Switch statement</vt:lpstr>
      <vt:lpstr>Exceptions</vt:lpstr>
      <vt:lpstr>Global functions</vt:lpstr>
      <vt:lpstr>objects and references</vt:lpstr>
      <vt:lpstr>objects and references</vt:lpstr>
      <vt:lpstr>The Math object</vt:lpstr>
      <vt:lpstr>Dates</vt:lpstr>
      <vt:lpstr>Dates</vt:lpstr>
      <vt:lpstr>Dates</vt:lpstr>
      <vt:lpstr>Comparing values</vt:lpstr>
      <vt:lpstr>let variables</vt:lpstr>
      <vt:lpstr>const variables</vt:lpstr>
      <vt:lpstr>Arrow Functions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546</cp:revision>
  <dcterms:created xsi:type="dcterms:W3CDTF">2015-07-17T09:22:03Z</dcterms:created>
  <dcterms:modified xsi:type="dcterms:W3CDTF">2018-09-06T17:55:48Z</dcterms:modified>
</cp:coreProperties>
</file>