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2"/>
  </p:handoutMasterIdLst>
  <p:sldIdLst>
    <p:sldId id="256" r:id="rId2"/>
    <p:sldId id="412" r:id="rId3"/>
    <p:sldId id="359" r:id="rId4"/>
    <p:sldId id="346" r:id="rId5"/>
    <p:sldId id="261" r:id="rId6"/>
    <p:sldId id="263" r:id="rId7"/>
    <p:sldId id="339" r:id="rId8"/>
    <p:sldId id="262" r:id="rId9"/>
    <p:sldId id="265" r:id="rId10"/>
    <p:sldId id="340" r:id="rId11"/>
    <p:sldId id="264" r:id="rId12"/>
    <p:sldId id="342" r:id="rId13"/>
    <p:sldId id="266" r:id="rId14"/>
    <p:sldId id="271" r:id="rId15"/>
    <p:sldId id="272" r:id="rId16"/>
    <p:sldId id="274" r:id="rId17"/>
    <p:sldId id="273" r:id="rId18"/>
    <p:sldId id="275" r:id="rId19"/>
    <p:sldId id="279" r:id="rId20"/>
    <p:sldId id="280" r:id="rId21"/>
    <p:sldId id="281" r:id="rId22"/>
    <p:sldId id="282" r:id="rId23"/>
    <p:sldId id="283" r:id="rId24"/>
    <p:sldId id="284" r:id="rId25"/>
    <p:sldId id="352" r:id="rId26"/>
    <p:sldId id="353" r:id="rId27"/>
    <p:sldId id="392" r:id="rId28"/>
    <p:sldId id="378" r:id="rId29"/>
    <p:sldId id="379" r:id="rId30"/>
    <p:sldId id="362" r:id="rId3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76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2018-10-22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Binary mathematical expressions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3470563" cy="48962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>
                <a:latin typeface="+mn-lt"/>
              </a:rPr>
              <a:t>Examples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40358" y="2314405"/>
            <a:ext cx="1614163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585218" y="2419183"/>
            <a:ext cx="352181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528046" y="2419183"/>
            <a:ext cx="360357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440358" y="2987923"/>
            <a:ext cx="1614163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585218" y="3092701"/>
            <a:ext cx="352181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528046" y="3092701"/>
            <a:ext cx="360357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428783" y="3661441"/>
            <a:ext cx="1614163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573643" y="3766219"/>
            <a:ext cx="352181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471" y="3766219"/>
            <a:ext cx="360357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8449153" y="3704585"/>
            <a:ext cx="1828799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1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8441329" y="3031466"/>
            <a:ext cx="1828799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4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8449154" y="2354080"/>
            <a:ext cx="1828799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125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6406986" y="2360010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406986" y="3069205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369455" y="3710514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7005397" y="2366840"/>
            <a:ext cx="1435931" cy="4107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 ** 3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005397" y="3064056"/>
            <a:ext cx="1435931" cy="4107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9 // 2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7005397" y="3713876"/>
            <a:ext cx="1435931" cy="4107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9 % 2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4093056" y="2348435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4093056" y="3057630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4055525" y="3698939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641418" y="2314405"/>
            <a:ext cx="1614163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 **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5729106" y="2419183"/>
            <a:ext cx="360357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4641418" y="2987923"/>
            <a:ext cx="1614163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9 //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5729106" y="3092701"/>
            <a:ext cx="360357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4629843" y="3661441"/>
            <a:ext cx="1614163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9  %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5717531" y="3766219"/>
            <a:ext cx="360357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0558838-E2FD-43AF-813B-C721A9216B88}"/>
              </a:ext>
            </a:extLst>
          </p:cNvPr>
          <p:cNvSpPr txBox="1">
            <a:spLocks/>
          </p:cNvSpPr>
          <p:nvPr/>
        </p:nvSpPr>
        <p:spPr>
          <a:xfrm>
            <a:off x="1171255" y="3067852"/>
            <a:ext cx="919964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9//2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7BDDA8A5-B5E8-4DD4-991F-0451284352F4}"/>
              </a:ext>
            </a:extLst>
          </p:cNvPr>
          <p:cNvSpPr txBox="1">
            <a:spLocks/>
          </p:cNvSpPr>
          <p:nvPr/>
        </p:nvSpPr>
        <p:spPr>
          <a:xfrm>
            <a:off x="1171255" y="2393471"/>
            <a:ext cx="919964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5**3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DB5B669-BAFA-4DC3-B460-0224D7B20E39}"/>
              </a:ext>
            </a:extLst>
          </p:cNvPr>
          <p:cNvSpPr txBox="1">
            <a:spLocks/>
          </p:cNvSpPr>
          <p:nvPr/>
        </p:nvSpPr>
        <p:spPr>
          <a:xfrm>
            <a:off x="1171255" y="3719142"/>
            <a:ext cx="919964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9%2</a:t>
            </a:r>
          </a:p>
        </p:txBody>
      </p:sp>
    </p:spTree>
    <p:extLst>
      <p:ext uri="{BB962C8B-B14F-4D97-AF65-F5344CB8AC3E}">
        <p14:creationId xmlns:p14="http://schemas.microsoft.com/office/powerpoint/2010/main" val="2680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4" grpId="0"/>
      <p:bldP spid="26" grpId="0"/>
      <p:bldP spid="27" grpId="0"/>
      <p:bldP spid="29" grpId="0"/>
      <p:bldP spid="30" grpId="0"/>
      <p:bldP spid="31" grpId="0"/>
      <p:bldP spid="32" grpId="0" animBg="1"/>
      <p:bldP spid="33" grpId="0" animBg="1"/>
      <p:bldP spid="34" grpId="0" animBg="1"/>
      <p:bldP spid="35" grpId="0"/>
      <p:bldP spid="36" grpId="0"/>
      <p:bldP spid="37" grpId="0"/>
      <p:bldP spid="38" grpId="0" animBg="1"/>
      <p:bldP spid="40" grpId="0" animBg="1"/>
      <p:bldP spid="41" grpId="0" animBg="1"/>
      <p:bldP spid="43" grpId="0" animBg="1"/>
      <p:bldP spid="44" grpId="0" animBg="1"/>
      <p:bldP spid="46" grpId="0" animBg="1"/>
      <p:bldP spid="39" grpId="0" animBg="1"/>
      <p:bldP spid="42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more operands?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8349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Syntax: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&lt;expr1&gt;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&lt;expr2&gt;</a:t>
            </a:r>
            <a:r>
              <a:rPr lang="en-US" dirty="0"/>
              <a:t> can in turn be binary mathematical expressions!</a:t>
            </a:r>
          </a:p>
          <a:p>
            <a:pPr marL="0" indent="0">
              <a:buNone/>
            </a:pPr>
            <a:r>
              <a:rPr lang="en-US" sz="4000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100" dirty="0"/>
              <a:t> </a:t>
            </a:r>
            <a:endParaRPr lang="en-US" dirty="0"/>
          </a:p>
          <a:p>
            <a:r>
              <a:rPr lang="en-US" dirty="0"/>
              <a:t>Example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86494" y="1807853"/>
            <a:ext cx="5260200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&lt;operator&gt;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431354" y="1912631"/>
            <a:ext cx="1504039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&lt;expr1&gt;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917263" y="1912631"/>
            <a:ext cx="1504039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&lt;expr2&gt;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05292" y="3233468"/>
            <a:ext cx="7074779" cy="64405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&lt;op&gt;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495287" y="3349821"/>
            <a:ext cx="1582414" cy="404377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&lt;expr1&gt;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114261" y="3349821"/>
            <a:ext cx="4080616" cy="404377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&lt;op&gt;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174938" y="3393324"/>
            <a:ext cx="1509107" cy="317369"/>
          </a:xfrm>
          <a:prstGeom prst="roundRect">
            <a:avLst/>
          </a:prstGeom>
          <a:solidFill>
            <a:srgbClr val="006E9A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&lt;expr2&gt;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599500" y="3393324"/>
            <a:ext cx="1504708" cy="317369"/>
          </a:xfrm>
          <a:prstGeom prst="roundRect">
            <a:avLst/>
          </a:prstGeom>
          <a:solidFill>
            <a:srgbClr val="006E9A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&lt;expr3&gt;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91606" y="5197507"/>
            <a:ext cx="2541608" cy="64405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+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481600" y="5313860"/>
            <a:ext cx="360767" cy="404377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254004" y="5313860"/>
            <a:ext cx="1370864" cy="404377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314681" y="5357363"/>
            <a:ext cx="406415" cy="317369"/>
          </a:xfrm>
          <a:prstGeom prst="roundRect">
            <a:avLst/>
          </a:prstGeom>
          <a:solidFill>
            <a:srgbClr val="006E9A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128142" y="5357363"/>
            <a:ext cx="390334" cy="317369"/>
          </a:xfrm>
          <a:prstGeom prst="roundRect">
            <a:avLst/>
          </a:prstGeom>
          <a:solidFill>
            <a:srgbClr val="006E9A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305292" y="3921022"/>
            <a:ext cx="7074779" cy="64405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&lt;op&gt;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658883" y="4037155"/>
            <a:ext cx="1582414" cy="404377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&lt;expr3&gt;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495287" y="4037157"/>
            <a:ext cx="4080616" cy="404377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&lt;op&gt;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555964" y="4080660"/>
            <a:ext cx="1509107" cy="317369"/>
          </a:xfrm>
          <a:prstGeom prst="roundRect">
            <a:avLst/>
          </a:prstGeom>
          <a:solidFill>
            <a:srgbClr val="006E9A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&lt;expr1&gt;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980526" y="4080660"/>
            <a:ext cx="1504708" cy="317369"/>
          </a:xfrm>
          <a:prstGeom prst="roundRect">
            <a:avLst/>
          </a:prstGeom>
          <a:solidFill>
            <a:srgbClr val="006E9A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&lt;expr2&gt;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818078" y="5285977"/>
            <a:ext cx="532166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315315" y="5197507"/>
            <a:ext cx="2541608" cy="64405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1 +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277713" y="5313860"/>
            <a:ext cx="1370864" cy="404377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338390" y="5357363"/>
            <a:ext cx="406415" cy="317369"/>
          </a:xfrm>
          <a:prstGeom prst="roundRect">
            <a:avLst/>
          </a:prstGeom>
          <a:solidFill>
            <a:srgbClr val="006E9A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7151851" y="5357363"/>
            <a:ext cx="390334" cy="317369"/>
          </a:xfrm>
          <a:prstGeom prst="roundRect">
            <a:avLst/>
          </a:prstGeom>
          <a:solidFill>
            <a:srgbClr val="006E9A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624715" y="5197507"/>
            <a:ext cx="2541608" cy="64405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1 +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587113" y="5313860"/>
            <a:ext cx="1370864" cy="404377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 + 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0461251" y="5357363"/>
            <a:ext cx="390334" cy="317369"/>
          </a:xfrm>
          <a:prstGeom prst="roundRect">
            <a:avLst/>
          </a:prstGeom>
          <a:solidFill>
            <a:srgbClr val="006E9A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291606" y="5946294"/>
            <a:ext cx="2541608" cy="64405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1 +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3254004" y="6062647"/>
            <a:ext cx="1370864" cy="404377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  + 3 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7939529" y="5285976"/>
            <a:ext cx="532166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11299949" y="5285976"/>
            <a:ext cx="532166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4833214" y="6062647"/>
            <a:ext cx="532166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328696" y="5918411"/>
            <a:ext cx="2541608" cy="64405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1 +    5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7939529" y="6050226"/>
            <a:ext cx="3226794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    6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654C8FEE-2BF0-4299-9EAE-23195DD186AA}"/>
              </a:ext>
            </a:extLst>
          </p:cNvPr>
          <p:cNvSpPr txBox="1">
            <a:spLocks/>
          </p:cNvSpPr>
          <p:nvPr/>
        </p:nvSpPr>
        <p:spPr>
          <a:xfrm>
            <a:off x="912383" y="5316184"/>
            <a:ext cx="1165808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1+2+3</a:t>
            </a:r>
          </a:p>
        </p:txBody>
      </p:sp>
    </p:spTree>
    <p:extLst>
      <p:ext uri="{BB962C8B-B14F-4D97-AF65-F5344CB8AC3E}">
        <p14:creationId xmlns:p14="http://schemas.microsoft.com/office/powerpoint/2010/main" val="346431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7" grpId="0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40" grpId="0"/>
      <p:bldP spid="41" grpId="0"/>
      <p:bldP spid="42" grpId="0"/>
      <p:bldP spid="44" grpId="0" animBg="1"/>
      <p:bldP spid="47" grpId="0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more operands?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293717" y="2337953"/>
            <a:ext cx="2541608" cy="64405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+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83711" y="2454306"/>
            <a:ext cx="360767" cy="404377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256115" y="2454306"/>
            <a:ext cx="1370864" cy="404377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316792" y="2497809"/>
            <a:ext cx="406415" cy="317369"/>
          </a:xfrm>
          <a:prstGeom prst="roundRect">
            <a:avLst/>
          </a:prstGeom>
          <a:solidFill>
            <a:srgbClr val="006E9A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30253" y="2497809"/>
            <a:ext cx="390334" cy="317369"/>
          </a:xfrm>
          <a:prstGeom prst="roundRect">
            <a:avLst/>
          </a:prstGeom>
          <a:solidFill>
            <a:srgbClr val="006E9A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3820189" y="2426423"/>
            <a:ext cx="532166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317426" y="2337953"/>
            <a:ext cx="2541608" cy="64405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1 +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279824" y="2454306"/>
            <a:ext cx="1370864" cy="404377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340501" y="2497809"/>
            <a:ext cx="406415" cy="317369"/>
          </a:xfrm>
          <a:prstGeom prst="roundRect">
            <a:avLst/>
          </a:prstGeom>
          <a:solidFill>
            <a:srgbClr val="006E9A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153962" y="2497809"/>
            <a:ext cx="390334" cy="317369"/>
          </a:xfrm>
          <a:prstGeom prst="roundRect">
            <a:avLst/>
          </a:prstGeom>
          <a:solidFill>
            <a:srgbClr val="006E9A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626826" y="2337953"/>
            <a:ext cx="2541608" cy="64405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1 +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589224" y="2454306"/>
            <a:ext cx="1370864" cy="404377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 * 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9463362" y="2497809"/>
            <a:ext cx="390334" cy="317369"/>
          </a:xfrm>
          <a:prstGeom prst="roundRect">
            <a:avLst/>
          </a:prstGeom>
          <a:solidFill>
            <a:srgbClr val="006E9A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1293717" y="3086740"/>
            <a:ext cx="2541608" cy="64405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1 +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2256115" y="3203093"/>
            <a:ext cx="1370864" cy="404377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  * 3 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6941640" y="2426422"/>
            <a:ext cx="532166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10302060" y="2426422"/>
            <a:ext cx="532166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3835325" y="3203093"/>
            <a:ext cx="532166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4327836" y="3113362"/>
            <a:ext cx="2541608" cy="64405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1 +    6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6941640" y="3190672"/>
            <a:ext cx="3226794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    7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283307" y="4550384"/>
            <a:ext cx="2541608" cy="64405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3245186" y="4666735"/>
            <a:ext cx="360767" cy="404377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1403952" y="4666737"/>
            <a:ext cx="1370864" cy="404377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464629" y="4710240"/>
            <a:ext cx="406415" cy="317369"/>
          </a:xfrm>
          <a:prstGeom prst="roundRect">
            <a:avLst/>
          </a:prstGeom>
          <a:solidFill>
            <a:srgbClr val="006E9A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2278090" y="4710240"/>
            <a:ext cx="390334" cy="317369"/>
          </a:xfrm>
          <a:prstGeom prst="roundRect">
            <a:avLst/>
          </a:prstGeom>
          <a:solidFill>
            <a:srgbClr val="006E9A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3809779" y="4638854"/>
            <a:ext cx="532166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</a:p>
        </p:txBody>
      </p:sp>
      <p:sp>
        <p:nvSpPr>
          <p:cNvPr id="59" name="Content Placeholder 2"/>
          <p:cNvSpPr txBox="1">
            <a:spLocks/>
          </p:cNvSpPr>
          <p:nvPr/>
        </p:nvSpPr>
        <p:spPr>
          <a:xfrm>
            <a:off x="6931230" y="4638853"/>
            <a:ext cx="532166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</a:p>
        </p:txBody>
      </p:sp>
      <p:sp>
        <p:nvSpPr>
          <p:cNvPr id="60" name="Content Placeholder 2"/>
          <p:cNvSpPr txBox="1">
            <a:spLocks/>
          </p:cNvSpPr>
          <p:nvPr/>
        </p:nvSpPr>
        <p:spPr>
          <a:xfrm>
            <a:off x="10291650" y="4638853"/>
            <a:ext cx="532166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3824915" y="5415524"/>
            <a:ext cx="532166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6931230" y="5403103"/>
            <a:ext cx="3226794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    9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4327836" y="4575364"/>
            <a:ext cx="2541608" cy="64405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89715" y="4691715"/>
            <a:ext cx="360767" cy="404377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4448481" y="4691717"/>
            <a:ext cx="1370864" cy="404377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+ 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5322619" y="4735220"/>
            <a:ext cx="390334" cy="317369"/>
          </a:xfrm>
          <a:prstGeom prst="roundRect">
            <a:avLst/>
          </a:prstGeom>
          <a:solidFill>
            <a:srgbClr val="006E9A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7626826" y="4575364"/>
            <a:ext cx="2541608" cy="64405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9588705" y="4691715"/>
            <a:ext cx="360767" cy="404377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7747471" y="4691717"/>
            <a:ext cx="1370864" cy="404377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+ 2 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4327836" y="5335766"/>
            <a:ext cx="2541608" cy="64405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3    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 3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1293717" y="5304396"/>
            <a:ext cx="2541608" cy="64405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3    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255596" y="5420747"/>
            <a:ext cx="360767" cy="404377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84" name="Content Placeholder 2"/>
          <p:cNvSpPr txBox="1">
            <a:spLocks/>
          </p:cNvSpPr>
          <p:nvPr/>
        </p:nvSpPr>
        <p:spPr>
          <a:xfrm>
            <a:off x="838200" y="6014572"/>
            <a:ext cx="10515600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Ordinary math operator precedence applies!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F757F26B-BA15-4406-A670-78BAD5C1683D}"/>
              </a:ext>
            </a:extLst>
          </p:cNvPr>
          <p:cNvSpPr txBox="1">
            <a:spLocks/>
          </p:cNvSpPr>
          <p:nvPr/>
        </p:nvSpPr>
        <p:spPr>
          <a:xfrm>
            <a:off x="1351197" y="1775922"/>
            <a:ext cx="2405827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+ 2 * 3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784A60B6-A4E5-4C85-ACD5-1822C072858F}"/>
              </a:ext>
            </a:extLst>
          </p:cNvPr>
          <p:cNvSpPr txBox="1">
            <a:spLocks/>
          </p:cNvSpPr>
          <p:nvPr/>
        </p:nvSpPr>
        <p:spPr>
          <a:xfrm>
            <a:off x="1361607" y="3993525"/>
            <a:ext cx="2405827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 + 2) * 3</a:t>
            </a:r>
          </a:p>
        </p:txBody>
      </p:sp>
    </p:spTree>
    <p:extLst>
      <p:ext uri="{BB962C8B-B14F-4D97-AF65-F5344CB8AC3E}">
        <p14:creationId xmlns:p14="http://schemas.microsoft.com/office/powerpoint/2010/main" val="400822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27" grpId="0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40" grpId="0"/>
      <p:bldP spid="41" grpId="0"/>
      <p:bldP spid="42" grpId="0"/>
      <p:bldP spid="44" grpId="0" animBg="1"/>
      <p:bldP spid="47" grpId="0"/>
      <p:bldP spid="39" grpId="0" animBg="1"/>
      <p:bldP spid="43" grpId="0" animBg="1"/>
      <p:bldP spid="45" grpId="0" animBg="1"/>
      <p:bldP spid="46" grpId="0" animBg="1"/>
      <p:bldP spid="48" grpId="0" animBg="1"/>
      <p:bldP spid="49" grpId="0"/>
      <p:bldP spid="59" grpId="0"/>
      <p:bldP spid="60" grpId="0"/>
      <p:bldP spid="61" grpId="0"/>
      <p:bldP spid="63" grpId="0"/>
      <p:bldP spid="64" grpId="0" animBg="1"/>
      <p:bldP spid="65" grpId="0" animBg="1"/>
      <p:bldP spid="66" grpId="0" animBg="1"/>
      <p:bldP spid="68" grpId="0" animBg="1"/>
      <p:bldP spid="69" grpId="0" animBg="1"/>
      <p:bldP spid="70" grpId="0" animBg="1"/>
      <p:bldP spid="71" grpId="0" animBg="1"/>
      <p:bldP spid="74" grpId="0" animBg="1"/>
      <p:bldP spid="79" grpId="0" animBg="1"/>
      <p:bldP spid="80" grpId="0" animBg="1"/>
      <p:bldP spid="84" grpId="0"/>
      <p:bldP spid="50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120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To calculate the size of the surface of a sphere, the following formula is used:</a:t>
                </a:r>
              </a:p>
              <a:p>
                <a:pPr marL="0" indent="0">
                  <a:buNone/>
                </a:pPr>
                <a:r>
                  <a:rPr lang="sv-SE" dirty="0">
                    <a:sym typeface="Wingdings" panose="05000000000000000000" pitchFamily="2" charset="2"/>
                  </a:rPr>
                  <a:t>	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𝐴𝑟𝑒𝑎</m:t>
                    </m:r>
                    <m:r>
                      <a:rPr lang="sv-S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=4∗</m:t>
                    </m:r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𝑟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𝑟</m:t>
                    </m:r>
                  </m:oMath>
                </a14:m>
                <a:endParaRPr lang="sv-SE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sv-SE" dirty="0">
                    <a:sym typeface="Wingdings" panose="05000000000000000000" pitchFamily="2" charset="2"/>
                  </a:rPr>
                  <a:t>	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=3.14159</m:t>
                    </m:r>
                    <m:r>
                      <a:rPr lang="sv-SE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. ..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radius of Earth is about 6,371 kilometers.</a:t>
                </a:r>
              </a:p>
              <a:p>
                <a:r>
                  <a:rPr lang="en-US" dirty="0"/>
                  <a:t>How big is the surface of Earth?</a:t>
                </a:r>
              </a:p>
              <a:p>
                <a:pPr lvl="1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4*3.14159*6371*6371</a:t>
                </a:r>
                <a:r>
                  <a:rPr lang="en-US" dirty="0"/>
                  <a:t> kilometer².</a:t>
                </a:r>
              </a:p>
              <a:p>
                <a:pPr lvl="1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4*3.14159*6371000*6371000</a:t>
                </a:r>
                <a:r>
                  <a:rPr lang="en-US" dirty="0"/>
                  <a:t> meter².</a:t>
                </a:r>
              </a:p>
              <a:p>
                <a:r>
                  <a:rPr lang="en-US" dirty="0"/>
                  <a:t>How big would it be if the radius is 500 kilometers shorter?</a:t>
                </a:r>
              </a:p>
              <a:p>
                <a:pPr lvl="1"/>
                <a:r>
                  <a:rPr lang="sv-SE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4*3.14159*(6371-500)*(6371-500)</a:t>
                </a:r>
                <a:r>
                  <a:rPr lang="en-US" dirty="0"/>
                  <a:t> kilometer².</a:t>
                </a:r>
              </a:p>
              <a:p>
                <a:pPr lvl="1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4*3.14159*(6371000-500000)*(6371000-500000)</a:t>
                </a:r>
                <a:r>
                  <a:rPr lang="en-US" dirty="0"/>
                  <a:t> meter².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1207"/>
              </a:xfrm>
              <a:blipFill>
                <a:blip r:embed="rId2"/>
                <a:stretch>
                  <a:fillRect l="-1217"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00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high level programs consist of a sequence of statements.</a:t>
            </a:r>
          </a:p>
          <a:p>
            <a:r>
              <a:rPr lang="en-US" dirty="0"/>
              <a:t>They are executed from top to bottom.</a:t>
            </a:r>
          </a:p>
          <a:p>
            <a:r>
              <a:rPr lang="en-US" dirty="0"/>
              <a:t>An executed statement results in side effects. For example...</a:t>
            </a:r>
          </a:p>
          <a:p>
            <a:pPr lvl="1"/>
            <a:r>
              <a:rPr lang="en-US" dirty="0"/>
              <a:t>Storing a value in a variable.</a:t>
            </a:r>
          </a:p>
          <a:p>
            <a:pPr lvl="1"/>
            <a:r>
              <a:rPr lang="en-US" dirty="0"/>
              <a:t>Conditionally execute other statements.</a:t>
            </a:r>
          </a:p>
          <a:p>
            <a:pPr lvl="1"/>
            <a:r>
              <a:rPr lang="en-US" dirty="0"/>
              <a:t>Conditionally repeat execution of other statements.</a:t>
            </a:r>
          </a:p>
        </p:txBody>
      </p:sp>
    </p:spTree>
    <p:extLst>
      <p:ext uri="{BB962C8B-B14F-4D97-AF65-F5344CB8AC3E}">
        <p14:creationId xmlns:p14="http://schemas.microsoft.com/office/powerpoint/2010/main" val="217578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47062"/>
            <a:ext cx="4949537" cy="2675604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u="sng" dirty="0"/>
              <a:t>How it is executed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&lt;expr&gt;</a:t>
            </a:r>
            <a:r>
              <a:rPr lang="en-US" dirty="0"/>
              <a:t> to a value.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variable named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&lt;variable&gt;</a:t>
            </a:r>
            <a:r>
              <a:rPr lang="en-US" dirty="0"/>
              <a:t> and store the value there.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0790"/>
            <a:ext cx="10515600" cy="99617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A variable is a sequence of characters storing a value.</a:t>
            </a:r>
          </a:p>
          <a:p>
            <a:r>
              <a:rPr lang="en-US" dirty="0">
                <a:latin typeface="+mn-lt"/>
              </a:rPr>
              <a:t>Statement creating a variable:</a:t>
            </a:r>
          </a:p>
        </p:txBody>
      </p:sp>
      <p:sp>
        <p:nvSpPr>
          <p:cNvPr id="6" name="Rectangle 5"/>
          <p:cNvSpPr/>
          <p:nvPr/>
        </p:nvSpPr>
        <p:spPr>
          <a:xfrm>
            <a:off x="6195086" y="2303500"/>
            <a:ext cx="3693157" cy="5225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427420" y="2417536"/>
            <a:ext cx="1330038" cy="3156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&lt;expr&gt;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898791"/>
              </p:ext>
            </p:extLst>
          </p:nvPr>
        </p:nvGraphicFramePr>
        <p:xfrm>
          <a:off x="6463187" y="3618093"/>
          <a:ext cx="346097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&lt;variable&gt;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</a:t>
                      </a:r>
                      <a:r>
                        <a:rPr lang="en-U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63187" y="4410573"/>
            <a:ext cx="3460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Variable table.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04263" y="5622666"/>
            <a:ext cx="2232334" cy="48763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&lt;variable&gt;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682897" y="5620870"/>
            <a:ext cx="2717203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The value</a:t>
            </a:r>
          </a:p>
        </p:txBody>
      </p:sp>
    </p:spTree>
    <p:extLst>
      <p:ext uri="{BB962C8B-B14F-4D97-AF65-F5344CB8AC3E}">
        <p14:creationId xmlns:p14="http://schemas.microsoft.com/office/powerpoint/2010/main" val="180691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how big the surface of Earth is </a:t>
            </a:r>
            <a:br>
              <a:rPr lang="en-US" dirty="0"/>
            </a:br>
            <a:r>
              <a:rPr lang="en-US" dirty="0"/>
              <a:t>  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4*3.14159*6371*6371</a:t>
            </a:r>
            <a:r>
              <a:rPr lang="en-US" dirty="0"/>
              <a:t>).</a:t>
            </a:r>
          </a:p>
          <a:p>
            <a:endParaRPr lang="en-US" sz="11500" dirty="0"/>
          </a:p>
          <a:p>
            <a:pPr marL="0" indent="0">
              <a:buNone/>
            </a:pPr>
            <a:r>
              <a:rPr lang="en-US" u="sng" dirty="0"/>
              <a:t>Benefits</a:t>
            </a:r>
          </a:p>
          <a:p>
            <a:r>
              <a:rPr lang="en-US" dirty="0"/>
              <a:t>Code is easier to read.</a:t>
            </a:r>
          </a:p>
          <a:p>
            <a:r>
              <a:rPr lang="en-US" dirty="0"/>
              <a:t>Do not duplicate the hard coded radius value.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53493" y="2866579"/>
            <a:ext cx="6997307" cy="12629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 = 3.14159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earthRadius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6371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earthArea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4*pi*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earthRadius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earthRadius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314163"/>
              </p:ext>
            </p:extLst>
          </p:nvPr>
        </p:nvGraphicFramePr>
        <p:xfrm>
          <a:off x="8310623" y="2611935"/>
          <a:ext cx="346097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10623" y="4196895"/>
            <a:ext cx="3460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Variable table.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51205" y="3035083"/>
            <a:ext cx="168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10623" y="3415990"/>
            <a:ext cx="168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earthRadius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51205" y="3827563"/>
            <a:ext cx="168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earthArea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55202" y="3035083"/>
            <a:ext cx="168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3.14159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55202" y="3415990"/>
            <a:ext cx="168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6371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42660" y="3839138"/>
            <a:ext cx="189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510064041.08</a:t>
            </a:r>
          </a:p>
        </p:txBody>
      </p:sp>
    </p:spTree>
    <p:extLst>
      <p:ext uri="{BB962C8B-B14F-4D97-AF65-F5344CB8AC3E}">
        <p14:creationId xmlns:p14="http://schemas.microsoft.com/office/powerpoint/2010/main" val="352966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naming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name of the variable should reflect the value it stores.</a:t>
            </a:r>
          </a:p>
          <a:p>
            <a:r>
              <a:rPr lang="en-US" dirty="0"/>
              <a:t>Makes the code easier to read.</a:t>
            </a:r>
          </a:p>
          <a:p>
            <a:endParaRPr lang="en-US" sz="4000" dirty="0"/>
          </a:p>
          <a:p>
            <a:endParaRPr lang="en-US" dirty="0"/>
          </a:p>
          <a:p>
            <a:endParaRPr lang="en-US" sz="1000" dirty="0"/>
          </a:p>
          <a:p>
            <a:r>
              <a:rPr lang="en-US" dirty="0"/>
              <a:t>Common naming conventions: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writeItLikeThis</a:t>
            </a:r>
            <a:r>
              <a:rPr lang="en-US" dirty="0"/>
              <a:t> (camelCase, first letter lowercased)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WriteItLikeThis</a:t>
            </a:r>
            <a:r>
              <a:rPr lang="en-US" dirty="0"/>
              <a:t> (camelCase, first letter capitalized)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write_it_like_this</a:t>
            </a:r>
            <a:r>
              <a:rPr lang="en-US" dirty="0"/>
              <a:t> (used in Python!)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3358" y="3031654"/>
            <a:ext cx="3146691" cy="36279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26721" y="3031654"/>
            <a:ext cx="3146691" cy="35548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7.23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33358" y="3717092"/>
            <a:ext cx="3146691" cy="36279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numberOfStudents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926721" y="3717092"/>
            <a:ext cx="3146691" cy="35548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amountOfWater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7.23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1233358" y="3031654"/>
            <a:ext cx="3146691" cy="3627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 flipH="1">
            <a:off x="1233358" y="3031654"/>
            <a:ext cx="3176894" cy="3627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926721" y="3031654"/>
            <a:ext cx="3146691" cy="3627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 flipH="1">
            <a:off x="4926721" y="3031654"/>
            <a:ext cx="3176894" cy="3627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98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Reassignment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Stores a new value in an existing variable.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sz="3200" dirty="0"/>
              <a:t> </a:t>
            </a:r>
            <a:r>
              <a:rPr lang="en-US" dirty="0"/>
              <a:t>Syntax: </a:t>
            </a:r>
          </a:p>
          <a:p>
            <a:pPr marL="0" indent="0">
              <a:buNone/>
            </a:pPr>
            <a:r>
              <a:rPr lang="en-US" u="sng" dirty="0"/>
              <a:t>How it is executed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&lt;expr&gt;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Store the evaluated expression in the</a:t>
            </a:r>
            <a:br>
              <a:rPr lang="en-US" dirty="0"/>
            </a:br>
            <a:r>
              <a:rPr lang="en-US" dirty="0"/>
              <a:t>variable named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&lt;variable&gt;</a:t>
            </a:r>
            <a:r>
              <a:rPr lang="en-U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1967" y="2372948"/>
            <a:ext cx="3693157" cy="5225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64301" y="2486984"/>
            <a:ext cx="1330038" cy="3156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&lt;expr&gt;</a:t>
            </a:r>
          </a:p>
        </p:txBody>
      </p:sp>
    </p:spTree>
    <p:extLst>
      <p:ext uri="{BB962C8B-B14F-4D97-AF65-F5344CB8AC3E}">
        <p14:creationId xmlns:p14="http://schemas.microsoft.com/office/powerpoint/2010/main" val="52012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Purpose: to compute the sum of the integers between 0 and 2.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51255" y="2703083"/>
            <a:ext cx="4381982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0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sum + 1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sum + 2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794094"/>
              </p:ext>
            </p:extLst>
          </p:nvPr>
        </p:nvGraphicFramePr>
        <p:xfrm>
          <a:off x="7604887" y="2773445"/>
          <a:ext cx="2716148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eorgia" panose="02040502050405020303" pitchFamily="18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04887" y="3574347"/>
            <a:ext cx="271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Variable table.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16133" y="3180922"/>
            <a:ext cx="47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62349" y="3180922"/>
            <a:ext cx="63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- 1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50078" y="3180922"/>
            <a:ext cx="63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- 3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04887" y="3169685"/>
            <a:ext cx="96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4287592"/>
            <a:ext cx="4346542" cy="202824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How many statements?</a:t>
            </a:r>
          </a:p>
          <a:p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How many expressions?</a:t>
            </a:r>
          </a:p>
          <a:p>
            <a:r>
              <a:rPr lang="en-US" dirty="0"/>
              <a:t>7</a:t>
            </a:r>
          </a:p>
        </p:txBody>
      </p:sp>
      <p:sp>
        <p:nvSpPr>
          <p:cNvPr id="14" name="Rounded Rectangle 3"/>
          <p:cNvSpPr/>
          <p:nvPr/>
        </p:nvSpPr>
        <p:spPr>
          <a:xfrm>
            <a:off x="6096000" y="4190270"/>
            <a:ext cx="3594755" cy="2436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/>
          <p:cNvSpPr/>
          <p:nvPr/>
        </p:nvSpPr>
        <p:spPr>
          <a:xfrm>
            <a:off x="6568785" y="4707713"/>
            <a:ext cx="2620135" cy="4779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68785" y="5352878"/>
            <a:ext cx="2620136" cy="4779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68785" y="5998043"/>
            <a:ext cx="2620136" cy="4779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 =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27272" y="4254790"/>
            <a:ext cx="1319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Program</a:t>
            </a:r>
          </a:p>
        </p:txBody>
      </p:sp>
      <p:sp>
        <p:nvSpPr>
          <p:cNvPr id="21" name="Rounded Rectangle 28"/>
          <p:cNvSpPr/>
          <p:nvPr/>
        </p:nvSpPr>
        <p:spPr>
          <a:xfrm>
            <a:off x="7587093" y="4787676"/>
            <a:ext cx="339931" cy="3156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7" name="Rounded Rectangle 8"/>
          <p:cNvSpPr/>
          <p:nvPr/>
        </p:nvSpPr>
        <p:spPr>
          <a:xfrm>
            <a:off x="7465707" y="5401235"/>
            <a:ext cx="1663688" cy="3980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sp>
        <p:nvSpPr>
          <p:cNvPr id="28" name="Rounded Rectangle 9"/>
          <p:cNvSpPr/>
          <p:nvPr/>
        </p:nvSpPr>
        <p:spPr>
          <a:xfrm>
            <a:off x="7553803" y="5478258"/>
            <a:ext cx="623485" cy="257517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9"/>
          <p:cNvSpPr/>
          <p:nvPr/>
        </p:nvSpPr>
        <p:spPr>
          <a:xfrm>
            <a:off x="8497927" y="5486861"/>
            <a:ext cx="348536" cy="24561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1" name="Rounded Rectangle 8"/>
          <p:cNvSpPr/>
          <p:nvPr/>
        </p:nvSpPr>
        <p:spPr>
          <a:xfrm>
            <a:off x="7464787" y="6043061"/>
            <a:ext cx="1663688" cy="3980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sp>
        <p:nvSpPr>
          <p:cNvPr id="32" name="Rounded Rectangle 9"/>
          <p:cNvSpPr/>
          <p:nvPr/>
        </p:nvSpPr>
        <p:spPr>
          <a:xfrm>
            <a:off x="7552883" y="6120084"/>
            <a:ext cx="623485" cy="257517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ounded Rectangle 9"/>
          <p:cNvSpPr/>
          <p:nvPr/>
        </p:nvSpPr>
        <p:spPr>
          <a:xfrm>
            <a:off x="8497007" y="6128687"/>
            <a:ext cx="348536" cy="24561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6948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  <p:bldP spid="7" grpId="0"/>
      <p:bldP spid="8" grpId="0"/>
      <p:bldP spid="9" grpId="0"/>
      <p:bldP spid="12" grpId="0"/>
      <p:bldP spid="11" grpId="0" build="p"/>
      <p:bldP spid="14" grpId="0" animBg="1"/>
      <p:bldP spid="15" grpId="0" animBg="1"/>
      <p:bldP spid="16" grpId="0" animBg="1"/>
      <p:bldP spid="17" grpId="0" animBg="1"/>
      <p:bldP spid="19" grpId="0"/>
      <p:bldP spid="21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Basics in Python, Part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Autumn 2018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Purpose: to compute the sum of the integers between 0 and 2.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463222"/>
            <a:ext cx="10515600" cy="21372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Let's be a computer and execute the statements!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0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sum + 1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sum + 2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292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Purpose: to compute the sum of the integers between 0 and 2.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463222"/>
            <a:ext cx="10515599" cy="21372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0 #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create the variable sum, storing: 0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0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sum + 1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sum + 2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24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Purpose: to compute the sum of the integers between 0 and 2.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463222"/>
            <a:ext cx="10515599" cy="21372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0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sum + 1 #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store a new value in sum: sum+1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0+1  1.</a:t>
            </a:r>
            <a:endParaRPr lang="en-US" sz="1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sum + 2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147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Purpose: to compute the sum of the integers between 0 and 2.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463222"/>
            <a:ext cx="10515599" cy="21372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0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sum + 1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sum + 2 #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store a new value in sum: sum+2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1+2  3.</a:t>
            </a:r>
            <a:endParaRPr lang="en-US" sz="1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10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Purpose: to compute the sum of the integers between 0 and 2.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463222"/>
            <a:ext cx="10515599" cy="21372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0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sum + 1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sum + 2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I'm done!</a:t>
            </a:r>
          </a:p>
        </p:txBody>
      </p:sp>
    </p:spTree>
    <p:extLst>
      <p:ext uri="{BB962C8B-B14F-4D97-AF65-F5344CB8AC3E}">
        <p14:creationId xmlns:p14="http://schemas.microsoft.com/office/powerpoint/2010/main" val="489103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0560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Represents a sequence of characters.</a:t>
            </a:r>
          </a:p>
          <a:p>
            <a:r>
              <a:rPr lang="en-US" noProof="0" dirty="0"/>
              <a:t>Expressions creating strings: </a:t>
            </a:r>
          </a:p>
          <a:p>
            <a:pPr marL="457200" lvl="1" indent="0">
              <a:buNone/>
            </a:pP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This is a string.</a:t>
            </a:r>
            <a:r>
              <a:rPr lang="en-US" sz="3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string.</a:t>
            </a:r>
          </a:p>
          <a:p>
            <a:r>
              <a:rPr lang="en-US" noProof="0" dirty="0"/>
              <a:t>Escaped characters have special meaning:</a:t>
            </a:r>
            <a:endParaRPr lang="en-US" noProof="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/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\"  </a:t>
            </a:r>
            <a:r>
              <a:rPr lang="en-US" noProof="0" dirty="0">
                <a:sym typeface="Wingdings" panose="05000000000000000000" pitchFamily="2" charset="2"/>
              </a:rPr>
              <a:t> =     "</a:t>
            </a:r>
          </a:p>
          <a:p>
            <a:pPr lvl="1"/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\'  </a:t>
            </a:r>
            <a:r>
              <a:rPr lang="en-US" noProof="0" dirty="0">
                <a:sym typeface="Wingdings" panose="05000000000000000000" pitchFamily="2" charset="2"/>
              </a:rPr>
              <a:t> =     '</a:t>
            </a:r>
          </a:p>
          <a:p>
            <a:pPr lvl="1"/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\n  </a:t>
            </a:r>
            <a:r>
              <a:rPr lang="en-US" noProof="0" dirty="0">
                <a:cs typeface="Courier New" panose="02070309020205020404" pitchFamily="49" charset="0"/>
                <a:sym typeface="Wingdings" panose="05000000000000000000" pitchFamily="2" charset="2"/>
              </a:rPr>
              <a:t> =</a:t>
            </a:r>
            <a:r>
              <a:rPr lang="en-US" noProof="0" dirty="0">
                <a:sym typeface="Wingdings" panose="05000000000000000000" pitchFamily="2" charset="2"/>
              </a:rPr>
              <a:t>     newline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67902" y="2846797"/>
            <a:ext cx="3731213" cy="3972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"This is a string."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67901" y="3288695"/>
            <a:ext cx="3731213" cy="3972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'This is a string.'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11969" y="5539669"/>
            <a:ext cx="3886007" cy="3972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"This is\na string."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97976" y="5543014"/>
            <a:ext cx="2991090" cy="100694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latin typeface="Courier"/>
                <a:sym typeface="Wingdings" panose="05000000000000000000" pitchFamily="2" charset="2"/>
              </a:rPr>
              <a:t> This is</a:t>
            </a:r>
          </a:p>
          <a:p>
            <a:pPr marL="0" indent="0">
              <a:buNone/>
            </a:pPr>
            <a:r>
              <a:rPr lang="en-US" dirty="0">
                <a:latin typeface="Courier"/>
                <a:sym typeface="Wingdings" panose="05000000000000000000" pitchFamily="2" charset="2"/>
              </a:rPr>
              <a:t>   a string.</a:t>
            </a:r>
          </a:p>
        </p:txBody>
      </p:sp>
    </p:spTree>
    <p:extLst>
      <p:ext uri="{BB962C8B-B14F-4D97-AF65-F5344CB8AC3E}">
        <p14:creationId xmlns:p14="http://schemas.microsoft.com/office/powerpoint/2010/main" val="12184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86715"/>
          </a:xfrm>
        </p:spPr>
        <p:txBody>
          <a:bodyPr>
            <a:spAutoFit/>
          </a:bodyPr>
          <a:lstStyle/>
          <a:p>
            <a:r>
              <a:rPr lang="en-US" noProof="0" dirty="0"/>
              <a:t>Multiline strings:</a:t>
            </a:r>
          </a:p>
          <a:p>
            <a:pPr marL="457200" lvl="1" indent="0">
              <a:buNone/>
            </a:pPr>
            <a:r>
              <a:rPr lang="en-US" noProof="0" dirty="0">
                <a:latin typeface="Courier"/>
              </a:rPr>
              <a:t>                      </a:t>
            </a:r>
          </a:p>
          <a:p>
            <a:pPr marL="457200" lvl="1" indent="0">
              <a:buNone/>
            </a:pPr>
            <a:endParaRPr lang="en-US" noProof="0" dirty="0">
              <a:latin typeface="Courier"/>
            </a:endParaRPr>
          </a:p>
          <a:p>
            <a:pPr marL="457200" lvl="1" indent="0">
              <a:buNone/>
            </a:pPr>
            <a:endParaRPr lang="en-US" noProof="0" dirty="0">
              <a:latin typeface="Courier"/>
            </a:endParaRPr>
          </a:p>
          <a:p>
            <a:pPr lvl="1"/>
            <a:r>
              <a:rPr lang="en-US" noProof="0" dirty="0"/>
              <a:t>Works with 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r>
              <a:rPr lang="en-US" noProof="0" dirty="0"/>
              <a:t> as well.</a:t>
            </a:r>
            <a:endParaRPr lang="en-US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noProof="0" dirty="0"/>
              <a:t>The 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noProof="0" dirty="0"/>
              <a:t> operator can be used to concatenate strings:</a:t>
            </a:r>
          </a:p>
          <a:p>
            <a:pPr marL="457200" lvl="1" indent="0">
              <a:buNone/>
            </a:pP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This is a string!</a:t>
            </a:r>
            <a:endParaRPr lang="en-US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681416" y="2264032"/>
            <a:ext cx="4383717" cy="11852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"""This is a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covering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multiple lines."""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2307262"/>
            <a:ext cx="4241158" cy="109876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This is a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string covering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multiple lines.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34152" y="4297756"/>
            <a:ext cx="5109716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679011" y="4402534"/>
            <a:ext cx="2059612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"This is "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295679" y="4402533"/>
            <a:ext cx="2239946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'a string!'</a:t>
            </a:r>
          </a:p>
        </p:txBody>
      </p:sp>
    </p:spTree>
    <p:extLst>
      <p:ext uri="{BB962C8B-B14F-4D97-AF65-F5344CB8AC3E}">
        <p14:creationId xmlns:p14="http://schemas.microsoft.com/office/powerpoint/2010/main" val="267771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input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85748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/>
              <a:t>Printing a value to the console: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97956" y="2440693"/>
            <a:ext cx="4925993" cy="838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print("The thing to print!")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print(52)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427205"/>
            <a:ext cx="5585748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Reading a string from the console: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97955" y="4029133"/>
            <a:ext cx="4925993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48331" y="2439128"/>
            <a:ext cx="4205469" cy="838435"/>
          </a:xfrm>
          <a:prstGeom prst="rect">
            <a:avLst/>
          </a:prstGeom>
          <a:solidFill>
            <a:schemeClr val="tx1"/>
          </a:solidFill>
          <a:effectLst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The thing to print!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20357" y="4026003"/>
            <a:ext cx="4205469" cy="405496"/>
          </a:xfrm>
          <a:prstGeom prst="rect">
            <a:avLst/>
          </a:prstGeom>
          <a:solidFill>
            <a:schemeClr val="tx1"/>
          </a:solidFill>
          <a:effectLst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Hello!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97955" y="4725543"/>
            <a:ext cx="4925993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input("Enter something: ")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120356" y="4725543"/>
            <a:ext cx="4205469" cy="405496"/>
          </a:xfrm>
          <a:prstGeom prst="rect">
            <a:avLst/>
          </a:prstGeom>
          <a:solidFill>
            <a:schemeClr val="tx1"/>
          </a:solidFill>
          <a:effectLst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Enter something: 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Hello!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97954" y="5421953"/>
            <a:ext cx="4925993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entered_text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input()</a:t>
            </a:r>
          </a:p>
        </p:txBody>
      </p:sp>
    </p:spTree>
    <p:extLst>
      <p:ext uri="{BB962C8B-B14F-4D97-AF65-F5344CB8AC3E}">
        <p14:creationId xmlns:p14="http://schemas.microsoft.com/office/powerpoint/2010/main" val="79847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  <p:bldP spid="6" grpId="0" animBg="1"/>
      <p:bldP spid="7" grpId="0" uiExpand="1" build="p" animBg="1"/>
      <p:bldP spid="8" grpId="0" build="p" animBg="1"/>
      <p:bldP spid="9" grpId="0" animBg="1"/>
      <p:bldP spid="10" grpId="0" build="p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1" y="1690688"/>
            <a:ext cx="6245505" cy="838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input("Enter your name: 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print("Hello "+name+"!")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404904" y="1690688"/>
            <a:ext cx="4055962" cy="838435"/>
          </a:xfrm>
          <a:prstGeom prst="rect">
            <a:avLst/>
          </a:prstGeom>
          <a:solidFill>
            <a:schemeClr val="tx1"/>
          </a:solidFill>
          <a:effectLst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Enter your name: 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Peter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Hello Peter!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38200" y="2907959"/>
            <a:ext cx="6245506" cy="82997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= input("Enter your age: 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print("Your age doubled is: "+age*2)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404904" y="2899496"/>
            <a:ext cx="4055962" cy="829971"/>
          </a:xfrm>
          <a:prstGeom prst="rect">
            <a:avLst/>
          </a:prstGeom>
          <a:solidFill>
            <a:schemeClr val="tx1"/>
          </a:solidFill>
          <a:effectLst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Enter your age: 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Your age doubled is: 22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38200" y="4116766"/>
            <a:ext cx="6245506" cy="12629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= input("Enter your age: 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print("Your age doubled is: "+age*2)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404904" y="4108303"/>
            <a:ext cx="4055962" cy="2526846"/>
          </a:xfrm>
          <a:prstGeom prst="rect">
            <a:avLst/>
          </a:prstGeom>
          <a:solidFill>
            <a:schemeClr val="tx1"/>
          </a:solidFill>
          <a:effectLst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Enter your age: 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&gt;", line 1, in &lt;module&gt;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Can't convert 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 object to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implicitly</a:t>
            </a:r>
          </a:p>
        </p:txBody>
      </p:sp>
    </p:spTree>
    <p:extLst>
      <p:ext uri="{BB962C8B-B14F-4D97-AF65-F5344CB8AC3E}">
        <p14:creationId xmlns:p14="http://schemas.microsoft.com/office/powerpoint/2010/main" val="80847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13" grpId="0" build="p" animBg="1"/>
      <p:bldP spid="14" grpId="0" build="p" animBg="1"/>
      <p:bldP spid="16" grpId="0" build="p" animBg="1"/>
      <p:bldP spid="17" grpId="0" build="p" animBg="1"/>
      <p:bldP spid="18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38200" y="1699151"/>
            <a:ext cx="10515600" cy="12629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= input("Enter your age: 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print("Your age doubled is: "+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(age*2))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299568"/>
            <a:ext cx="4055962" cy="829971"/>
          </a:xfrm>
          <a:prstGeom prst="rect">
            <a:avLst/>
          </a:prstGeom>
          <a:solidFill>
            <a:schemeClr val="tx1"/>
          </a:solidFill>
          <a:effectLst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Enter your age: 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Your age doubled is: 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724644" y="3299568"/>
            <a:ext cx="5629155" cy="1778949"/>
          </a:xfrm>
          <a:prstGeom prst="rect">
            <a:avLst/>
          </a:prstGeom>
          <a:solidFill>
            <a:schemeClr val="tx1"/>
          </a:solidFill>
          <a:effectLst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Enter your age: 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&gt;", line 1, in &lt;module&gt;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literal 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with base 10: 'a'</a:t>
            </a:r>
          </a:p>
        </p:txBody>
      </p:sp>
    </p:spTree>
    <p:extLst>
      <p:ext uri="{BB962C8B-B14F-4D97-AF65-F5344CB8AC3E}">
        <p14:creationId xmlns:p14="http://schemas.microsoft.com/office/powerpoint/2010/main" val="359016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nimBg="1"/>
      <p:bldP spid="18" grpId="0" build="p" animBg="1"/>
      <p:bldP spid="9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Peter's convention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38197" y="2471152"/>
            <a:ext cx="10515601" cy="874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box represents an entire program</a:t>
            </a:r>
            <a:br>
              <a:rPr lang="en-US" sz="2400" dirty="0"/>
            </a:br>
            <a:r>
              <a:rPr lang="en-US" sz="2400" dirty="0"/>
              <a:t>which consists of a sequence of statements.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196" y="3515841"/>
            <a:ext cx="10515601" cy="4723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err="1"/>
              <a:t>This</a:t>
            </a:r>
            <a:r>
              <a:rPr lang="sv-SE" sz="2400" dirty="0"/>
              <a:t> box </a:t>
            </a:r>
            <a:r>
              <a:rPr lang="sv-SE" sz="2400" dirty="0" err="1"/>
              <a:t>represents</a:t>
            </a:r>
            <a:r>
              <a:rPr lang="sv-SE" sz="2400" dirty="0"/>
              <a:t> a </a:t>
            </a:r>
            <a:r>
              <a:rPr lang="sv-SE" sz="2400" dirty="0" err="1"/>
              <a:t>single</a:t>
            </a:r>
            <a:r>
              <a:rPr lang="sv-SE" sz="2400" dirty="0"/>
              <a:t> </a:t>
            </a:r>
            <a:r>
              <a:rPr lang="sv-SE" sz="2400" dirty="0" err="1"/>
              <a:t>statement</a:t>
            </a:r>
            <a:r>
              <a:rPr lang="sv-SE" sz="2400" dirty="0"/>
              <a:t>.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838196" y="4144722"/>
            <a:ext cx="10515601" cy="46003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err="1"/>
              <a:t>This</a:t>
            </a:r>
            <a:r>
              <a:rPr lang="sv-SE" sz="2400" dirty="0"/>
              <a:t> box </a:t>
            </a:r>
            <a:r>
              <a:rPr lang="sv-SE" sz="2400" dirty="0" err="1"/>
              <a:t>represents</a:t>
            </a:r>
            <a:r>
              <a:rPr lang="sv-SE" sz="2400" dirty="0"/>
              <a:t> a </a:t>
            </a:r>
            <a:r>
              <a:rPr lang="sv-SE" sz="2400" dirty="0" err="1"/>
              <a:t>single</a:t>
            </a:r>
            <a:r>
              <a:rPr lang="sv-SE" sz="2400" dirty="0"/>
              <a:t> </a:t>
            </a:r>
            <a:r>
              <a:rPr lang="sv-SE" sz="2400" dirty="0" err="1"/>
              <a:t>expession</a:t>
            </a:r>
            <a:r>
              <a:rPr lang="sv-SE" sz="2400" dirty="0"/>
              <a:t>.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22DE35D-4055-4FCC-A53B-F15857C4AF2F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5601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box represents Python code written in plain text.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4E0669-9BFF-48D8-A144-1CF01183B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4761303"/>
            <a:ext cx="10515600" cy="48974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The arrow </a:t>
            </a:r>
            <a:r>
              <a:rPr lang="en-US" dirty="0">
                <a:sym typeface="Wingdings" panose="05000000000000000000" pitchFamily="2" charset="2"/>
              </a:rPr>
              <a:t> represents an evaluation step of some kind, e.g.: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20">
            <a:extLst>
              <a:ext uri="{FF2B5EF4-FFF2-40B4-BE49-F238E27FC236}">
                <a16:creationId xmlns:a16="http://schemas.microsoft.com/office/drawing/2014/main" id="{8A786C8A-05BD-48B9-A69F-E8EF82F34408}"/>
              </a:ext>
            </a:extLst>
          </p:cNvPr>
          <p:cNvSpPr/>
          <p:nvPr/>
        </p:nvSpPr>
        <p:spPr>
          <a:xfrm>
            <a:off x="5174526" y="5298327"/>
            <a:ext cx="1169713" cy="46003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3 + 8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E0F57C-956F-4E79-9D90-2B17F0C563B4}"/>
              </a:ext>
            </a:extLst>
          </p:cNvPr>
          <p:cNvSpPr txBox="1">
            <a:spLocks/>
          </p:cNvSpPr>
          <p:nvPr/>
        </p:nvSpPr>
        <p:spPr>
          <a:xfrm>
            <a:off x="6344240" y="5323584"/>
            <a:ext cx="518474" cy="48974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5788A6C-5FD6-4C1D-BC8A-C18A999A9AED}"/>
              </a:ext>
            </a:extLst>
          </p:cNvPr>
          <p:cNvSpPr txBox="1">
            <a:spLocks/>
          </p:cNvSpPr>
          <p:nvPr/>
        </p:nvSpPr>
        <p:spPr>
          <a:xfrm>
            <a:off x="6768446" y="5283471"/>
            <a:ext cx="639452" cy="48974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11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21" grpId="0" animBg="1"/>
      <p:bldP spid="22" grpId="0" animBg="1"/>
      <p:bldP spid="7" grpId="0" build="p"/>
      <p:bldP spid="8" grpId="0" animBg="1"/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Different type of errors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96048"/>
          </a:xfrm>
        </p:spPr>
        <p:txBody>
          <a:bodyPr>
            <a:spAutoFit/>
          </a:bodyPr>
          <a:lstStyle/>
          <a:p>
            <a:r>
              <a:rPr lang="en-US" dirty="0"/>
              <a:t>Syntax errors</a:t>
            </a:r>
          </a:p>
          <a:p>
            <a:pPr lvl="1"/>
            <a:r>
              <a:rPr lang="en-US" dirty="0"/>
              <a:t>What you have written is not valid Python code.</a:t>
            </a:r>
          </a:p>
          <a:p>
            <a:pPr lvl="1"/>
            <a:r>
              <a:rPr lang="en-US" noProof="0" dirty="0"/>
              <a:t>Example: </a:t>
            </a:r>
            <a:endParaRPr lang="en-US" noProof="0" dirty="0">
              <a:latin typeface="Courier"/>
            </a:endParaRPr>
          </a:p>
          <a:p>
            <a:pPr lvl="1"/>
            <a:r>
              <a:rPr lang="en-US" noProof="0" dirty="0"/>
              <a:t>Python do not understand what you want </a:t>
            </a:r>
            <a:r>
              <a:rPr lang="en-US" noProof="0" dirty="0">
                <a:sym typeface="Wingdings" panose="05000000000000000000" pitchFamily="2" charset="2"/>
              </a:rPr>
              <a:t> nothing will be executed</a:t>
            </a:r>
            <a:r>
              <a:rPr lang="en-US" noProof="0" dirty="0"/>
              <a:t>.</a:t>
            </a:r>
          </a:p>
          <a:p>
            <a:r>
              <a:rPr lang="en-US" noProof="0" dirty="0"/>
              <a:t>Runtime errors</a:t>
            </a:r>
          </a:p>
          <a:p>
            <a:pPr lvl="1"/>
            <a:r>
              <a:rPr lang="en-US" noProof="0" dirty="0"/>
              <a:t>Python discovers the error while executing your code.</a:t>
            </a:r>
          </a:p>
          <a:p>
            <a:pPr lvl="1"/>
            <a:r>
              <a:rPr lang="en-US" dirty="0"/>
              <a:t>Example:</a:t>
            </a:r>
            <a:endParaRPr lang="en-US" dirty="0">
              <a:latin typeface="Courier"/>
            </a:endParaRPr>
          </a:p>
          <a:p>
            <a:r>
              <a:rPr lang="en-US" noProof="0" dirty="0"/>
              <a:t>Logical errors</a:t>
            </a:r>
          </a:p>
          <a:p>
            <a:pPr lvl="1"/>
            <a:r>
              <a:rPr lang="en-US" noProof="0" dirty="0"/>
              <a:t>Python runs your entire program, but it </a:t>
            </a:r>
            <a:r>
              <a:rPr lang="en-US" dirty="0"/>
              <a:t>does not work as you want.</a:t>
            </a:r>
          </a:p>
          <a:p>
            <a:pPr lvl="1"/>
            <a:r>
              <a:rPr lang="en-US" noProof="0" dirty="0"/>
              <a:t>Example: </a:t>
            </a:r>
            <a:endParaRPr lang="en-US" noProof="0" dirty="0">
              <a:latin typeface="Courier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17C558-7D0B-480E-8E33-AC983CAA3680}"/>
              </a:ext>
            </a:extLst>
          </p:cNvPr>
          <p:cNvSpPr txBox="1">
            <a:spLocks/>
          </p:cNvSpPr>
          <p:nvPr/>
        </p:nvSpPr>
        <p:spPr>
          <a:xfrm>
            <a:off x="3020148" y="2756218"/>
            <a:ext cx="369880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0" rIns="9144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my_variable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 + 6 -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54930A-BD10-4AAF-96D9-2F2C56058A77}"/>
              </a:ext>
            </a:extLst>
          </p:cNvPr>
          <p:cNvSpPr txBox="1">
            <a:spLocks/>
          </p:cNvSpPr>
          <p:nvPr/>
        </p:nvSpPr>
        <p:spPr>
          <a:xfrm>
            <a:off x="3020148" y="4441329"/>
            <a:ext cx="369880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0" rIns="9144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my_variable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 / 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227373-358D-4F80-84AD-C2E58F881E46}"/>
              </a:ext>
            </a:extLst>
          </p:cNvPr>
          <p:cNvSpPr txBox="1">
            <a:spLocks/>
          </p:cNvSpPr>
          <p:nvPr/>
        </p:nvSpPr>
        <p:spPr>
          <a:xfrm>
            <a:off x="3020148" y="5772473"/>
            <a:ext cx="369880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0" rIns="9144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 = 4 + 6 / 2</a:t>
            </a:r>
          </a:p>
        </p:txBody>
      </p:sp>
    </p:spTree>
    <p:extLst>
      <p:ext uri="{BB962C8B-B14F-4D97-AF65-F5344CB8AC3E}">
        <p14:creationId xmlns:p14="http://schemas.microsoft.com/office/powerpoint/2010/main" val="145184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61709" y="1690688"/>
            <a:ext cx="2982191" cy="3293919"/>
            <a:chOff x="8489373" y="1340427"/>
            <a:chExt cx="2982191" cy="3293919"/>
          </a:xfrm>
        </p:grpSpPr>
        <p:sp>
          <p:nvSpPr>
            <p:cNvPr id="4" name="Rounded Rectangle 3"/>
            <p:cNvSpPr/>
            <p:nvPr/>
          </p:nvSpPr>
          <p:spPr>
            <a:xfrm>
              <a:off x="8489373" y="1340427"/>
              <a:ext cx="2982191" cy="32939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962158" y="1857871"/>
              <a:ext cx="2036617" cy="4779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Georgia" panose="02040502050405020303" pitchFamily="18" charset="0"/>
                </a:rPr>
                <a:t>Statement 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962158" y="2503036"/>
              <a:ext cx="2036618" cy="4779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Georgia" panose="02040502050405020303" pitchFamily="18" charset="0"/>
                </a:rPr>
                <a:t>Statement 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962158" y="3148201"/>
              <a:ext cx="2036618" cy="4779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Georgia" panose="02040502050405020303" pitchFamily="18" charset="0"/>
                </a:rPr>
                <a:t>Statement 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962158" y="3794050"/>
              <a:ext cx="2036618" cy="4779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Georgia" panose="02040502050405020303" pitchFamily="18" charset="0"/>
                </a:rPr>
                <a:t>Statement 4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320645" y="1404948"/>
              <a:ext cx="1319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Georgia" panose="02040502050405020303" pitchFamily="18" charset="0"/>
                </a:rPr>
                <a:t>Program</a:t>
              </a:r>
            </a:p>
          </p:txBody>
        </p:sp>
      </p:grp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838200" y="1755209"/>
            <a:ext cx="4523505" cy="461151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 program consists of:</a:t>
            </a:r>
          </a:p>
          <a:p>
            <a:pPr lvl="1"/>
            <a:r>
              <a:rPr lang="en-US" dirty="0"/>
              <a:t>A sequence of</a:t>
            </a:r>
            <a:br>
              <a:rPr lang="en-US" dirty="0"/>
            </a:br>
            <a:r>
              <a:rPr lang="en-US" dirty="0"/>
              <a:t>statements.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 statement consists of:</a:t>
            </a:r>
          </a:p>
          <a:p>
            <a:pPr lvl="1"/>
            <a:r>
              <a:rPr lang="en-US" dirty="0"/>
              <a:t>Other statements</a:t>
            </a:r>
            <a:br>
              <a:rPr lang="en-US" dirty="0"/>
            </a:br>
            <a:r>
              <a:rPr lang="en-US" dirty="0"/>
              <a:t>and expressions.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Expressions evaluate to:</a:t>
            </a:r>
          </a:p>
          <a:p>
            <a:pPr lvl="1"/>
            <a:r>
              <a:rPr lang="en-US" dirty="0"/>
              <a:t>Values.</a:t>
            </a:r>
          </a:p>
          <a:p>
            <a:pPr marL="0" indent="0">
              <a:buNone/>
            </a:pPr>
            <a:r>
              <a:rPr lang="en-US" dirty="0"/>
              <a:t>Executed statements:</a:t>
            </a:r>
          </a:p>
          <a:p>
            <a:pPr lvl="1"/>
            <a:r>
              <a:rPr lang="en-US" dirty="0"/>
              <a:t>Alters the state</a:t>
            </a:r>
            <a:br>
              <a:rPr lang="en-US" dirty="0"/>
            </a:br>
            <a:r>
              <a:rPr lang="en-US" dirty="0"/>
              <a:t>of the program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5361710" y="5235591"/>
            <a:ext cx="3454976" cy="729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/>
              <a:t>  </a:t>
            </a:r>
            <a:r>
              <a:rPr lang="sv-SE" dirty="0" err="1"/>
              <a:t>variable</a:t>
            </a:r>
            <a:r>
              <a:rPr lang="sv-SE" dirty="0"/>
              <a:t> = 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714802" y="5452579"/>
            <a:ext cx="1632858" cy="3156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Expression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816685" y="1755209"/>
            <a:ext cx="2836474" cy="19124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                                :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225972" y="1865076"/>
            <a:ext cx="1632858" cy="3156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Expression 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334744" y="2370865"/>
            <a:ext cx="2133358" cy="480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Statement 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334744" y="2986521"/>
            <a:ext cx="2133358" cy="480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Statement 2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9660911" y="4027933"/>
          <a:ext cx="204123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eorgia" panose="02040502050405020303" pitchFamily="18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eorgia" panose="02040502050405020303" pitchFamily="18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9660911" y="5242364"/>
            <a:ext cx="2041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Variable table.</a:t>
            </a:r>
          </a:p>
        </p:txBody>
      </p:sp>
    </p:spTree>
    <p:extLst>
      <p:ext uri="{BB962C8B-B14F-4D97-AF65-F5344CB8AC3E}">
        <p14:creationId xmlns:p14="http://schemas.microsoft.com/office/powerpoint/2010/main" val="944934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something your computer can evaluate.</a:t>
            </a:r>
          </a:p>
          <a:p>
            <a:r>
              <a:rPr lang="en-US" dirty="0"/>
              <a:t>It will always evaluate to a value.</a:t>
            </a:r>
          </a:p>
          <a:p>
            <a:r>
              <a:rPr lang="en-US" dirty="0"/>
              <a:t>Many programming languages have a tool with an REP-loop.</a:t>
            </a:r>
          </a:p>
          <a:p>
            <a:pPr lvl="1"/>
            <a:r>
              <a:rPr lang="en-US" dirty="0"/>
              <a:t>Read the entered expression.</a:t>
            </a:r>
          </a:p>
          <a:p>
            <a:pPr lvl="1"/>
            <a:r>
              <a:rPr lang="en-US" dirty="0"/>
              <a:t>Evaluate it.</a:t>
            </a:r>
          </a:p>
          <a:p>
            <a:pPr lvl="1"/>
            <a:r>
              <a:rPr lang="en-US" dirty="0"/>
              <a:t>Print the computed value.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82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42097"/>
          </a:xfrm>
        </p:spPr>
        <p:txBody>
          <a:bodyPr>
            <a:spAutoFit/>
          </a:bodyPr>
          <a:lstStyle/>
          <a:p>
            <a:r>
              <a:rPr lang="en-US" dirty="0"/>
              <a:t>Used to represent "how many" (something countable).</a:t>
            </a:r>
          </a:p>
          <a:p>
            <a:r>
              <a:rPr lang="en-US" dirty="0"/>
              <a:t>An expression consisting of a sequence of digits is evaluated to a integer.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u="sng" dirty="0"/>
              <a:t>Examples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48599" y="3998340"/>
            <a:ext cx="644236" cy="3972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48599" y="4742968"/>
            <a:ext cx="644236" cy="3972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2748CC-2B1F-4980-BFFC-05EAD1949E34}"/>
              </a:ext>
            </a:extLst>
          </p:cNvPr>
          <p:cNvSpPr txBox="1">
            <a:spLocks/>
          </p:cNvSpPr>
          <p:nvPr/>
        </p:nvSpPr>
        <p:spPr>
          <a:xfrm>
            <a:off x="3205935" y="3956593"/>
            <a:ext cx="623312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37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B0B8B4-8365-476C-8BD6-3481C175535B}"/>
              </a:ext>
            </a:extLst>
          </p:cNvPr>
          <p:cNvSpPr txBox="1">
            <a:spLocks/>
          </p:cNvSpPr>
          <p:nvPr/>
        </p:nvSpPr>
        <p:spPr>
          <a:xfrm>
            <a:off x="1045588" y="3979993"/>
            <a:ext cx="566395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175B0A-6F3F-4797-A548-3386D4A6D089}"/>
              </a:ext>
            </a:extLst>
          </p:cNvPr>
          <p:cNvSpPr txBox="1">
            <a:spLocks/>
          </p:cNvSpPr>
          <p:nvPr/>
        </p:nvSpPr>
        <p:spPr>
          <a:xfrm>
            <a:off x="1045587" y="4725129"/>
            <a:ext cx="566395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D3C340-5F58-46C4-BF59-B151D5D6F341}"/>
              </a:ext>
            </a:extLst>
          </p:cNvPr>
          <p:cNvSpPr txBox="1">
            <a:spLocks/>
          </p:cNvSpPr>
          <p:nvPr/>
        </p:nvSpPr>
        <p:spPr>
          <a:xfrm>
            <a:off x="2652967" y="3979993"/>
            <a:ext cx="552968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9ECD287-963E-4562-8CCA-B06FB954F59A}"/>
              </a:ext>
            </a:extLst>
          </p:cNvPr>
          <p:cNvSpPr txBox="1">
            <a:spLocks/>
          </p:cNvSpPr>
          <p:nvPr/>
        </p:nvSpPr>
        <p:spPr>
          <a:xfrm>
            <a:off x="3205935" y="4691206"/>
            <a:ext cx="623312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52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F71EB6A-BF74-456C-92EE-BBEBBC76D46C}"/>
              </a:ext>
            </a:extLst>
          </p:cNvPr>
          <p:cNvSpPr txBox="1">
            <a:spLocks/>
          </p:cNvSpPr>
          <p:nvPr/>
        </p:nvSpPr>
        <p:spPr>
          <a:xfrm>
            <a:off x="2652967" y="4714606"/>
            <a:ext cx="552968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7381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42097"/>
          </a:xfrm>
        </p:spPr>
        <p:txBody>
          <a:bodyPr>
            <a:spAutoFit/>
          </a:bodyPr>
          <a:lstStyle/>
          <a:p>
            <a:r>
              <a:rPr lang="en-US" dirty="0"/>
              <a:t>Used to represent "how much".</a:t>
            </a:r>
          </a:p>
          <a:p>
            <a:r>
              <a:rPr lang="en-US" dirty="0"/>
              <a:t>An expression consisting of a sequence of "digits and</a:t>
            </a:r>
            <a:br>
              <a:rPr lang="en-US" dirty="0"/>
            </a:br>
            <a:r>
              <a:rPr lang="en-US" dirty="0"/>
              <a:t>one decimal dot" is evaluated to a float.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u="sng" dirty="0"/>
              <a:t>Examples</a:t>
            </a: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B3EC84AC-7E8C-4E6C-A899-E61D7566B6B2}"/>
              </a:ext>
            </a:extLst>
          </p:cNvPr>
          <p:cNvSpPr/>
          <p:nvPr/>
        </p:nvSpPr>
        <p:spPr>
          <a:xfrm>
            <a:off x="2224725" y="4044406"/>
            <a:ext cx="960322" cy="3972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37.5</a:t>
            </a: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C7F940E0-367C-4D4A-A28A-E6106B3CDD1B}"/>
              </a:ext>
            </a:extLst>
          </p:cNvPr>
          <p:cNvSpPr/>
          <p:nvPr/>
        </p:nvSpPr>
        <p:spPr>
          <a:xfrm>
            <a:off x="2224725" y="4789034"/>
            <a:ext cx="960322" cy="3972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52.0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06BE10-4688-48C9-8BCC-2DF55367FA3F}"/>
              </a:ext>
            </a:extLst>
          </p:cNvPr>
          <p:cNvSpPr txBox="1">
            <a:spLocks/>
          </p:cNvSpPr>
          <p:nvPr/>
        </p:nvSpPr>
        <p:spPr>
          <a:xfrm>
            <a:off x="3798147" y="4002659"/>
            <a:ext cx="1122644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37.5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C7EAC3-38DA-49BD-9151-A217B55B4416}"/>
              </a:ext>
            </a:extLst>
          </p:cNvPr>
          <p:cNvSpPr txBox="1">
            <a:spLocks/>
          </p:cNvSpPr>
          <p:nvPr/>
        </p:nvSpPr>
        <p:spPr>
          <a:xfrm>
            <a:off x="1006204" y="4026059"/>
            <a:ext cx="997526" cy="4247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37.5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BF4EA44-7929-4F4F-9472-14E258914690}"/>
              </a:ext>
            </a:extLst>
          </p:cNvPr>
          <p:cNvSpPr txBox="1">
            <a:spLocks/>
          </p:cNvSpPr>
          <p:nvPr/>
        </p:nvSpPr>
        <p:spPr>
          <a:xfrm>
            <a:off x="1006203" y="4771195"/>
            <a:ext cx="997526" cy="4247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52.0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F34BB6-098E-43B0-BBE6-065C13613562}"/>
              </a:ext>
            </a:extLst>
          </p:cNvPr>
          <p:cNvSpPr txBox="1">
            <a:spLocks/>
          </p:cNvSpPr>
          <p:nvPr/>
        </p:nvSpPr>
        <p:spPr>
          <a:xfrm>
            <a:off x="3245179" y="4026059"/>
            <a:ext cx="552968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F367A5-6475-4049-8FD0-C591349E6F33}"/>
              </a:ext>
            </a:extLst>
          </p:cNvPr>
          <p:cNvSpPr txBox="1">
            <a:spLocks/>
          </p:cNvSpPr>
          <p:nvPr/>
        </p:nvSpPr>
        <p:spPr>
          <a:xfrm>
            <a:off x="3798147" y="4737272"/>
            <a:ext cx="1122644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52.0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5EA1F1D-1268-4C10-BAFA-ED028FF36B61}"/>
              </a:ext>
            </a:extLst>
          </p:cNvPr>
          <p:cNvSpPr txBox="1">
            <a:spLocks/>
          </p:cNvSpPr>
          <p:nvPr/>
        </p:nvSpPr>
        <p:spPr>
          <a:xfrm>
            <a:off x="3245179" y="4760672"/>
            <a:ext cx="552968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8736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negation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364673" cy="5091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Syntax: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5788" y="3866089"/>
            <a:ext cx="5925273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>
                <a:latin typeface="+mn-lt"/>
              </a:rPr>
              <a:t>Examples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21252" y="1690688"/>
            <a:ext cx="4632548" cy="1879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In reality,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</a:t>
            </a:r>
            <a:r>
              <a:rPr lang="en-US" dirty="0">
                <a:latin typeface="+mn-lt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+mn-lt"/>
              </a:rPr>
              <a:t> represents the same number.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How about in computers?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5788" y="2511100"/>
            <a:ext cx="3727312" cy="1461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How it is computed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Evaluate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&lt;expr&gt;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Negate that value.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86495" y="1807853"/>
            <a:ext cx="1932214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74422" y="1922804"/>
            <a:ext cx="1378033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&lt;expr&gt;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721" y="4529413"/>
            <a:ext cx="1183981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867648" y="4644364"/>
            <a:ext cx="610859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02873" y="5226573"/>
            <a:ext cx="1794840" cy="7045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590801" y="5350167"/>
            <a:ext cx="1157210" cy="45542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965414" y="5419196"/>
            <a:ext cx="600336" cy="317369"/>
          </a:xfrm>
          <a:prstGeom prst="roundRect">
            <a:avLst/>
          </a:prstGeom>
          <a:solidFill>
            <a:srgbClr val="006E9A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638208" y="5249762"/>
            <a:ext cx="1492528" cy="7045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975458" y="5359977"/>
            <a:ext cx="1000527" cy="45542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- 23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748566" y="4516453"/>
            <a:ext cx="1183981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- 11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053672" y="4558333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047692" y="5363933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093937" y="5363933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100968" y="4558333"/>
            <a:ext cx="1828799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-11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721252" y="5249762"/>
            <a:ext cx="1392738" cy="7045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 -23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8200769" y="5359977"/>
            <a:ext cx="1203776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23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947905A-C3D3-4EA9-A1BF-798784E9F91D}"/>
              </a:ext>
            </a:extLst>
          </p:cNvPr>
          <p:cNvSpPr txBox="1">
            <a:spLocks/>
          </p:cNvSpPr>
          <p:nvPr/>
        </p:nvSpPr>
        <p:spPr>
          <a:xfrm>
            <a:off x="1046716" y="4595243"/>
            <a:ext cx="696281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-11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B825774-0149-4741-95F3-493B890AAEFC}"/>
              </a:ext>
            </a:extLst>
          </p:cNvPr>
          <p:cNvSpPr txBox="1">
            <a:spLocks/>
          </p:cNvSpPr>
          <p:nvPr/>
        </p:nvSpPr>
        <p:spPr>
          <a:xfrm>
            <a:off x="894721" y="5410131"/>
            <a:ext cx="968215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--23</a:t>
            </a:r>
          </a:p>
        </p:txBody>
      </p:sp>
    </p:spTree>
    <p:extLst>
      <p:ext uri="{BB962C8B-B14F-4D97-AF65-F5344CB8AC3E}">
        <p14:creationId xmlns:p14="http://schemas.microsoft.com/office/powerpoint/2010/main" val="253639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 uiExpand="1" build="p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21" grpId="0" animBg="1"/>
      <p:bldP spid="22" grpId="0"/>
      <p:bldP spid="23" grpId="0"/>
      <p:bldP spid="25" grpId="0"/>
      <p:bldP spid="26" grpId="0"/>
      <p:bldP spid="27" grpId="0" animBg="1"/>
      <p:bldP spid="28" grpId="0"/>
      <p:bldP spid="29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Binary mathematical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3776"/>
            <a:ext cx="1471440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Syntax: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148608"/>
            <a:ext cx="2070733" cy="48962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>
                <a:latin typeface="+mn-lt"/>
              </a:rPr>
              <a:t>Examples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Cloud 3"/>
          <p:cNvSpPr/>
          <p:nvPr/>
        </p:nvSpPr>
        <p:spPr>
          <a:xfrm>
            <a:off x="9084602" y="3919851"/>
            <a:ext cx="2739499" cy="18782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about division by zero?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11123" y="2238642"/>
            <a:ext cx="5260200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&lt;operator&gt;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55983" y="2343420"/>
            <a:ext cx="1504039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&lt;expr1&gt;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841892" y="2343420"/>
            <a:ext cx="1504039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&lt;expr2&gt;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114906" y="3772636"/>
            <a:ext cx="1284119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71341" y="3877414"/>
            <a:ext cx="352181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913225" y="3877414"/>
            <a:ext cx="360357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114906" y="4446154"/>
            <a:ext cx="1284119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271341" y="4550932"/>
            <a:ext cx="352181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913225" y="4550932"/>
            <a:ext cx="360357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03331" y="5119672"/>
            <a:ext cx="1284119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259766" y="5224450"/>
            <a:ext cx="352181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901650" y="5224450"/>
            <a:ext cx="360357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103331" y="5791335"/>
            <a:ext cx="1284119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259766" y="5896113"/>
            <a:ext cx="352181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901650" y="5896113"/>
            <a:ext cx="360357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7139984" y="5162816"/>
            <a:ext cx="1828799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6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7139983" y="5838131"/>
            <a:ext cx="1828800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0.25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132160" y="4489697"/>
            <a:ext cx="1828799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-3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7139985" y="3812311"/>
            <a:ext cx="1828799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8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5320432" y="3812311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5320432" y="4521506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5282901" y="5162815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5307260" y="5838131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860969" y="3830716"/>
            <a:ext cx="1163196" cy="4107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 + 3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860969" y="4527932"/>
            <a:ext cx="1163196" cy="4107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4 - 7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5860969" y="5177752"/>
            <a:ext cx="1163196" cy="4107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 * 2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884338" y="5850871"/>
            <a:ext cx="1163196" cy="4107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/ 4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911449" y="3772636"/>
            <a:ext cx="1284119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 +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709768" y="3877414"/>
            <a:ext cx="360357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911449" y="4446154"/>
            <a:ext cx="1284119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4 -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4709768" y="4550932"/>
            <a:ext cx="360357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899874" y="5119672"/>
            <a:ext cx="1284119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 *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4698193" y="5224450"/>
            <a:ext cx="360357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3899874" y="5791335"/>
            <a:ext cx="1284119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/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698193" y="5896113"/>
            <a:ext cx="360357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3410083" y="3826648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3410083" y="4535843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3372552" y="5177152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3396911" y="5852468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8CFC62E9-1CF6-416C-A51A-F2D54C36DB9E}"/>
              </a:ext>
            </a:extLst>
          </p:cNvPr>
          <p:cNvSpPr txBox="1">
            <a:spLocks/>
          </p:cNvSpPr>
          <p:nvPr/>
        </p:nvSpPr>
        <p:spPr>
          <a:xfrm>
            <a:off x="7157618" y="1665163"/>
            <a:ext cx="4207240" cy="200208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How it is computed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Evaluate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&lt;expr1&gt;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Evaluate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&lt;expr2&gt;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Apply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&lt;operator&gt;</a:t>
            </a:r>
            <a:r>
              <a:rPr lang="en-US" dirty="0"/>
              <a:t> on the computed values.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49171A79-82B2-4A76-9478-D4DCC1182402}"/>
              </a:ext>
            </a:extLst>
          </p:cNvPr>
          <p:cNvSpPr txBox="1">
            <a:spLocks/>
          </p:cNvSpPr>
          <p:nvPr/>
        </p:nvSpPr>
        <p:spPr>
          <a:xfrm>
            <a:off x="1033406" y="3842300"/>
            <a:ext cx="696281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5+3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0A4E544C-BB93-4BEC-BAF7-D88C6A856307}"/>
              </a:ext>
            </a:extLst>
          </p:cNvPr>
          <p:cNvSpPr txBox="1">
            <a:spLocks/>
          </p:cNvSpPr>
          <p:nvPr/>
        </p:nvSpPr>
        <p:spPr>
          <a:xfrm>
            <a:off x="1033406" y="5199441"/>
            <a:ext cx="696281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3*2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69087015-B446-4B13-BF86-C74CA64E1A61}"/>
              </a:ext>
            </a:extLst>
          </p:cNvPr>
          <p:cNvSpPr txBox="1">
            <a:spLocks/>
          </p:cNvSpPr>
          <p:nvPr/>
        </p:nvSpPr>
        <p:spPr>
          <a:xfrm>
            <a:off x="1033406" y="4525060"/>
            <a:ext cx="696281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4-7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23D5CE5A-096E-4092-90FB-44E84529C195}"/>
              </a:ext>
            </a:extLst>
          </p:cNvPr>
          <p:cNvSpPr txBox="1">
            <a:spLocks/>
          </p:cNvSpPr>
          <p:nvPr/>
        </p:nvSpPr>
        <p:spPr>
          <a:xfrm>
            <a:off x="1033406" y="5850731"/>
            <a:ext cx="696281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2185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1" grpId="0" animBg="1"/>
      <p:bldP spid="42" grpId="0" animBg="1"/>
      <p:bldP spid="44" grpId="0" animBg="1"/>
      <p:bldP spid="45" grpId="0" animBg="1"/>
      <p:bldP spid="47" grpId="0" animBg="1"/>
      <p:bldP spid="48" grpId="0"/>
      <p:bldP spid="49" grpId="0"/>
      <p:bldP spid="50" grpId="0"/>
      <p:bldP spid="51" grpId="0"/>
      <p:bldP spid="54" grpId="0" animBg="1"/>
      <p:bldP spid="56" grpId="0" animBg="1"/>
      <p:bldP spid="57" grpId="0" animBg="1"/>
      <p:bldP spid="58" grpId="0" animBg="1"/>
    </p:bld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5678</TotalTime>
  <Words>1587</Words>
  <Application>Microsoft Office PowerPoint</Application>
  <PresentationFormat>Widescreen</PresentationFormat>
  <Paragraphs>477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BentonSans Medium</vt:lpstr>
      <vt:lpstr>BentonSans Regular</vt:lpstr>
      <vt:lpstr>Calibri</vt:lpstr>
      <vt:lpstr>Cambria Math</vt:lpstr>
      <vt:lpstr>Courier</vt:lpstr>
      <vt:lpstr>Courier New</vt:lpstr>
      <vt:lpstr>Georgia</vt:lpstr>
      <vt:lpstr>Wingdings</vt:lpstr>
      <vt:lpstr>JU Grå</vt:lpstr>
      <vt:lpstr>PowerPoint Presentation</vt:lpstr>
      <vt:lpstr>Basics in Python, Part 1</vt:lpstr>
      <vt:lpstr>Peter's convention</vt:lpstr>
      <vt:lpstr>Imperative programs</vt:lpstr>
      <vt:lpstr>Expressions</vt:lpstr>
      <vt:lpstr>integers</vt:lpstr>
      <vt:lpstr>Floats</vt:lpstr>
      <vt:lpstr>The negation expression</vt:lpstr>
      <vt:lpstr>Binary mathematical expressions</vt:lpstr>
      <vt:lpstr>Binary mathematical expressions</vt:lpstr>
      <vt:lpstr>What about more operands?</vt:lpstr>
      <vt:lpstr>What about more operands?</vt:lpstr>
      <vt:lpstr>Example</vt:lpstr>
      <vt:lpstr>Statements</vt:lpstr>
      <vt:lpstr>Variables</vt:lpstr>
      <vt:lpstr>example</vt:lpstr>
      <vt:lpstr>Variables naming convention</vt:lpstr>
      <vt:lpstr>Reassignment statement</vt:lpstr>
      <vt:lpstr>example</vt:lpstr>
      <vt:lpstr>example</vt:lpstr>
      <vt:lpstr>example</vt:lpstr>
      <vt:lpstr>example</vt:lpstr>
      <vt:lpstr>example</vt:lpstr>
      <vt:lpstr>example</vt:lpstr>
      <vt:lpstr>Strings</vt:lpstr>
      <vt:lpstr>Strings</vt:lpstr>
      <vt:lpstr>input output</vt:lpstr>
      <vt:lpstr>Example</vt:lpstr>
      <vt:lpstr>Example</vt:lpstr>
      <vt:lpstr>Different type of errors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188</cp:revision>
  <dcterms:created xsi:type="dcterms:W3CDTF">2015-07-17T09:22:03Z</dcterms:created>
  <dcterms:modified xsi:type="dcterms:W3CDTF">2018-10-22T07:21:32Z</dcterms:modified>
</cp:coreProperties>
</file>