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2" r:id="rId3"/>
    <p:sldId id="392" r:id="rId4"/>
    <p:sldId id="267" r:id="rId5"/>
    <p:sldId id="269" r:id="rId6"/>
    <p:sldId id="343" r:id="rId7"/>
    <p:sldId id="340" r:id="rId8"/>
    <p:sldId id="349" r:id="rId9"/>
    <p:sldId id="376" r:id="rId10"/>
    <p:sldId id="350" r:id="rId11"/>
    <p:sldId id="355" r:id="rId12"/>
    <p:sldId id="356" r:id="rId13"/>
    <p:sldId id="351" r:id="rId14"/>
    <p:sldId id="386" r:id="rId15"/>
    <p:sldId id="388" r:id="rId16"/>
    <p:sldId id="391" r:id="rId17"/>
    <p:sldId id="413" r:id="rId18"/>
    <p:sldId id="414" r:id="rId19"/>
    <p:sldId id="415" r:id="rId20"/>
    <p:sldId id="354" r:id="rId21"/>
    <p:sldId id="352" r:id="rId22"/>
    <p:sldId id="353" r:id="rId23"/>
    <p:sldId id="416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31227" cy="15514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Optional tail to an</a:t>
            </a:r>
            <a:br>
              <a:rPr lang="en-US" noProof="0" dirty="0"/>
            </a:br>
            <a:r>
              <a:rPr lang="en-US" noProof="0" dirty="0"/>
              <a:t>if/</a:t>
            </a:r>
            <a:r>
              <a:rPr lang="en-US" noProof="0" dirty="0" err="1"/>
              <a:t>elif</a:t>
            </a:r>
            <a:r>
              <a:rPr lang="en-US" noProof="0" dirty="0"/>
              <a:t> statement.</a:t>
            </a:r>
          </a:p>
          <a:p>
            <a:pPr marL="0" indent="0">
              <a:buNone/>
            </a:pPr>
            <a:r>
              <a:rPr lang="en-US" sz="1200" noProof="0" dirty="0"/>
              <a:t> 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           </a:t>
            </a:r>
            <a:r>
              <a:rPr lang="en-US" u="sng" noProof="0" dirty="0"/>
              <a:t>Syntax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3722" y="1758156"/>
            <a:ext cx="5103471" cy="287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Georgia" panose="02040502050405020303" pitchFamily="18" charset="0"/>
              </a:rPr>
              <a:t>How it is executed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all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&lt;expr-X&gt;</a:t>
            </a:r>
            <a:r>
              <a:rPr lang="en-US" dirty="0">
                <a:latin typeface="Georgia" panose="02040502050405020303" pitchFamily="18" charset="0"/>
              </a:rPr>
              <a:t> evaluates to </a:t>
            </a:r>
            <a:r>
              <a:rPr lang="en-US" dirty="0">
                <a:latin typeface="Courier"/>
              </a:rPr>
              <a:t>False</a:t>
            </a:r>
            <a:r>
              <a:rPr lang="en-US" dirty="0">
                <a:latin typeface="Georgia" panose="02040502050405020303" pitchFamily="18" charset="0"/>
              </a:rPr>
              <a:t>, execute the else statements.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4186" y="3511982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61760" y="3584557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86541" y="3972817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86" y="4580967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else: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6541" y="5041802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8671" y="3516306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86245" y="3588881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11026" y="3977141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58671" y="4585291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16225" y="4645611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&lt;expr-b&gt;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1026" y="5046126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8671" y="5642022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else: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1026" y="6102857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Statements-c</a:t>
            </a:r>
          </a:p>
        </p:txBody>
      </p:sp>
    </p:spTree>
    <p:extLst>
      <p:ext uri="{BB962C8B-B14F-4D97-AF65-F5344CB8AC3E}">
        <p14:creationId xmlns:p14="http://schemas.microsoft.com/office/powerpoint/2010/main" val="27805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88855" y="1690688"/>
            <a:ext cx="3964945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is_between_5_8(x):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5 &lt;= x: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&lt;= 8: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3918236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is_between_5_8(x):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x &lt; 5: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&lt; x: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280460"/>
            <a:ext cx="49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is_between_5_8(4)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is_between_5_8(5)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8876" y="5280459"/>
            <a:ext cx="500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is_between_5_8(8)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is_between_5_8(9)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</p:spTree>
    <p:extLst>
      <p:ext uri="{BB962C8B-B14F-4D97-AF65-F5344CB8AC3E}">
        <p14:creationId xmlns:p14="http://schemas.microsoft.com/office/powerpoint/2010/main" val="22146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93787" y="1690688"/>
            <a:ext cx="4260013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is_between_5_8(x):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5 &lt;= x: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&lt;= 8: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4315691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is_between_5_8(x):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x &lt; 5: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8 &lt; x: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280460"/>
            <a:ext cx="49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is_between_5_8(4)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is_between_5_8(5)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8876" y="5280459"/>
            <a:ext cx="500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is_between_5_8(8)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is_between_5_8(9)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</p:spTree>
    <p:extLst>
      <p:ext uri="{BB962C8B-B14F-4D97-AF65-F5344CB8AC3E}">
        <p14:creationId xmlns:p14="http://schemas.microsoft.com/office/powerpoint/2010/main" val="30373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3064" y="1690688"/>
            <a:ext cx="5313218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= max(3, 4)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nine = max(9, 6)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9459" y="1690688"/>
            <a:ext cx="5295900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9459" y="3775583"/>
            <a:ext cx="52959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biggest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biggest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biggest</a:t>
            </a:r>
          </a:p>
        </p:txBody>
      </p:sp>
    </p:spTree>
    <p:extLst>
      <p:ext uri="{BB962C8B-B14F-4D97-AF65-F5344CB8AC3E}">
        <p14:creationId xmlns:p14="http://schemas.microsoft.com/office/powerpoint/2010/main" val="18749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if-else expression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2223839"/>
            <a:ext cx="651200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else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81999" y="2328617"/>
            <a:ext cx="153985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50236" y="2328617"/>
            <a:ext cx="153985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2154" y="2328617"/>
            <a:ext cx="153985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&lt;expr3&gt;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86524" y="2946089"/>
            <a:ext cx="5088038" cy="110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How it is evaluated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Evaluate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805217"/>
            <a:ext cx="3402958" cy="125572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Evaluate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>
                <a:latin typeface="+mn-lt"/>
              </a:rPr>
              <a:t> and yield the result.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76918" y="3932373"/>
            <a:ext cx="956320" cy="73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238" y="3932373"/>
            <a:ext cx="1194158" cy="73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256" y="3884006"/>
            <a:ext cx="95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0826" y="3864905"/>
            <a:ext cx="113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False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72995" y="4805217"/>
            <a:ext cx="3402958" cy="125572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Evaluate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&lt;expr3&gt;</a:t>
            </a:r>
            <a:r>
              <a:rPr lang="en-US" dirty="0">
                <a:latin typeface="+mn-lt"/>
              </a:rPr>
              <a:t> and yield the result.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1690688"/>
            <a:ext cx="651200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36523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if-else expression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1" y="2449225"/>
            <a:ext cx="3848100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&lt;expr1&gt;: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variable = &lt;expr2&gt;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variable = &lt;expr3&gt;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799060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&lt;expr2&gt; if &lt;expr1&gt; else &lt;expr3&gt;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45136" y="2909864"/>
            <a:ext cx="3508664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&lt;expr1&gt;: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&lt;expr2&gt;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&lt;expr3&gt;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5418" y="5475049"/>
            <a:ext cx="7488381" cy="8853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&lt;expr2&gt; if &lt;expr1&gt; else &lt;expr3&gt;</a:t>
            </a:r>
          </a:p>
        </p:txBody>
      </p:sp>
    </p:spTree>
    <p:extLst>
      <p:ext uri="{BB962C8B-B14F-4D97-AF65-F5344CB8AC3E}">
        <p14:creationId xmlns:p14="http://schemas.microsoft.com/office/powerpoint/2010/main" val="39319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4" grpId="0" animBg="1"/>
      <p:bldP spid="5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3064" y="1690688"/>
            <a:ext cx="10740736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number_b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number_a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749" y="2251202"/>
            <a:ext cx="1364673" cy="509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9888" y="2887107"/>
            <a:ext cx="5925273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2887107"/>
            <a:ext cx="3727312" cy="146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Invert that value.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58044" y="2233430"/>
            <a:ext cx="227694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31855" y="2335519"/>
            <a:ext cx="1378033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31290" y="3380198"/>
            <a:ext cx="20913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52554" y="3483592"/>
            <a:ext cx="113115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043866" y="3380197"/>
            <a:ext cx="18777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True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376569" y="340911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376569" y="413355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049595" y="3398945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199" y="1690688"/>
            <a:ext cx="10515601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Inverts </a:t>
            </a:r>
            <a:r>
              <a:rPr lang="en-US" dirty="0" err="1"/>
              <a:t>boolean</a:t>
            </a:r>
            <a:r>
              <a:rPr lang="en-US" dirty="0"/>
              <a:t> values.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31290" y="4083526"/>
            <a:ext cx="209131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52554" y="4186920"/>
            <a:ext cx="113115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43865" y="4114808"/>
            <a:ext cx="18777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False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049595" y="4152306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</p:spTree>
    <p:extLst>
      <p:ext uri="{BB962C8B-B14F-4D97-AF65-F5344CB8AC3E}">
        <p14:creationId xmlns:p14="http://schemas.microsoft.com/office/powerpoint/2010/main" val="85165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21" grpId="0" animBg="1"/>
      <p:bldP spid="22" grpId="0"/>
      <p:bldP spid="23" grpId="0"/>
      <p:bldP spid="26" grpId="0"/>
      <p:bldP spid="24" grpId="0"/>
      <p:bldP spid="29" grpId="0" animBg="1"/>
      <p:bldP spid="30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460"/>
            <a:ext cx="5079063" cy="163172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09640" y="1690688"/>
            <a:ext cx="407891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450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979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73787" y="3888999"/>
            <a:ext cx="299109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164877" y="3884895"/>
            <a:ext cx="3800355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505117" y="4862540"/>
            <a:ext cx="2906844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784117" y="4862540"/>
            <a:ext cx="2755442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60295" y="3340189"/>
            <a:ext cx="1585733" cy="5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46027" y="3340189"/>
            <a:ext cx="1152646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75589" y="3344293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2350" y="3349915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423460" y="4266613"/>
            <a:ext cx="1585733" cy="5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09192" y="4266613"/>
            <a:ext cx="1152646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29485" y="4266613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22349" y="4313731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827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6" grpId="0"/>
      <p:bldP spid="52" grpId="0"/>
      <p:bldP spid="53" grpId="0"/>
      <p:bldP spid="54" grpId="0"/>
      <p:bldP spid="43" grpId="0"/>
      <p:bldP spid="56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and expression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8362" y="2611975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222" y="2716753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79492" y="2716753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782405" y="3374050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38200" y="1708460"/>
            <a:ext cx="149157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09640" y="1690688"/>
            <a:ext cx="407891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5450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75979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00872" y="3298822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5732" y="3403600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482002" y="3403600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98362" y="3985669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222" y="4090447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479492" y="4090447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98362" y="5165735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3222" y="5270513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479492" y="5270513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3782405" y="267926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782934" y="522274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782934" y="403474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319949" y="2611975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and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401079" y="2716753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319949" y="3293064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and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401079" y="3397842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7698489" y="3362475"/>
            <a:ext cx="245250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98489" y="2702413"/>
            <a:ext cx="281132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319949" y="3985669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 and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401079" y="4090447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319949" y="5165735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 and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401079" y="5270513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7698489" y="403474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280753" y="3980985"/>
            <a:ext cx="2865667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and False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7719490" y="520323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280753" y="5172855"/>
            <a:ext cx="2865667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and True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11146420" y="401848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1146420" y="521035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98362" y="4617374"/>
            <a:ext cx="135902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398362" y="5792904"/>
            <a:ext cx="135902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5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9" y="1122363"/>
            <a:ext cx="1129624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Conditional statements</a:t>
            </a:r>
            <a:br>
              <a:rPr lang="en-US" sz="4800" dirty="0"/>
            </a:br>
            <a:r>
              <a:rPr lang="en-US" sz="4800" dirty="0"/>
              <a:t>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4760" y="1690688"/>
            <a:ext cx="65913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is_between_2_5(x):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2 &lt; x and x &lt; 5</a:t>
            </a: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 = is_between_2_5(4.95)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= is_between_2_5(0)</a:t>
            </a:r>
          </a:p>
        </p:txBody>
      </p:sp>
    </p:spTree>
    <p:extLst>
      <p:ext uri="{BB962C8B-B14F-4D97-AF65-F5344CB8AC3E}">
        <p14:creationId xmlns:p14="http://schemas.microsoft.com/office/powerpoint/2010/main" val="10469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or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460"/>
            <a:ext cx="5079063" cy="163172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09640" y="1690688"/>
            <a:ext cx="407891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450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979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73787" y="3888999"/>
            <a:ext cx="2991090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164877" y="3884895"/>
            <a:ext cx="3800355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505117" y="4862540"/>
            <a:ext cx="2906844" cy="432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784116" y="4862540"/>
            <a:ext cx="288532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Yield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60295" y="3340189"/>
            <a:ext cx="1585733" cy="5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46027" y="3340189"/>
            <a:ext cx="1152646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75589" y="3344293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2350" y="3349915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423460" y="4266613"/>
            <a:ext cx="1585733" cy="5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09192" y="4266613"/>
            <a:ext cx="1152646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29485" y="4266613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22349" y="4313731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39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6" grpId="0"/>
      <p:bldP spid="52" grpId="0"/>
      <p:bldP spid="53" grpId="0"/>
      <p:bldP spid="54" grpId="0"/>
      <p:bldP spid="43" grpId="0"/>
      <p:bldP spid="56" grpId="0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or expression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8362" y="5563524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222" y="5668302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79492" y="5668302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782405" y="4913485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38200" y="1708460"/>
            <a:ext cx="149157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09640" y="1690688"/>
            <a:ext cx="407891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5450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759790" y="1795466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00872" y="4838257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5732" y="4943035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482002" y="4943035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98362" y="3603710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222" y="3708488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479492" y="3708488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98362" y="2491979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3222" y="2596757"/>
            <a:ext cx="11452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479492" y="2596757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3782405" y="563081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782934" y="254899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782934" y="365278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319949" y="5563524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 or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401079" y="5668302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319949" y="4832499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  or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401079" y="4937277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7698489" y="4901910"/>
            <a:ext cx="2452508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656762" y="5614878"/>
            <a:ext cx="2811324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319949" y="3603710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or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401079" y="3708488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319949" y="2491979"/>
            <a:ext cx="333681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or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401079" y="2596757"/>
            <a:ext cx="11515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7698489" y="365278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280753" y="3599026"/>
            <a:ext cx="2865667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or True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7719490" y="2529477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280753" y="2499099"/>
            <a:ext cx="2865667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 or False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11146420" y="3636524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1146420" y="2536597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98362" y="4235415"/>
            <a:ext cx="135902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398362" y="3119148"/>
            <a:ext cx="1359022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318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5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/>
      <p:bldP spid="77" grpId="0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4760" y="1690688"/>
            <a:ext cx="65913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is_not_between_2_5(x):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&lt; 2 or 5 &lt; x</a:t>
            </a:r>
          </a:p>
          <a:p>
            <a:pPr marL="0" indent="0">
              <a:buNone/>
            </a:pPr>
            <a:endParaRPr lang="nn-NO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 = is_not_between_2_5(0)</a:t>
            </a:r>
          </a:p>
          <a:p>
            <a:pPr marL="0" indent="0">
              <a:buNone/>
            </a:pPr>
            <a:r>
              <a:rPr lang="nn-NO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= is_not_between_2_5(4.95)</a:t>
            </a:r>
          </a:p>
        </p:txBody>
      </p:sp>
    </p:spTree>
    <p:extLst>
      <p:ext uri="{BB962C8B-B14F-4D97-AF65-F5344CB8AC3E}">
        <p14:creationId xmlns:p14="http://schemas.microsoft.com/office/powerpoint/2010/main" val="37097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statements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99248"/>
            <a:ext cx="5024120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a positive number!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F7F153-B706-4956-B014-E41FE942FB94}"/>
              </a:ext>
            </a:extLst>
          </p:cNvPr>
          <p:cNvSpPr txBox="1">
            <a:spLocks/>
          </p:cNvSpPr>
          <p:nvPr/>
        </p:nvSpPr>
        <p:spPr>
          <a:xfrm>
            <a:off x="6329682" y="1599247"/>
            <a:ext cx="5024120" cy="838435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a negative number!</a:t>
            </a:r>
          </a:p>
        </p:txBody>
      </p:sp>
    </p:spTree>
    <p:extLst>
      <p:ext uri="{BB962C8B-B14F-4D97-AF65-F5344CB8AC3E}">
        <p14:creationId xmlns:p14="http://schemas.microsoft.com/office/powerpoint/2010/main" val="798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r>
              <a:rPr lang="en-US" dirty="0"/>
              <a:t>Used to represent something's correctness.</a:t>
            </a:r>
          </a:p>
          <a:p>
            <a:r>
              <a:rPr lang="en-US" dirty="0"/>
              <a:t>Possible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/>
              <a:t>Examples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72515" y="3472771"/>
            <a:ext cx="1148541" cy="4182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72515" y="4111308"/>
            <a:ext cx="1148541" cy="4182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5819" y="3472771"/>
            <a:ext cx="193770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5819" y="4075719"/>
            <a:ext cx="193770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69B15B-7DCC-4C44-B355-A4E6415FEFEB}"/>
              </a:ext>
            </a:extLst>
          </p:cNvPr>
          <p:cNvSpPr txBox="1">
            <a:spLocks/>
          </p:cNvSpPr>
          <p:nvPr/>
        </p:nvSpPr>
        <p:spPr>
          <a:xfrm>
            <a:off x="1135441" y="3494696"/>
            <a:ext cx="1042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264C43-48E2-4451-81D0-CB6617BAA4ED}"/>
              </a:ext>
            </a:extLst>
          </p:cNvPr>
          <p:cNvSpPr txBox="1">
            <a:spLocks/>
          </p:cNvSpPr>
          <p:nvPr/>
        </p:nvSpPr>
        <p:spPr>
          <a:xfrm>
            <a:off x="1135440" y="4135767"/>
            <a:ext cx="1042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749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063" cy="6637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Syntax: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494" y="1807853"/>
            <a:ext cx="526020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1354" y="1912631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17263" y="1912631"/>
            <a:ext cx="150403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2686" y="3870316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39121" y="3975094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81005" y="3975094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2686" y="4543834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39121" y="4648612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81005" y="4648612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71111" y="5217352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6521" y="5322130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38880" y="5322130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71111" y="5889015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58096" y="5993793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38880" y="599379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88212" y="390999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488212" y="4619186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450681" y="5260495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475040" y="593581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28749" y="3928396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28749" y="4625612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&gt;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028749" y="5275432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==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52118" y="5948551"/>
            <a:ext cx="1163196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!=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079229" y="3870316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&lt;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77548" y="3975094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079229" y="4543834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7548" y="4648612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67654" y="5217352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==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35423" y="5322130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67654" y="5889015"/>
            <a:ext cx="1284119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!=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935423" y="5993793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577863" y="392432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77863" y="4633523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40332" y="5274832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564691" y="5950148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2209" y="3331307"/>
            <a:ext cx="3730336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236310" y="5260496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236309" y="5935811"/>
            <a:ext cx="1828800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228486" y="4587377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236311" y="3909991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C6C2939-9E0E-4A0A-A01A-9F2E0920A819}"/>
              </a:ext>
            </a:extLst>
          </p:cNvPr>
          <p:cNvSpPr txBox="1">
            <a:spLocks/>
          </p:cNvSpPr>
          <p:nvPr/>
        </p:nvSpPr>
        <p:spPr>
          <a:xfrm>
            <a:off x="7819330" y="1707476"/>
            <a:ext cx="4286489" cy="21857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How it is computed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&lt;expr1&gt;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&lt;expr2&gt;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</a:t>
            </a:r>
            <a:r>
              <a:rPr lang="en-US" dirty="0"/>
              <a:t> on</a:t>
            </a:r>
            <a:br>
              <a:rPr lang="en-US" dirty="0"/>
            </a:br>
            <a:r>
              <a:rPr lang="en-US" dirty="0"/>
              <a:t>the computed values.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F3A8E35-CB8D-45F8-830A-2FE33B52D64D}"/>
              </a:ext>
            </a:extLst>
          </p:cNvPr>
          <p:cNvSpPr txBox="1">
            <a:spLocks/>
          </p:cNvSpPr>
          <p:nvPr/>
        </p:nvSpPr>
        <p:spPr>
          <a:xfrm>
            <a:off x="811138" y="3929867"/>
            <a:ext cx="130902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7CE0048-DF10-46EB-9389-2AFA98E981BD}"/>
              </a:ext>
            </a:extLst>
          </p:cNvPr>
          <p:cNvSpPr txBox="1">
            <a:spLocks/>
          </p:cNvSpPr>
          <p:nvPr/>
        </p:nvSpPr>
        <p:spPr>
          <a:xfrm>
            <a:off x="811138" y="4594930"/>
            <a:ext cx="130902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&gt; 5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51C808C-2A92-4457-A771-04DED6AD34D7}"/>
              </a:ext>
            </a:extLst>
          </p:cNvPr>
          <p:cNvSpPr txBox="1">
            <a:spLocks/>
          </p:cNvSpPr>
          <p:nvPr/>
        </p:nvSpPr>
        <p:spPr>
          <a:xfrm>
            <a:off x="811138" y="5261463"/>
            <a:ext cx="130902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== 2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37E2637-3CD3-4252-97AC-BE91C4AB969E}"/>
              </a:ext>
            </a:extLst>
          </p:cNvPr>
          <p:cNvSpPr txBox="1">
            <a:spLocks/>
          </p:cNvSpPr>
          <p:nvPr/>
        </p:nvSpPr>
        <p:spPr>
          <a:xfrm>
            <a:off x="811138" y="5940111"/>
            <a:ext cx="130902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!= 2</a:t>
            </a:r>
          </a:p>
        </p:txBody>
      </p:sp>
    </p:spTree>
    <p:extLst>
      <p:ext uri="{BB962C8B-B14F-4D97-AF65-F5344CB8AC3E}">
        <p14:creationId xmlns:p14="http://schemas.microsoft.com/office/powerpoint/2010/main" val="1484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expressions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3470563" cy="4896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Examples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72811" y="2304131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17671" y="2408909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60499" y="2408909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72811" y="2977649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17671" y="3082427"/>
            <a:ext cx="352181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60499" y="3082427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673782" y="3021192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681607" y="2343806"/>
            <a:ext cx="1828799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639439" y="233816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39439" y="3047356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50" y="2356566"/>
            <a:ext cx="1435931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&lt;= 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37850" y="3053782"/>
            <a:ext cx="1435931" cy="41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&gt;= 2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325509" y="2338161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325509" y="3047356"/>
            <a:ext cx="540537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73871" y="2304131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&lt;=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961559" y="2408909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873871" y="2977649"/>
            <a:ext cx="1614163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 &gt;=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961559" y="3082427"/>
            <a:ext cx="3603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B583824-D1B7-4A9A-8C3E-8511766EFB67}"/>
              </a:ext>
            </a:extLst>
          </p:cNvPr>
          <p:cNvSpPr txBox="1">
            <a:spLocks/>
          </p:cNvSpPr>
          <p:nvPr/>
        </p:nvSpPr>
        <p:spPr>
          <a:xfrm>
            <a:off x="1068460" y="2370509"/>
            <a:ext cx="130902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&lt;= 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DA606CD-79B0-411B-A66C-E5D4CAECE39A}"/>
              </a:ext>
            </a:extLst>
          </p:cNvPr>
          <p:cNvSpPr txBox="1">
            <a:spLocks/>
          </p:cNvSpPr>
          <p:nvPr/>
        </p:nvSpPr>
        <p:spPr>
          <a:xfrm>
            <a:off x="1051144" y="3028745"/>
            <a:ext cx="130902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&gt;= 5</a:t>
            </a:r>
          </a:p>
        </p:txBody>
      </p:sp>
    </p:spTree>
    <p:extLst>
      <p:ext uri="{BB962C8B-B14F-4D97-AF65-F5344CB8AC3E}">
        <p14:creationId xmlns:p14="http://schemas.microsoft.com/office/powerpoint/2010/main" val="6819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9" grpId="0"/>
      <p:bldP spid="30" grpId="0"/>
      <p:bldP spid="32" grpId="0" animBg="1"/>
      <p:bldP spid="33" grpId="0" animBg="1"/>
      <p:bldP spid="35" grpId="0"/>
      <p:bldP spid="36" grpId="0"/>
      <p:bldP spid="38" grpId="0" animBg="1"/>
      <p:bldP spid="40" grpId="0" animBg="1"/>
      <p:bldP spid="41" grpId="0" animBg="1"/>
      <p:bldP spid="43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8038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Conditionally executes statements.</a:t>
            </a:r>
          </a:p>
          <a:p>
            <a:pPr marL="0" indent="0">
              <a:buNone/>
            </a:pPr>
            <a:r>
              <a:rPr lang="en-US" noProof="0" dirty="0"/>
              <a:t>           </a:t>
            </a:r>
            <a:r>
              <a:rPr lang="en-US" u="sng" noProof="0" dirty="0"/>
              <a:t>Syntax</a:t>
            </a:r>
          </a:p>
          <a:p>
            <a:pPr marL="0" indent="0">
              <a:buNone/>
            </a:pPr>
            <a:r>
              <a:rPr lang="en-US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 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9155" y="1758156"/>
            <a:ext cx="5088038" cy="110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How it is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Evaluate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&lt;expr&gt;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0831" y="3617284"/>
            <a:ext cx="3402958" cy="211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Execute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"/>
                <a:cs typeface="Courier New" panose="02070309020205020404" pitchFamily="49" charset="0"/>
              </a:rPr>
              <a:t>statementX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94180" y="3617284"/>
            <a:ext cx="2459620" cy="96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19549" y="2744440"/>
            <a:ext cx="956320" cy="73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75869" y="2744440"/>
            <a:ext cx="1194158" cy="736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0887" y="2696073"/>
            <a:ext cx="95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3457" y="2676972"/>
            <a:ext cx="113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6576" y="3206105"/>
            <a:ext cx="2961688" cy="1893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: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24151" y="3278680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8931" y="3666940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8931" y="4160443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8931" y="4625131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...</a:t>
            </a:r>
          </a:p>
        </p:txBody>
      </p:sp>
    </p:spTree>
    <p:extLst>
      <p:ext uri="{BB962C8B-B14F-4D97-AF65-F5344CB8AC3E}">
        <p14:creationId xmlns:p14="http://schemas.microsoft.com/office/powerpoint/2010/main" val="3446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 err="1"/>
              <a:t>elif</a:t>
            </a:r>
            <a:r>
              <a:rPr lang="en-US" noProof="0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3511" cy="1900007"/>
          </a:xfrm>
        </p:spPr>
        <p:txBody>
          <a:bodyPr>
            <a:spAutoFit/>
          </a:bodyPr>
          <a:lstStyle/>
          <a:p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noProof="0" dirty="0"/>
              <a:t> is short for else if.</a:t>
            </a:r>
          </a:p>
          <a:p>
            <a:r>
              <a:rPr lang="en-US" noProof="0" dirty="0"/>
              <a:t>Optional continuation</a:t>
            </a:r>
            <a:br>
              <a:rPr lang="en-US" noProof="0" dirty="0"/>
            </a:br>
            <a:r>
              <a:rPr lang="en-US" noProof="0" dirty="0"/>
              <a:t>of an if/</a:t>
            </a:r>
            <a:r>
              <a:rPr lang="en-US" noProof="0" dirty="0" err="1"/>
              <a:t>elif</a:t>
            </a:r>
            <a:r>
              <a:rPr lang="en-US" noProof="0" dirty="0"/>
              <a:t> statement.</a:t>
            </a:r>
          </a:p>
          <a:p>
            <a:pPr marL="0" indent="0">
              <a:buNone/>
            </a:pPr>
            <a:r>
              <a:rPr lang="en-US" noProof="0" dirty="0"/>
              <a:t>           </a:t>
            </a:r>
            <a:r>
              <a:rPr lang="en-US" u="sng" noProof="0" dirty="0"/>
              <a:t>Syntax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9155" y="1758156"/>
            <a:ext cx="5088038" cy="110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How it is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Evaluate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&lt;expr-a&gt;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7441" y="3617284"/>
            <a:ext cx="3868414" cy="211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Execute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&lt;statements-a&gt;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87838" y="3617284"/>
            <a:ext cx="3856562" cy="92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Evaluate</a:t>
            </a:r>
            <a:br>
              <a:rPr lang="en-US" dirty="0">
                <a:latin typeface="+mn-lt"/>
              </a:rPr>
            </a:br>
            <a:r>
              <a:rPr lang="en-US" dirty="0">
                <a:latin typeface="Courier"/>
                <a:cs typeface="Courier New" panose="02070309020205020404" pitchFamily="49" charset="0"/>
              </a:rPr>
              <a:t>&lt;expr-b&gt;</a:t>
            </a:r>
            <a:r>
              <a:rPr lang="en-US" dirty="0">
                <a:latin typeface="+mn-lt"/>
              </a:rPr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19550" y="2701636"/>
            <a:ext cx="1142120" cy="77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61670" y="2701636"/>
            <a:ext cx="641481" cy="779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26715" y="2744440"/>
            <a:ext cx="94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4806" y="2744440"/>
            <a:ext cx="125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False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707581" y="4434213"/>
            <a:ext cx="1173602" cy="74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11199" y="4446324"/>
            <a:ext cx="94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881183" y="4446324"/>
            <a:ext cx="977281" cy="72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98989" y="4434213"/>
            <a:ext cx="117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/>
              </a:rPr>
              <a:t>False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29940" y="5274009"/>
            <a:ext cx="2819358" cy="1059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+mn-lt"/>
              </a:rPr>
              <a:t>Execute 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&lt;statements-b&gt;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117681" y="5327064"/>
            <a:ext cx="2133558" cy="48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3397" y="3691336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40971" y="3763911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65752" y="4152171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3397" y="4760321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70951" y="4820641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&lt;expr-b&gt;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65752" y="5221156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</p:spTree>
    <p:extLst>
      <p:ext uri="{BB962C8B-B14F-4D97-AF65-F5344CB8AC3E}">
        <p14:creationId xmlns:p14="http://schemas.microsoft.com/office/powerpoint/2010/main" val="23985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 err="1"/>
              <a:t>elif</a:t>
            </a:r>
            <a:r>
              <a:rPr lang="en-US" noProof="0" dirty="0"/>
              <a:t> statement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200" y="1690688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65774" y="176326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90555" y="2151523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2759673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95754" y="281999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&lt;expr-b&gt;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90555" y="3220508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01901" y="1690688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29475" y="176326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54256" y="2151523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1901" y="2759673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59455" y="281999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&lt;expr-b&gt;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54256" y="3220508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01901" y="3816404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59455" y="3876724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54256" y="4277239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92112" y="1690688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     : 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919686" y="176326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&lt;expr-a&gt;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44467" y="2151523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92112" y="2759673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249666" y="2819993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&lt;expr-b&gt;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44467" y="3220508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2112" y="3816404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249666" y="3876724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&lt;expr-c&gt;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44467" y="4277239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92112" y="4897644"/>
            <a:ext cx="2961688" cy="996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elif           : 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249666" y="4957964"/>
            <a:ext cx="1688365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&lt;expr-d&gt;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44467" y="5358479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Statements-d</a:t>
            </a:r>
          </a:p>
        </p:txBody>
      </p:sp>
    </p:spTree>
    <p:extLst>
      <p:ext uri="{BB962C8B-B14F-4D97-AF65-F5344CB8AC3E}">
        <p14:creationId xmlns:p14="http://schemas.microsoft.com/office/powerpoint/2010/main" val="35890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1163</Words>
  <Application>Microsoft Office PowerPoint</Application>
  <PresentationFormat>Widescreen</PresentationFormat>
  <Paragraphs>402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Conditional statements in python</vt:lpstr>
      <vt:lpstr>Conditional statements</vt:lpstr>
      <vt:lpstr>Booleans</vt:lpstr>
      <vt:lpstr>Relational expressions</vt:lpstr>
      <vt:lpstr>Relational expressions</vt:lpstr>
      <vt:lpstr>the if statement</vt:lpstr>
      <vt:lpstr>the elif statement</vt:lpstr>
      <vt:lpstr>the elif statement</vt:lpstr>
      <vt:lpstr>the else statement</vt:lpstr>
      <vt:lpstr>Example</vt:lpstr>
      <vt:lpstr>Example</vt:lpstr>
      <vt:lpstr>Example</vt:lpstr>
      <vt:lpstr>The if-else expression</vt:lpstr>
      <vt:lpstr>The if-else expression</vt:lpstr>
      <vt:lpstr>Example</vt:lpstr>
      <vt:lpstr>The Not expression</vt:lpstr>
      <vt:lpstr>The and expression</vt:lpstr>
      <vt:lpstr>The and expression</vt:lpstr>
      <vt:lpstr>Example</vt:lpstr>
      <vt:lpstr>The or expression</vt:lpstr>
      <vt:lpstr>The or expression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214</cp:revision>
  <dcterms:created xsi:type="dcterms:W3CDTF">2015-07-17T09:22:03Z</dcterms:created>
  <dcterms:modified xsi:type="dcterms:W3CDTF">2018-11-05T07:52:44Z</dcterms:modified>
</cp:coreProperties>
</file>