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9"/>
  </p:handoutMasterIdLst>
  <p:sldIdLst>
    <p:sldId id="256" r:id="rId2"/>
    <p:sldId id="412" r:id="rId3"/>
    <p:sldId id="301" r:id="rId4"/>
    <p:sldId id="303" r:id="rId5"/>
    <p:sldId id="305" r:id="rId6"/>
    <p:sldId id="309" r:id="rId7"/>
    <p:sldId id="302" r:id="rId8"/>
    <p:sldId id="310" r:id="rId9"/>
    <p:sldId id="306" r:id="rId10"/>
    <p:sldId id="311" r:id="rId11"/>
    <p:sldId id="358" r:id="rId12"/>
    <p:sldId id="307" r:id="rId13"/>
    <p:sldId id="321" r:id="rId14"/>
    <p:sldId id="312" r:id="rId15"/>
    <p:sldId id="313" r:id="rId16"/>
    <p:sldId id="314" r:id="rId17"/>
    <p:sldId id="320" r:id="rId18"/>
    <p:sldId id="316" r:id="rId19"/>
    <p:sldId id="326" r:id="rId20"/>
    <p:sldId id="308" r:id="rId21"/>
    <p:sldId id="323" r:id="rId22"/>
    <p:sldId id="328" r:id="rId23"/>
    <p:sldId id="329" r:id="rId24"/>
    <p:sldId id="322" r:id="rId25"/>
    <p:sldId id="324" r:id="rId26"/>
    <p:sldId id="330" r:id="rId27"/>
    <p:sldId id="318" r:id="rId28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8C00"/>
    <a:srgbClr val="787878"/>
    <a:srgbClr val="DE9F00"/>
    <a:srgbClr val="C88F00"/>
    <a:srgbClr val="006E9A"/>
    <a:srgbClr val="007EB0"/>
    <a:srgbClr val="FFB500"/>
    <a:srgbClr val="003865"/>
    <a:srgbClr val="961B81"/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3842" autoAdjust="0"/>
  </p:normalViewPr>
  <p:slideViewPr>
    <p:cSldViewPr snapToGrid="0">
      <p:cViewPr varScale="1">
        <p:scale>
          <a:sx n="63" d="100"/>
          <a:sy n="63" d="100"/>
        </p:scale>
        <p:origin x="764" y="5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0" d="100"/>
          <a:sy n="70" d="100"/>
        </p:scale>
        <p:origin x="324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65E8AE-67CB-425F-A941-9EF2C260E158}" type="datetimeFigureOut">
              <a:rPr lang="sv-SE" smtClean="0"/>
              <a:t>2018-11-19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FD9500-0E6C-49D5-A107-84DBCD3E4A1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529774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U Intro">
    <p:bg>
      <p:bgPr>
        <a:solidFill>
          <a:srgbClr val="7878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2018-11-19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pic>
        <p:nvPicPr>
          <p:cNvPr id="8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8029" y="2514600"/>
            <a:ext cx="3295941" cy="1834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800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rgbClr val="787878"/>
                </a:solidFill>
              </a:defRPr>
            </a:lvl1pPr>
            <a:lvl2pPr>
              <a:defRPr>
                <a:solidFill>
                  <a:srgbClr val="787878"/>
                </a:solidFill>
              </a:defRPr>
            </a:lvl2pPr>
            <a:lvl3pPr>
              <a:defRPr>
                <a:solidFill>
                  <a:srgbClr val="787878"/>
                </a:solidFill>
              </a:defRPr>
            </a:lvl3pPr>
            <a:lvl4pPr>
              <a:defRPr>
                <a:solidFill>
                  <a:srgbClr val="787878"/>
                </a:solidFill>
              </a:defRPr>
            </a:lvl4pPr>
            <a:lvl5pPr>
              <a:defRPr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rgbClr val="787878"/>
                </a:solidFill>
              </a:defRPr>
            </a:lvl1pPr>
            <a:lvl2pPr>
              <a:defRPr>
                <a:solidFill>
                  <a:srgbClr val="787878"/>
                </a:solidFill>
              </a:defRPr>
            </a:lvl2pPr>
            <a:lvl3pPr>
              <a:defRPr>
                <a:solidFill>
                  <a:srgbClr val="787878"/>
                </a:solidFill>
              </a:defRPr>
            </a:lvl3pPr>
            <a:lvl4pPr>
              <a:defRPr>
                <a:solidFill>
                  <a:srgbClr val="787878"/>
                </a:solidFill>
              </a:defRPr>
            </a:lvl4pPr>
            <a:lvl5pPr>
              <a:defRPr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2018-11-19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0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306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72200" y="802696"/>
            <a:ext cx="5181600" cy="1325563"/>
          </a:xfrm>
        </p:spPr>
        <p:txBody>
          <a:bodyPr anchor="b" anchorCtr="0"/>
          <a:lstStyle>
            <a:lvl1pPr>
              <a:defRPr cap="all" baseline="0"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338141"/>
            <a:ext cx="5181600" cy="383882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2018-11-19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1" name="Picture Placeholder 2"/>
          <p:cNvSpPr>
            <a:spLocks noGrp="1"/>
          </p:cNvSpPr>
          <p:nvPr>
            <p:ph type="pic" idx="1"/>
          </p:nvPr>
        </p:nvSpPr>
        <p:spPr>
          <a:xfrm>
            <a:off x="520700" y="476093"/>
            <a:ext cx="5194300" cy="53698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cxnSp>
        <p:nvCxnSpPr>
          <p:cNvPr id="12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8877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Content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72200" y="802696"/>
            <a:ext cx="5181600" cy="1325563"/>
          </a:xfrm>
        </p:spPr>
        <p:txBody>
          <a:bodyPr anchor="b" anchorCtr="0"/>
          <a:lstStyle>
            <a:lvl1pPr>
              <a:defRPr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338141"/>
            <a:ext cx="5181600" cy="3838821"/>
          </a:xfrm>
        </p:spPr>
        <p:txBody>
          <a:bodyPr/>
          <a:lstStyle>
            <a:lvl1pPr>
              <a:defRPr>
                <a:solidFill>
                  <a:srgbClr val="787878"/>
                </a:solidFill>
              </a:defRPr>
            </a:lvl1pPr>
            <a:lvl2pPr>
              <a:defRPr>
                <a:solidFill>
                  <a:srgbClr val="787878"/>
                </a:solidFill>
              </a:defRPr>
            </a:lvl2pPr>
            <a:lvl3pPr>
              <a:defRPr>
                <a:solidFill>
                  <a:srgbClr val="787878"/>
                </a:solidFill>
              </a:defRPr>
            </a:lvl3pPr>
            <a:lvl4pPr>
              <a:defRPr>
                <a:solidFill>
                  <a:srgbClr val="787878"/>
                </a:solidFill>
              </a:defRPr>
            </a:lvl4pPr>
            <a:lvl5pPr>
              <a:defRPr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2018-11-19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1" name="Picture Placeholder 2"/>
          <p:cNvSpPr>
            <a:spLocks noGrp="1"/>
          </p:cNvSpPr>
          <p:nvPr>
            <p:ph type="pic" idx="1"/>
          </p:nvPr>
        </p:nvSpPr>
        <p:spPr>
          <a:xfrm>
            <a:off x="520700" y="476093"/>
            <a:ext cx="5194300" cy="5369844"/>
          </a:xfrm>
        </p:spPr>
        <p:txBody>
          <a:bodyPr/>
          <a:lstStyle>
            <a:lvl1pPr marL="0" indent="0">
              <a:buNone/>
              <a:defRPr sz="3200">
                <a:solidFill>
                  <a:srgbClr val="787878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 dirty="0"/>
          </a:p>
        </p:txBody>
      </p:sp>
      <p:cxnSp>
        <p:nvCxnSpPr>
          <p:cNvPr id="12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8800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boxes recta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175275"/>
            <a:ext cx="4489502" cy="3797247"/>
          </a:xfrm>
          <a:prstGeom prst="round2DiagRect">
            <a:avLst/>
          </a:prstGeom>
          <a:solidFill>
            <a:srgbClr val="939393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980" y="1153050"/>
            <a:ext cx="4489200" cy="3819472"/>
          </a:xfrm>
          <a:prstGeom prst="round2Diag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solidFill>
                  <a:srgbClr val="787878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2018-11-19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150092" y="2467261"/>
            <a:ext cx="392823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6990248" y="2467260"/>
            <a:ext cx="405166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rgbClr val="787878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4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9525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boxes rectangle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175275"/>
            <a:ext cx="4489502" cy="3767019"/>
          </a:xfrm>
          <a:prstGeom prst="round2DiagRect">
            <a:avLst/>
          </a:prstGeom>
          <a:solidFill>
            <a:srgbClr val="939393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980" y="1153050"/>
            <a:ext cx="4489200" cy="3789244"/>
          </a:xfrm>
          <a:prstGeom prst="round2DiagRect">
            <a:avLst/>
          </a:prstGeom>
          <a:solidFill>
            <a:srgbClr val="787878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2018-11-19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150092" y="2467261"/>
            <a:ext cx="392823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6990248" y="2467260"/>
            <a:ext cx="405166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5431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boxes teardr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0092" y="1175275"/>
            <a:ext cx="3798000" cy="3797247"/>
          </a:xfrm>
          <a:prstGeom prst="teardrop">
            <a:avLst/>
          </a:prstGeom>
          <a:solidFill>
            <a:srgbClr val="939393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980" y="1153050"/>
            <a:ext cx="3798000" cy="3798000"/>
          </a:xfrm>
          <a:prstGeom prst="teardrop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solidFill>
                  <a:srgbClr val="787878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2018-11-19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084977" y="2817853"/>
            <a:ext cx="392823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6629150" y="2817854"/>
            <a:ext cx="405166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rgbClr val="787878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4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5478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boxes teardrop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59112" y="1175274"/>
            <a:ext cx="3798000" cy="3798000"/>
          </a:xfrm>
          <a:prstGeom prst="teardrop">
            <a:avLst/>
          </a:prstGeom>
          <a:solidFill>
            <a:srgbClr val="939393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980" y="1153050"/>
            <a:ext cx="3798000" cy="3798000"/>
          </a:xfrm>
          <a:prstGeom prst="teardrop">
            <a:avLst/>
          </a:prstGeom>
          <a:solidFill>
            <a:srgbClr val="787878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2018-11-19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893997" y="2818606"/>
            <a:ext cx="392823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6629150" y="2818606"/>
            <a:ext cx="405166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0333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2018-11-19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9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3601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2018-11-19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8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7992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2018-11-19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8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220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tart Grey">
    <p:bg>
      <p:bgPr>
        <a:solidFill>
          <a:srgbClr val="7878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2018-11-19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9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  <p:cxnSp>
        <p:nvCxnSpPr>
          <p:cNvPr id="11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71508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2018-11-19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7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27342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b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0700" y="476093"/>
            <a:ext cx="11132232" cy="53698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2018-11-19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6579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border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0700" y="476093"/>
            <a:ext cx="11132232" cy="5369844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2018-11-19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8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94727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out b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12192000" cy="584593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2018-11-19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54950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out border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12192000" cy="5845937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2018-11-19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8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829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Orange">
    <p:bg>
      <p:bgPr>
        <a:solidFill>
          <a:srgbClr val="FFB5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6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cxnSp>
        <p:nvCxnSpPr>
          <p:cNvPr id="37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754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2018-11-19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32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3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rgbClr val="787878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cxnSp>
        <p:nvCxnSpPr>
          <p:cNvPr id="37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rgbClr val="78787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08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Blue">
    <p:bg>
      <p:bgPr>
        <a:solidFill>
          <a:srgbClr val="00386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28859CC-B640-4DB3-BB6F-301CDED75AAD}" type="datetimeFigureOut">
              <a:rPr lang="sv-SE" smtClean="0"/>
              <a:t>2018-11-19</a:t>
            </a:fld>
            <a:endParaRPr lang="sv-SE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sv-SE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6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791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Purple">
    <p:bg>
      <p:bgPr>
        <a:solidFill>
          <a:srgbClr val="961B8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28859CC-B640-4DB3-BB6F-301CDED75AAD}" type="datetimeFigureOut">
              <a:rPr lang="sv-SE" smtClean="0"/>
              <a:t>2018-11-19</a:t>
            </a:fld>
            <a:endParaRPr lang="sv-SE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sv-SE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6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112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Georgia" panose="02040502050405020303" pitchFamily="18" charset="0"/>
              </a:defRPr>
            </a:lvl1pPr>
            <a:lvl2pPr>
              <a:defRPr>
                <a:latin typeface="Georgia" panose="02040502050405020303" pitchFamily="18" charset="0"/>
              </a:defRPr>
            </a:lvl2pPr>
            <a:lvl3pPr>
              <a:defRPr>
                <a:latin typeface="Georgia" panose="02040502050405020303" pitchFamily="18" charset="0"/>
              </a:defRPr>
            </a:lvl3pPr>
            <a:lvl4pPr>
              <a:defRPr>
                <a:latin typeface="Georgia" panose="02040502050405020303" pitchFamily="18" charset="0"/>
              </a:defRPr>
            </a:lvl4pPr>
            <a:lvl5pPr>
              <a:defRPr>
                <a:latin typeface="Georgia" panose="02040502050405020303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2018-11-19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0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735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787878"/>
                </a:solidFill>
              </a:defRPr>
            </a:lvl1pPr>
            <a:lvl2pPr>
              <a:defRPr>
                <a:solidFill>
                  <a:srgbClr val="787878"/>
                </a:solidFill>
              </a:defRPr>
            </a:lvl2pPr>
            <a:lvl3pPr>
              <a:defRPr>
                <a:solidFill>
                  <a:srgbClr val="787878"/>
                </a:solidFill>
              </a:defRPr>
            </a:lvl3pPr>
            <a:lvl4pPr>
              <a:defRPr>
                <a:solidFill>
                  <a:srgbClr val="787878"/>
                </a:solidFill>
              </a:defRPr>
            </a:lvl4pPr>
            <a:lvl5pPr>
              <a:defRPr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2018-11-19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9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196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2018-11-19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72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878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8859CC-B640-4DB3-BB6F-301CDED75AAD}" type="datetimeFigureOut">
              <a:rPr lang="sv-SE" smtClean="0"/>
              <a:t>2018-11-19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54189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49" r:id="rId2"/>
    <p:sldLayoutId id="2147483674" r:id="rId3"/>
    <p:sldLayoutId id="2147483681" r:id="rId4"/>
    <p:sldLayoutId id="2147483673" r:id="rId5"/>
    <p:sldLayoutId id="2147483672" r:id="rId6"/>
    <p:sldLayoutId id="2147483650" r:id="rId7"/>
    <p:sldLayoutId id="2147483682" r:id="rId8"/>
    <p:sldLayoutId id="2147483652" r:id="rId9"/>
    <p:sldLayoutId id="2147483683" r:id="rId10"/>
    <p:sldLayoutId id="2147483689" r:id="rId11"/>
    <p:sldLayoutId id="2147483690" r:id="rId12"/>
    <p:sldLayoutId id="2147483675" r:id="rId13"/>
    <p:sldLayoutId id="2147483676" r:id="rId14"/>
    <p:sldLayoutId id="2147483686" r:id="rId15"/>
    <p:sldLayoutId id="2147483687" r:id="rId16"/>
    <p:sldLayoutId id="2147483654" r:id="rId17"/>
    <p:sldLayoutId id="2147483684" r:id="rId18"/>
    <p:sldLayoutId id="2147483655" r:id="rId19"/>
    <p:sldLayoutId id="2147483685" r:id="rId20"/>
    <p:sldLayoutId id="2147483677" r:id="rId21"/>
    <p:sldLayoutId id="2147483678" r:id="rId22"/>
    <p:sldLayoutId id="2147483680" r:id="rId23"/>
    <p:sldLayoutId id="2147483679" r:id="rId2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BentonSans Medium" panose="02000603000000020004" pitchFamily="50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BentonSans Regular" panose="02000503000000020004" pitchFamily="50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BentonSans Regular" panose="02000503000000020004" pitchFamily="50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BentonSans Regular" panose="02000503000000020004" pitchFamily="50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BentonSans Regular" panose="02000503000000020004" pitchFamily="50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5527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Example</a:t>
            </a:r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838200" y="1805598"/>
            <a:ext cx="8787714" cy="4293483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get_sum_of_numbers_in_file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(name):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with open(name, "r") as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file_object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sum = 0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line =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file_object.readline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while line != "":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sum +=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(line)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line =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file_object.readline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sum</a:t>
            </a:r>
          </a:p>
          <a:p>
            <a:pPr marL="0" indent="0">
              <a:buNone/>
            </a:pPr>
            <a:endParaRPr lang="en-US" sz="2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fifteen =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get_sum_of_numbers_in_file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("numbers.txt")</a:t>
            </a: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10008973" y="1805598"/>
            <a:ext cx="1344827" cy="2128788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9621119" y="1210557"/>
            <a:ext cx="2120533" cy="48013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sv-SE" u="sng" dirty="0"/>
              <a:t>numbers.txt</a:t>
            </a:r>
          </a:p>
        </p:txBody>
      </p:sp>
    </p:spTree>
    <p:extLst>
      <p:ext uri="{BB962C8B-B14F-4D97-AF65-F5344CB8AC3E}">
        <p14:creationId xmlns:p14="http://schemas.microsoft.com/office/powerpoint/2010/main" val="2575763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Reading from an opened file</a:t>
            </a: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838200" y="1690688"/>
            <a:ext cx="10091058" cy="126291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with open("test-file.txt", "r") as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file_object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 line in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file_object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# Do something with line!</a:t>
            </a:r>
            <a:endParaRPr lang="en-US" sz="2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838200" y="3417727"/>
            <a:ext cx="6680200" cy="2561727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get_sum_of_numbers_in_file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(name):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with open(name, "r") as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file_object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sum = 0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line in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file_object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sum +=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(line)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sum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F334389A-2239-4D53-B1E1-178948E57DEC}"/>
              </a:ext>
            </a:extLst>
          </p:cNvPr>
          <p:cNvSpPr txBox="1">
            <a:spLocks/>
          </p:cNvSpPr>
          <p:nvPr/>
        </p:nvSpPr>
        <p:spPr>
          <a:xfrm>
            <a:off x="9196579" y="3850666"/>
            <a:ext cx="1344827" cy="2128788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9E213B9-588B-4CC8-803C-8A63388E1844}"/>
              </a:ext>
            </a:extLst>
          </p:cNvPr>
          <p:cNvSpPr txBox="1">
            <a:spLocks/>
          </p:cNvSpPr>
          <p:nvPr/>
        </p:nvSpPr>
        <p:spPr>
          <a:xfrm>
            <a:off x="8808725" y="3255625"/>
            <a:ext cx="2120533" cy="48013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sv-SE" u="sng" dirty="0"/>
              <a:t>numbers.txt</a:t>
            </a:r>
          </a:p>
        </p:txBody>
      </p:sp>
    </p:spTree>
    <p:extLst>
      <p:ext uri="{BB962C8B-B14F-4D97-AF65-F5344CB8AC3E}">
        <p14:creationId xmlns:p14="http://schemas.microsoft.com/office/powerpoint/2010/main" val="3093513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nimBg="1"/>
      <p:bldP spid="6" grpId="0" animBg="1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Storing complex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0131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noProof="0" dirty="0">
                <a:latin typeface="Georgia" panose="02040502050405020303" pitchFamily="18" charset="0"/>
              </a:rPr>
              <a:t>How do we store the data below in a file?</a:t>
            </a: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1159200" y="2527190"/>
            <a:ext cx="6082112" cy="2128788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humans = [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{'age': 10, 'name': "Alice"},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{'age': 15, 'name': "Belle"},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{'age': 20, 'name': "Chloe"}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4877412"/>
            <a:ext cx="10515600" cy="480131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It's your program, you decide!</a:t>
            </a:r>
          </a:p>
        </p:txBody>
      </p:sp>
    </p:spTree>
    <p:extLst>
      <p:ext uri="{BB962C8B-B14F-4D97-AF65-F5344CB8AC3E}">
        <p14:creationId xmlns:p14="http://schemas.microsoft.com/office/powerpoint/2010/main" val="1588968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Storing complex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0131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noProof="0" dirty="0">
                <a:latin typeface="Georgia" panose="02040502050405020303" pitchFamily="18" charset="0"/>
              </a:rPr>
              <a:t>Example: one human on each line, separate values by space.</a:t>
            </a: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7670959" y="2868592"/>
            <a:ext cx="3462479" cy="126291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 Alice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 Belle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 Chloe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7670959" y="2365542"/>
            <a:ext cx="3462479" cy="48013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u="sng" dirty="0"/>
              <a:t>humans.txt</a:t>
            </a:r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1159477" y="2527190"/>
            <a:ext cx="6082112" cy="2128788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humans = [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{'age': 10, 'name': "Alice"},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{'age': 15, 'name': "Belle"},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{'age': 20, 'name': "Chloe"}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693420" y="5026317"/>
            <a:ext cx="10805160" cy="126291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with open("humans.txt", "w") as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file_object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 human in humans: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file_object.write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(human['age'])+" "+human['name']+"\n")</a:t>
            </a:r>
          </a:p>
        </p:txBody>
      </p:sp>
    </p:spTree>
    <p:extLst>
      <p:ext uri="{BB962C8B-B14F-4D97-AF65-F5344CB8AC3E}">
        <p14:creationId xmlns:p14="http://schemas.microsoft.com/office/powerpoint/2010/main" val="2416160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8" grpId="0" build="p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Parsing complex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0131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noProof="0" dirty="0">
                <a:latin typeface="Georgia" panose="02040502050405020303" pitchFamily="18" charset="0"/>
              </a:rPr>
              <a:t>Example: one human on each line, separate values by space.</a:t>
            </a: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7670959" y="2868592"/>
            <a:ext cx="3462479" cy="126291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 Alice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 Belle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 Chloe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7670959" y="2365542"/>
            <a:ext cx="3462479" cy="48013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u="sng" dirty="0"/>
              <a:t>humans.txt</a:t>
            </a: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838200" y="2605607"/>
            <a:ext cx="6559378" cy="3427605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humans = []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with open("humans.txt", "r") as file: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 line in file: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values =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line.split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 ")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humans.append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'age':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(values[0]),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'name': values[1].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rstrip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})</a:t>
            </a:r>
          </a:p>
        </p:txBody>
      </p:sp>
    </p:spTree>
    <p:extLst>
      <p:ext uri="{BB962C8B-B14F-4D97-AF65-F5344CB8AC3E}">
        <p14:creationId xmlns:p14="http://schemas.microsoft.com/office/powerpoint/2010/main" val="375428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Storing complex data</a:t>
            </a: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838200" y="4798368"/>
            <a:ext cx="4265668" cy="126291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 Alice Atlanta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 Belle Buenos Aires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 Chloe Clair Cairo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4295154"/>
            <a:ext cx="4265668" cy="48013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u="sng" dirty="0"/>
              <a:t>humans.txt</a:t>
            </a:r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838200" y="1690688"/>
            <a:ext cx="10515600" cy="2128788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humans = [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{'age': 10, 'name': "Alice", 'city': "Atlanta"},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{'age': 15, 'name': "Belle", 'city': "Buenos Aires"},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{'age': 20, 'name': "Chloe Clair", 'city': "Cairo"}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5585253" y="4295154"/>
            <a:ext cx="4248665" cy="1006429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{'age': 15,</a:t>
            </a:r>
            <a:b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'name': "Belle",</a:t>
            </a:r>
            <a:b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'city': "Buenos Aires"}</a:t>
            </a: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5585253" y="5590950"/>
            <a:ext cx="4337223" cy="1006429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{'age': 15,</a:t>
            </a:r>
            <a:b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'name': "Belle Buenos",</a:t>
            </a:r>
            <a:b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'city': "Aires"}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4534930" y="5064652"/>
            <a:ext cx="951470" cy="3651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534930" y="5429823"/>
            <a:ext cx="951470" cy="4810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7224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7" grpId="0" animBg="1"/>
      <p:bldP spid="8" grpId="0" animBg="1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Storing complex data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2028248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noProof="0" dirty="0">
                <a:latin typeface="Georgia" panose="02040502050405020303" pitchFamily="18" charset="0"/>
              </a:rPr>
              <a:t>Well known data formats has evolved.</a:t>
            </a:r>
          </a:p>
          <a:p>
            <a:pPr marL="0" indent="0">
              <a:buNone/>
            </a:pPr>
            <a:r>
              <a:rPr lang="en-US" noProof="0" dirty="0">
                <a:latin typeface="Georgia" panose="02040502050405020303" pitchFamily="18" charset="0"/>
              </a:rPr>
              <a:t>Advantages:</a:t>
            </a:r>
          </a:p>
          <a:p>
            <a:r>
              <a:rPr lang="en-US" noProof="0" dirty="0">
                <a:latin typeface="Georgia" panose="02040502050405020303" pitchFamily="18" charset="0"/>
              </a:rPr>
              <a:t>"Everybody" already know these formats.</a:t>
            </a:r>
          </a:p>
          <a:p>
            <a:r>
              <a:rPr lang="en-US" noProof="0" dirty="0">
                <a:latin typeface="Georgia" panose="02040502050405020303" pitchFamily="18" charset="0"/>
              </a:rPr>
              <a:t>Others have already written code for generating/parsing </a:t>
            </a:r>
            <a:r>
              <a:rPr lang="en-US" dirty="0"/>
              <a:t>them</a:t>
            </a:r>
            <a:r>
              <a:rPr lang="en-US" noProof="0" dirty="0">
                <a:latin typeface="Georgia" panose="02040502050405020303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9098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CSV: Comma separated values</a:t>
            </a: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838200" y="2193902"/>
            <a:ext cx="4265668" cy="126291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10,Alice,Atlanta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15,Belle,Buenos Aires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20,Chloe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Clair,Cairo</a:t>
            </a:r>
            <a:endParaRPr lang="en-US" sz="2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1690688"/>
            <a:ext cx="4265668" cy="48013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u="sng" dirty="0"/>
              <a:t>humans.csv</a:t>
            </a:r>
          </a:p>
        </p:txBody>
      </p:sp>
    </p:spTree>
    <p:extLst>
      <p:ext uri="{BB962C8B-B14F-4D97-AF65-F5344CB8AC3E}">
        <p14:creationId xmlns:p14="http://schemas.microsoft.com/office/powerpoint/2010/main" val="176192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CSV in Python</a:t>
            </a: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838199" y="1690688"/>
            <a:ext cx="10515601" cy="4293483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csv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humans = [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{'age': 10, 'name': "Alice", 'city': "Atlanta"},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{'age': 15, 'name': "Belle", 'city': "Buenos Aires"},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{'age': 20, 'name': "Chloe Clair", 'city': "Cairo"}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with open('humans.csv', 'w', newline="") as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csv_file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writer =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csv.writer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csv_file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delimiter=',',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quotechar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='"')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 h in humans: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writer.writerow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([h['age'], h['name'], h['city']])</a:t>
            </a:r>
          </a:p>
        </p:txBody>
      </p:sp>
    </p:spTree>
    <p:extLst>
      <p:ext uri="{BB962C8B-B14F-4D97-AF65-F5344CB8AC3E}">
        <p14:creationId xmlns:p14="http://schemas.microsoft.com/office/powerpoint/2010/main" val="83704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CSV in Python</a:t>
            </a: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838199" y="1690688"/>
            <a:ext cx="10635343" cy="4293483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csv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humans = []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with open('humans.csv', 'r') as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csv_file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reader =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csv.reader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csv_file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delimiter=',',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quotechar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='"')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 row in reader: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humans.append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'age':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(row[0]),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'name': row[1],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'city': row[2]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})</a:t>
            </a:r>
          </a:p>
        </p:txBody>
      </p:sp>
    </p:spTree>
    <p:extLst>
      <p:ext uri="{BB962C8B-B14F-4D97-AF65-F5344CB8AC3E}">
        <p14:creationId xmlns:p14="http://schemas.microsoft.com/office/powerpoint/2010/main" val="2493164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Data storage in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Peter Larsson-Green</a:t>
            </a:r>
          </a:p>
          <a:p>
            <a:r>
              <a:rPr lang="en-US" dirty="0"/>
              <a:t>Jönköping University</a:t>
            </a:r>
          </a:p>
          <a:p>
            <a:r>
              <a:rPr lang="en-US" dirty="0"/>
              <a:t>Autumn 2018</a:t>
            </a:r>
          </a:p>
        </p:txBody>
      </p:sp>
    </p:spTree>
    <p:extLst>
      <p:ext uri="{BB962C8B-B14F-4D97-AF65-F5344CB8AC3E}">
        <p14:creationId xmlns:p14="http://schemas.microsoft.com/office/powerpoint/2010/main" val="11382475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092543" cy="1325563"/>
          </a:xfrm>
        </p:spPr>
        <p:txBody>
          <a:bodyPr/>
          <a:lstStyle/>
          <a:p>
            <a:r>
              <a:rPr lang="en-US" noProof="0" dirty="0"/>
              <a:t>XML: Extensible Markup Language</a:t>
            </a: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838200" y="1690688"/>
            <a:ext cx="10171670" cy="4293483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&lt;humans&gt;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&lt;human&gt;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&lt;age&gt;10&lt;/age&gt;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&lt;name&gt;Alice&lt;/name&gt;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&lt;city&gt;Atlanta&lt;/city&gt;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&lt;/human&gt;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&lt;human&gt;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&lt;age&gt;15&lt;/age&gt;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&lt;/humans&gt;</a:t>
            </a:r>
          </a:p>
        </p:txBody>
      </p:sp>
    </p:spTree>
    <p:extLst>
      <p:ext uri="{BB962C8B-B14F-4D97-AF65-F5344CB8AC3E}">
        <p14:creationId xmlns:p14="http://schemas.microsoft.com/office/powerpoint/2010/main" val="4103480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XML in Python</a:t>
            </a: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217716" y="1538288"/>
            <a:ext cx="8876858" cy="4872103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xml.etree.ElementTree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as ET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humans = [{'age': 10, 'name': "Alice", 'city': "Atlanta"},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{'age': 15, 'name': "Belle", 'city': "Buenos Aires"},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{'age': 20, 'name': "Chloe Clair", 'city': "Cairo"}]</a:t>
            </a:r>
          </a:p>
          <a:p>
            <a:pPr marL="0" indent="0">
              <a:buNone/>
            </a:pP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humans_element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ET.Element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('humans')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h in humans: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human_element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ET.SubElement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humans_element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'human')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age_element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ET.SubElement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human_element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'age')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age_element.text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(h['age'])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name_element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ET.SubElement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human_element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'name')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name_element.text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h['name']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city_element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ET.SubElement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human_element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'city')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city_element.text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h['city']</a:t>
            </a:r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9396430" y="1157286"/>
            <a:ext cx="2436341" cy="5256567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&lt;humans&gt;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&lt;human&gt;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&lt;age&gt;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10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&lt;/age&gt;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&lt;name&gt;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Alice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&lt;/name&gt;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&lt;city&gt;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Atlanta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&lt;/city&gt;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&lt;/human&gt;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...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&lt;/humans&gt;</a:t>
            </a:r>
          </a:p>
        </p:txBody>
      </p:sp>
    </p:spTree>
    <p:extLst>
      <p:ext uri="{BB962C8B-B14F-4D97-AF65-F5344CB8AC3E}">
        <p14:creationId xmlns:p14="http://schemas.microsoft.com/office/powerpoint/2010/main" val="3112320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XML in Python</a:t>
            </a: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222422" y="1538288"/>
            <a:ext cx="8872151" cy="1567609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xml_string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ET.tostring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humans_element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encoding="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unicode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with open('humans.xml', 'w') as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xml_file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xml_file.write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xml_string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9396430" y="1157286"/>
            <a:ext cx="2436341" cy="5256567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&lt;humans&gt;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&lt;human&gt;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&lt;age&gt;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10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&lt;/age&gt;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&lt;name&gt;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Alice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&lt;/name&gt;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&lt;city&gt;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Atlanta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&lt;/city&gt;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&lt;/human&gt;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...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&lt;/humans&gt;</a:t>
            </a:r>
          </a:p>
        </p:txBody>
      </p:sp>
    </p:spTree>
    <p:extLst>
      <p:ext uri="{BB962C8B-B14F-4D97-AF65-F5344CB8AC3E}">
        <p14:creationId xmlns:p14="http://schemas.microsoft.com/office/powerpoint/2010/main" val="3731661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XML in Python</a:t>
            </a: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217716" y="1538288"/>
            <a:ext cx="8876858" cy="4429418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xml.etree.ElementTree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as ET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humans = []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with open('humans.xml', 'r') as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xml_file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xml_string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xml_file.read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humans_element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ET.fromstring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xml_string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human_element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humans_element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humans.append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'age':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human_element.find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("age").text),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'name':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human_element.find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("name").text,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'city':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human_element.find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("city").text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})</a:t>
            </a:r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9396430" y="1157286"/>
            <a:ext cx="2436341" cy="5256567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&lt;humans&gt;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&lt;human&gt;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&lt;age&gt;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10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&lt;/age&gt;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&lt;name&gt;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Alice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&lt;/name&gt;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&lt;city&gt;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Atlanta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&lt;/city&gt;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&lt;/human&gt;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...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&lt;/humans&gt;</a:t>
            </a:r>
          </a:p>
        </p:txBody>
      </p:sp>
    </p:spTree>
    <p:extLst>
      <p:ext uri="{BB962C8B-B14F-4D97-AF65-F5344CB8AC3E}">
        <p14:creationId xmlns:p14="http://schemas.microsoft.com/office/powerpoint/2010/main" val="50015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853057" cy="1325563"/>
          </a:xfrm>
        </p:spPr>
        <p:txBody>
          <a:bodyPr/>
          <a:lstStyle/>
          <a:p>
            <a:r>
              <a:rPr lang="en-US" noProof="0" dirty="0"/>
              <a:t>JSON: JavaScript Object Notation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199" y="1519131"/>
            <a:ext cx="10515600" cy="2544286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noProof="0" dirty="0"/>
              <a:t>Numbers in JSON: </a:t>
            </a:r>
            <a:r>
              <a:rPr lang="en-US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41 3.14</a:t>
            </a:r>
          </a:p>
          <a:p>
            <a:pPr marL="0" indent="0">
              <a:buNone/>
            </a:pPr>
            <a:r>
              <a:rPr lang="en-US" noProof="0" dirty="0">
                <a:latin typeface="Georgia" panose="02040502050405020303" pitchFamily="18" charset="0"/>
              </a:rPr>
              <a:t>Strings in JSON: </a:t>
            </a:r>
            <a:r>
              <a:rPr lang="en-US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"Hello" "Hi"</a:t>
            </a:r>
          </a:p>
          <a:p>
            <a:pPr marL="0" indent="0">
              <a:buNone/>
            </a:pPr>
            <a:r>
              <a:rPr lang="en-US" noProof="0" dirty="0"/>
              <a:t>Booleans in JSON: </a:t>
            </a:r>
            <a:r>
              <a:rPr lang="en-US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true false</a:t>
            </a:r>
          </a:p>
          <a:p>
            <a:pPr marL="0" indent="0">
              <a:buNone/>
            </a:pPr>
            <a:r>
              <a:rPr lang="en-US" noProof="0" dirty="0">
                <a:latin typeface="Georgia" panose="02040502050405020303" pitchFamily="18" charset="0"/>
              </a:rPr>
              <a:t>Arrays in JSON: </a:t>
            </a:r>
            <a:r>
              <a:rPr lang="en-US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[12, "Hi", false]</a:t>
            </a:r>
          </a:p>
          <a:p>
            <a:pPr marL="0" indent="0">
              <a:buNone/>
            </a:pPr>
            <a:r>
              <a:rPr lang="en-US" noProof="0" dirty="0"/>
              <a:t>Objects in JSON: </a:t>
            </a:r>
            <a:r>
              <a:rPr lang="en-US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{"a": 1, "b": true}</a:t>
            </a:r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838199" y="4153029"/>
            <a:ext cx="10171670" cy="2128788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{"age": 10, "name": "Alice", "city": "Atlanta"},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{"age": 15, "name": "Belle", "city": "Buenos Aires"},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{"age": 20, "name": "Chloe Clair", "</a:t>
            </a:r>
            <a:r>
              <a:rPr lang="en-US" sz="22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city": 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"Chicago"}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924689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JSON in Python</a:t>
            </a: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838200" y="1690688"/>
            <a:ext cx="10515600" cy="3860544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endParaRPr lang="en-US" sz="2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humans = [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{'age': 10, 'name': "Alice", 'city': "Atlanta"},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{'age': 15, 'name': "Belle", 'city': "Buenos Aires"},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{'age': 20, 'name': "Chloe Clair", 'city': "Cairo"}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buNone/>
            </a:pP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json_string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json.dumps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(humans)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with open('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humans.json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'w') as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json_file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json_file.write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json_string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17328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JSON in Python</a:t>
            </a: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838200" y="1690688"/>
            <a:ext cx="10515600" cy="2128788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endParaRPr lang="en-US" sz="2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humans = []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with open('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humans.json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'r') as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json_file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json_string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json_file.read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humans =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json.loads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json_string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12579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More file operations</a:t>
            </a: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838200" y="1690688"/>
            <a:ext cx="10515600" cy="3427605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os</a:t>
            </a:r>
            <a:endParaRPr lang="en-US" sz="2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os.remove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("the-filename.txt")</a:t>
            </a:r>
          </a:p>
          <a:p>
            <a:pPr marL="0" indent="0">
              <a:buNone/>
            </a:pP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os.rename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("current-filename.txt", "new-filename.txt")</a:t>
            </a:r>
          </a:p>
          <a:p>
            <a:pPr marL="0" indent="0">
              <a:buNone/>
            </a:pPr>
            <a:endParaRPr lang="en-US" sz="2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os.path</a:t>
            </a:r>
            <a:endParaRPr lang="en-US" sz="2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exists =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os.path.isfile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("the-filename.txt")</a:t>
            </a:r>
          </a:p>
        </p:txBody>
      </p:sp>
    </p:spTree>
    <p:extLst>
      <p:ext uri="{BB962C8B-B14F-4D97-AF65-F5344CB8AC3E}">
        <p14:creationId xmlns:p14="http://schemas.microsoft.com/office/powerpoint/2010/main" val="1285317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WHERE do we store data?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noProof="0" dirty="0">
                <a:latin typeface="Georgia" panose="02040502050405020303" pitchFamily="18" charset="0"/>
              </a:rPr>
              <a:t>In variables!</a:t>
            </a:r>
          </a:p>
          <a:p>
            <a:r>
              <a:rPr lang="en-US" noProof="0" dirty="0">
                <a:latin typeface="Georgia" panose="02040502050405020303" pitchFamily="18" charset="0"/>
              </a:rPr>
              <a:t>Easy to create.</a:t>
            </a:r>
          </a:p>
          <a:p>
            <a:r>
              <a:rPr lang="en-US" noProof="0" dirty="0"/>
              <a:t>Easy to read.</a:t>
            </a:r>
          </a:p>
          <a:p>
            <a:r>
              <a:rPr lang="en-US" noProof="0" dirty="0">
                <a:latin typeface="Georgia" panose="02040502050405020303" pitchFamily="18" charset="0"/>
              </a:rPr>
              <a:t>Easy to update.</a:t>
            </a:r>
          </a:p>
          <a:p>
            <a:r>
              <a:rPr lang="en-US" noProof="0" dirty="0">
                <a:latin typeface="Georgia" panose="02040502050405020303" pitchFamily="18" charset="0"/>
              </a:rPr>
              <a:t>Very fast!</a:t>
            </a:r>
          </a:p>
          <a:p>
            <a:r>
              <a:rPr lang="en-US" noProof="0" dirty="0">
                <a:latin typeface="Georgia" panose="02040502050405020303" pitchFamily="18" charset="0"/>
              </a:rPr>
              <a:t>Variables are deleted when program terminates </a:t>
            </a:r>
            <a:r>
              <a:rPr lang="en-US" noProof="0" dirty="0">
                <a:solidFill>
                  <a:srgbClr val="FF0000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</a:t>
            </a:r>
            <a:endParaRPr lang="en-US" noProof="0" dirty="0">
              <a:solidFill>
                <a:srgbClr val="FF0000"/>
              </a:solidFill>
              <a:latin typeface="Georgia" panose="02040502050405020303" pitchFamily="18" charset="0"/>
            </a:endParaRPr>
          </a:p>
          <a:p>
            <a:pPr marL="0" indent="0">
              <a:buNone/>
            </a:pPr>
            <a:endParaRPr lang="en-US" noProof="0" dirty="0">
              <a:latin typeface="Georgia" panose="02040502050405020303" pitchFamily="18" charset="0"/>
            </a:endParaRP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3756808" y="2425935"/>
            <a:ext cx="2546021" cy="348557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my_variable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123</a:t>
            </a: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3756808" y="2933026"/>
            <a:ext cx="2546021" cy="348557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my_variable</a:t>
            </a:r>
            <a:endParaRPr lang="en-US" sz="1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3756810" y="3440117"/>
            <a:ext cx="2546020" cy="348557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my_variable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456</a:t>
            </a:r>
          </a:p>
        </p:txBody>
      </p:sp>
    </p:spTree>
    <p:extLst>
      <p:ext uri="{BB962C8B-B14F-4D97-AF65-F5344CB8AC3E}">
        <p14:creationId xmlns:p14="http://schemas.microsoft.com/office/powerpoint/2010/main" val="1479987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Where do we store data?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noProof="0" dirty="0">
                <a:latin typeface="Georgia" panose="02040502050405020303" pitchFamily="18" charset="0"/>
              </a:rPr>
              <a:t>In files!</a:t>
            </a:r>
          </a:p>
          <a:p>
            <a:r>
              <a:rPr lang="en-US" noProof="0" dirty="0"/>
              <a:t>More complex</a:t>
            </a:r>
            <a:r>
              <a:rPr lang="en-US" noProof="0" dirty="0">
                <a:latin typeface="Georgia" panose="02040502050405020303" pitchFamily="18" charset="0"/>
              </a:rPr>
              <a:t> to create.</a:t>
            </a:r>
          </a:p>
          <a:p>
            <a:r>
              <a:rPr lang="en-US" noProof="0" dirty="0"/>
              <a:t>More complex to read.</a:t>
            </a:r>
          </a:p>
          <a:p>
            <a:r>
              <a:rPr lang="en-US" noProof="0" dirty="0"/>
              <a:t>More complex</a:t>
            </a:r>
            <a:r>
              <a:rPr lang="en-US" noProof="0" dirty="0">
                <a:latin typeface="Georgia" panose="02040502050405020303" pitchFamily="18" charset="0"/>
              </a:rPr>
              <a:t> to update.</a:t>
            </a:r>
          </a:p>
          <a:p>
            <a:r>
              <a:rPr lang="en-US" noProof="0" dirty="0"/>
              <a:t>S</a:t>
            </a:r>
            <a:r>
              <a:rPr lang="en-US" noProof="0" dirty="0">
                <a:latin typeface="Georgia" panose="02040502050405020303" pitchFamily="18" charset="0"/>
              </a:rPr>
              <a:t>lower.</a:t>
            </a:r>
          </a:p>
          <a:p>
            <a:r>
              <a:rPr lang="en-US" noProof="0" dirty="0">
                <a:latin typeface="Georgia" panose="02040502050405020303" pitchFamily="18" charset="0"/>
              </a:rPr>
              <a:t>Continues to exist after the program has terminated </a:t>
            </a:r>
            <a:r>
              <a:rPr lang="en-US" noProof="0" dirty="0">
                <a:solidFill>
                  <a:schemeClr val="accent6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</a:t>
            </a:r>
          </a:p>
          <a:p>
            <a:pPr lvl="1"/>
            <a:r>
              <a:rPr lang="en-US" noProof="0" dirty="0">
                <a:solidFill>
                  <a:srgbClr val="FBFBFB"/>
                </a:solidFill>
                <a:sym typeface="Wingdings" panose="05000000000000000000" pitchFamily="2" charset="2"/>
              </a:rPr>
              <a:t>Until the user manually deletes it by mistake…</a:t>
            </a:r>
            <a:endParaRPr lang="en-US" noProof="0" dirty="0">
              <a:solidFill>
                <a:srgbClr val="FBFBFB"/>
              </a:solidFill>
            </a:endParaRPr>
          </a:p>
          <a:p>
            <a:pPr marL="0" indent="0">
              <a:buNone/>
            </a:pPr>
            <a:endParaRPr lang="en-US" noProof="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909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How to open files</a:t>
            </a: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838200" y="1690688"/>
            <a:ext cx="10091058" cy="397032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file_object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open("the-filename.txt", "w")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38200" y="2318657"/>
            <a:ext cx="11049000" cy="385830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noProof="0" dirty="0">
                <a:latin typeface="Georgia" panose="02040502050405020303" pitchFamily="18" charset="0"/>
              </a:rPr>
              <a:t>   </a:t>
            </a:r>
            <a:r>
              <a:rPr lang="en-US" u="sng" noProof="0" dirty="0">
                <a:latin typeface="Georgia" panose="02040502050405020303" pitchFamily="18" charset="0"/>
              </a:rPr>
              <a:t>The modes</a:t>
            </a:r>
          </a:p>
          <a:p>
            <a:r>
              <a:rPr lang="en-US" noProof="0" dirty="0">
                <a:latin typeface="Courier" pitchFamily="49" charset="0"/>
              </a:rPr>
              <a:t>"w"</a:t>
            </a:r>
            <a:r>
              <a:rPr lang="en-US" noProof="0" dirty="0">
                <a:latin typeface="Georgia" panose="02040502050405020303" pitchFamily="18" charset="0"/>
              </a:rPr>
              <a:t> - create the file if it does not exist,</a:t>
            </a:r>
            <a:br>
              <a:rPr lang="en-US" noProof="0" dirty="0">
                <a:latin typeface="Georgia" panose="02040502050405020303" pitchFamily="18" charset="0"/>
              </a:rPr>
            </a:br>
            <a:r>
              <a:rPr lang="en-US" noProof="0" dirty="0">
                <a:latin typeface="Georgia" panose="02040502050405020303" pitchFamily="18" charset="0"/>
              </a:rPr>
              <a:t>          then use </a:t>
            </a:r>
            <a:r>
              <a:rPr lang="en-US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file_object</a:t>
            </a:r>
            <a:r>
              <a:rPr lang="en-US" noProof="0" dirty="0">
                <a:latin typeface="Georgia" panose="02040502050405020303" pitchFamily="18" charset="0"/>
              </a:rPr>
              <a:t> to write strings to it.</a:t>
            </a:r>
          </a:p>
          <a:p>
            <a:r>
              <a:rPr lang="en-US" noProof="0" dirty="0">
                <a:latin typeface="Courier" pitchFamily="49" charset="0"/>
              </a:rPr>
              <a:t>"a"</a:t>
            </a:r>
            <a:r>
              <a:rPr lang="en-US" noProof="0" dirty="0"/>
              <a:t> - create the file if it does not exist,</a:t>
            </a:r>
            <a:br>
              <a:rPr lang="en-US" noProof="0" dirty="0"/>
            </a:br>
            <a:r>
              <a:rPr lang="en-US" noProof="0" dirty="0"/>
              <a:t>          then use </a:t>
            </a:r>
            <a:r>
              <a:rPr lang="en-US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file_object</a:t>
            </a:r>
            <a:r>
              <a:rPr lang="en-US" noProof="0" dirty="0"/>
              <a:t> to write strings to it (at the end).</a:t>
            </a:r>
            <a:endParaRPr lang="en-US" noProof="0" dirty="0">
              <a:latin typeface="Georgia" panose="02040502050405020303" pitchFamily="18" charset="0"/>
            </a:endParaRPr>
          </a:p>
          <a:p>
            <a:r>
              <a:rPr lang="en-US" noProof="0" dirty="0">
                <a:latin typeface="Courier" pitchFamily="49" charset="0"/>
              </a:rPr>
              <a:t>"r"</a:t>
            </a:r>
            <a:r>
              <a:rPr lang="en-US" noProof="0" dirty="0"/>
              <a:t> - open the file for reading,</a:t>
            </a:r>
            <a:br>
              <a:rPr lang="en-US" noProof="0" dirty="0"/>
            </a:br>
            <a:r>
              <a:rPr lang="en-US" noProof="0" dirty="0"/>
              <a:t>          then use </a:t>
            </a:r>
            <a:r>
              <a:rPr lang="en-US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file_object</a:t>
            </a:r>
            <a:r>
              <a:rPr lang="en-US" noProof="0" dirty="0"/>
              <a:t> to read strings from it.</a:t>
            </a:r>
          </a:p>
          <a:p>
            <a:r>
              <a:rPr lang="en-US" noProof="0" dirty="0">
                <a:latin typeface="Courier" pitchFamily="49" charset="0"/>
              </a:rPr>
              <a:t>"r+"</a:t>
            </a:r>
            <a:r>
              <a:rPr lang="en-US" noProof="0" dirty="0">
                <a:latin typeface="Georgia" panose="02040502050405020303" pitchFamily="18" charset="0"/>
              </a:rPr>
              <a:t> - open the file for reading and writing,</a:t>
            </a:r>
            <a:br>
              <a:rPr lang="en-US" noProof="0" dirty="0">
                <a:latin typeface="Georgia" panose="02040502050405020303" pitchFamily="18" charset="0"/>
              </a:rPr>
            </a:br>
            <a:r>
              <a:rPr lang="en-US" noProof="0" dirty="0">
                <a:latin typeface="Georgia" panose="02040502050405020303" pitchFamily="18" charset="0"/>
              </a:rPr>
              <a:t>           then use </a:t>
            </a:r>
            <a:r>
              <a:rPr lang="en-US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file_object</a:t>
            </a:r>
            <a:r>
              <a:rPr lang="en-US" noProof="0" dirty="0">
                <a:latin typeface="Georgia" panose="02040502050405020303" pitchFamily="18" charset="0"/>
              </a:rPr>
              <a:t> to read and write strings to/from it.</a:t>
            </a:r>
          </a:p>
        </p:txBody>
      </p:sp>
      <p:sp>
        <p:nvSpPr>
          <p:cNvPr id="5" name="Oval Callout 4"/>
          <p:cNvSpPr/>
          <p:nvPr/>
        </p:nvSpPr>
        <p:spPr>
          <a:xfrm>
            <a:off x="8349345" y="2267178"/>
            <a:ext cx="2427514" cy="777421"/>
          </a:xfrm>
          <a:prstGeom prst="wedgeEllipseCallout">
            <a:avLst>
              <a:gd name="adj1" fmla="val -71548"/>
              <a:gd name="adj2" fmla="val -747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400" dirty="0"/>
              <a:t>The mode.</a:t>
            </a:r>
          </a:p>
        </p:txBody>
      </p:sp>
    </p:spTree>
    <p:extLst>
      <p:ext uri="{BB962C8B-B14F-4D97-AF65-F5344CB8AC3E}">
        <p14:creationId xmlns:p14="http://schemas.microsoft.com/office/powerpoint/2010/main" val="3931989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build="p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How to close files</a:t>
            </a: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838200" y="1690688"/>
            <a:ext cx="10091058" cy="1271374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file_object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open("the-filename.txt", "w")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Work with the file...</a:t>
            </a:r>
          </a:p>
          <a:p>
            <a:pPr marL="0" indent="0">
              <a:buNone/>
            </a:pP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file_object.close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838200" y="3449190"/>
            <a:ext cx="10091058" cy="829971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with open("the-filename.txt", "w") as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file_object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2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# 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Work with the file...</a:t>
            </a:r>
          </a:p>
        </p:txBody>
      </p:sp>
    </p:spTree>
    <p:extLst>
      <p:ext uri="{BB962C8B-B14F-4D97-AF65-F5344CB8AC3E}">
        <p14:creationId xmlns:p14="http://schemas.microsoft.com/office/powerpoint/2010/main" val="655615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Writing to an opened file</a:t>
            </a: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838200" y="5815263"/>
            <a:ext cx="4634840" cy="397032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 is the content!</a:t>
            </a:r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838200" y="1690688"/>
            <a:ext cx="10091058" cy="829971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with open("test-file.txt", "w") as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file_object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file_object.write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("This is the content!")</a:t>
            </a:r>
          </a:p>
        </p:txBody>
      </p:sp>
      <p:sp>
        <p:nvSpPr>
          <p:cNvPr id="7" name="Oval Callout 6"/>
          <p:cNvSpPr/>
          <p:nvPr/>
        </p:nvSpPr>
        <p:spPr>
          <a:xfrm>
            <a:off x="5078187" y="2726007"/>
            <a:ext cx="2035626" cy="1176017"/>
          </a:xfrm>
          <a:prstGeom prst="wedgeEllipseCallout">
            <a:avLst>
              <a:gd name="adj1" fmla="val -886"/>
              <a:gd name="adj2" fmla="val -6743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400" dirty="0"/>
              <a:t>Must be a string.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413906" y="5208017"/>
            <a:ext cx="3483428" cy="480131"/>
          </a:xfrm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u="sng" noProof="0" dirty="0">
                <a:latin typeface="Georgia" panose="02040502050405020303" pitchFamily="18" charset="0"/>
              </a:rPr>
              <a:t>test-file.txt</a:t>
            </a: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838200" y="4107372"/>
            <a:ext cx="10091058" cy="829971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with open("test-file.txt", "w") as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file_object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file_object.write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("This is the new content!")</a:t>
            </a: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6294418" y="5815263"/>
            <a:ext cx="4634840" cy="397032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 is the new content!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838200" y="6017741"/>
            <a:ext cx="5179541" cy="1235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0813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build="p"/>
      <p:bldP spid="9" grpId="0" build="p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Example</a:t>
            </a:r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838200" y="1805598"/>
            <a:ext cx="7304903" cy="2561727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write_numbers_to_file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(name, n):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with open(name, "w") as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file_object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range(1, n+1):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file_object.write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)+"\n")</a:t>
            </a:r>
          </a:p>
          <a:p>
            <a:pPr marL="0" indent="0">
              <a:buNone/>
            </a:pPr>
            <a:endParaRPr lang="en-US" sz="2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write_numbers_to_file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("numbers.txt", 5)</a:t>
            </a: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9233267" y="1805598"/>
            <a:ext cx="2120533" cy="2128788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9233267" y="1198352"/>
            <a:ext cx="2120533" cy="48013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sv-SE" u="sng" dirty="0"/>
              <a:t>numbers.txt</a:t>
            </a:r>
          </a:p>
        </p:txBody>
      </p:sp>
    </p:spTree>
    <p:extLst>
      <p:ext uri="{BB962C8B-B14F-4D97-AF65-F5344CB8AC3E}">
        <p14:creationId xmlns:p14="http://schemas.microsoft.com/office/powerpoint/2010/main" val="2900616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Reading from an opened file</a:t>
            </a: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838200" y="1690688"/>
            <a:ext cx="10091058" cy="829971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with open("test-file.txt", "r") as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file_object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all_content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file_object.read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838200" y="2849661"/>
            <a:ext cx="10091058" cy="126291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with open("test-file.txt", "r") as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file_object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line1 =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file_object.readline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line2 =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file_object.readline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838200" y="5375481"/>
            <a:ext cx="10091058" cy="829971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with open("test-file.txt", "r") as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file_object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list_of_lines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file_object.readlines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9" name="Oval Callout 8"/>
          <p:cNvSpPr/>
          <p:nvPr/>
        </p:nvSpPr>
        <p:spPr>
          <a:xfrm>
            <a:off x="8857295" y="2849661"/>
            <a:ext cx="2496505" cy="1176017"/>
          </a:xfrm>
          <a:prstGeom prst="wedgeEllipseCallout">
            <a:avLst>
              <a:gd name="adj1" fmla="val -145302"/>
              <a:gd name="adj2" fmla="val -1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400" dirty="0"/>
              <a:t>With </a:t>
            </a:r>
            <a:r>
              <a:rPr lang="sv-S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"\n"</a:t>
            </a:r>
            <a:r>
              <a:rPr lang="sv-SE" sz="2400" dirty="0"/>
              <a:t> at the end.</a:t>
            </a:r>
          </a:p>
        </p:txBody>
      </p:sp>
      <p:sp>
        <p:nvSpPr>
          <p:cNvPr id="10" name="Oval Callout 9"/>
          <p:cNvSpPr/>
          <p:nvPr/>
        </p:nvSpPr>
        <p:spPr>
          <a:xfrm>
            <a:off x="7179276" y="4075825"/>
            <a:ext cx="2767913" cy="1176017"/>
          </a:xfrm>
          <a:prstGeom prst="wedgeEllipseCallout">
            <a:avLst>
              <a:gd name="adj1" fmla="val -79705"/>
              <a:gd name="adj2" fmla="val -6008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""</a:t>
            </a:r>
            <a:r>
              <a:rPr lang="sv-SE" sz="2400" dirty="0"/>
              <a:t> means no more lines.</a:t>
            </a:r>
          </a:p>
        </p:txBody>
      </p:sp>
    </p:spTree>
    <p:extLst>
      <p:ext uri="{BB962C8B-B14F-4D97-AF65-F5344CB8AC3E}">
        <p14:creationId xmlns:p14="http://schemas.microsoft.com/office/powerpoint/2010/main" val="3712084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/>
      <p:bldP spid="8" grpId="0" build="p" animBg="1"/>
      <p:bldP spid="9" grpId="0" animBg="1"/>
      <p:bldP spid="10" grpId="0" animBg="1"/>
    </p:bldLst>
  </p:timing>
</p:sld>
</file>

<file path=ppt/theme/theme1.xml><?xml version="1.0" encoding="utf-8"?>
<a:theme xmlns:a="http://schemas.openxmlformats.org/drawingml/2006/main" name="JU Grå">
  <a:themeElements>
    <a:clrScheme name="Custom 5">
      <a:dk1>
        <a:srgbClr val="000000"/>
      </a:dk1>
      <a:lt1>
        <a:srgbClr val="FFFFFF"/>
      </a:lt1>
      <a:dk2>
        <a:srgbClr val="003865"/>
      </a:dk2>
      <a:lt2>
        <a:srgbClr val="EBEBDF"/>
      </a:lt2>
      <a:accent1>
        <a:srgbClr val="961B81"/>
      </a:accent1>
      <a:accent2>
        <a:srgbClr val="FFB500"/>
      </a:accent2>
      <a:accent3>
        <a:srgbClr val="003865"/>
      </a:accent3>
      <a:accent4>
        <a:srgbClr val="EBEBDF"/>
      </a:accent4>
      <a:accent5>
        <a:srgbClr val="009CDE"/>
      </a:accent5>
      <a:accent6>
        <a:srgbClr val="007A33"/>
      </a:accent6>
      <a:hlink>
        <a:srgbClr val="EBEBDF"/>
      </a:hlink>
      <a:folHlink>
        <a:srgbClr val="EBEBDF"/>
      </a:folHlink>
    </a:clrScheme>
    <a:fontScheme name="Custom 1">
      <a:majorFont>
        <a:latin typeface="Arial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6030</TotalTime>
  <Words>1978</Words>
  <Application>Microsoft Office PowerPoint</Application>
  <PresentationFormat>Widescreen</PresentationFormat>
  <Paragraphs>300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Arial</vt:lpstr>
      <vt:lpstr>BentonSans Medium</vt:lpstr>
      <vt:lpstr>BentonSans Regular</vt:lpstr>
      <vt:lpstr>Calibri</vt:lpstr>
      <vt:lpstr>Courier</vt:lpstr>
      <vt:lpstr>Courier New</vt:lpstr>
      <vt:lpstr>Georgia</vt:lpstr>
      <vt:lpstr>Wingdings</vt:lpstr>
      <vt:lpstr>JU Grå</vt:lpstr>
      <vt:lpstr>PowerPoint Presentation</vt:lpstr>
      <vt:lpstr>Data storage in python</vt:lpstr>
      <vt:lpstr>WHERE do we store data?</vt:lpstr>
      <vt:lpstr>Where do we store data?</vt:lpstr>
      <vt:lpstr>How to open files</vt:lpstr>
      <vt:lpstr>How to close files</vt:lpstr>
      <vt:lpstr>Writing to an opened file</vt:lpstr>
      <vt:lpstr>Example</vt:lpstr>
      <vt:lpstr>Reading from an opened file</vt:lpstr>
      <vt:lpstr>Example</vt:lpstr>
      <vt:lpstr>Reading from an opened file</vt:lpstr>
      <vt:lpstr>Storing complex data</vt:lpstr>
      <vt:lpstr>Storing complex data</vt:lpstr>
      <vt:lpstr>Parsing complex data</vt:lpstr>
      <vt:lpstr>Storing complex data</vt:lpstr>
      <vt:lpstr>Storing complex data</vt:lpstr>
      <vt:lpstr>CSV: Comma separated values</vt:lpstr>
      <vt:lpstr>CSV in Python</vt:lpstr>
      <vt:lpstr>CSV in Python</vt:lpstr>
      <vt:lpstr>XML: Extensible Markup Language</vt:lpstr>
      <vt:lpstr>XML in Python</vt:lpstr>
      <vt:lpstr>XML in Python</vt:lpstr>
      <vt:lpstr>XML in Python</vt:lpstr>
      <vt:lpstr>JSON: JavaScript Object Notation</vt:lpstr>
      <vt:lpstr>JSON in Python</vt:lpstr>
      <vt:lpstr>JSON in Python</vt:lpstr>
      <vt:lpstr>More file operations</vt:lpstr>
    </vt:vector>
  </TitlesOfParts>
  <Company>Jönköping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Oskar Pollack</dc:creator>
  <cp:lastModifiedBy>Peter Larsson-Green</cp:lastModifiedBy>
  <cp:revision>191</cp:revision>
  <dcterms:created xsi:type="dcterms:W3CDTF">2015-07-17T09:22:03Z</dcterms:created>
  <dcterms:modified xsi:type="dcterms:W3CDTF">2018-11-19T21:13:13Z</dcterms:modified>
</cp:coreProperties>
</file>