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12" r:id="rId3"/>
    <p:sldId id="422" r:id="rId4"/>
    <p:sldId id="363" r:id="rId5"/>
    <p:sldId id="364" r:id="rId6"/>
    <p:sldId id="423" r:id="rId7"/>
    <p:sldId id="388" r:id="rId8"/>
    <p:sldId id="386" r:id="rId9"/>
    <p:sldId id="371" r:id="rId10"/>
    <p:sldId id="389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2018-11-13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9208"/>
          </a:xfrm>
        </p:spPr>
        <p:txBody>
          <a:bodyPr>
            <a:spAutoFit/>
          </a:bodyPr>
          <a:lstStyle/>
          <a:p>
            <a:r>
              <a:rPr lang="en-US" dirty="0">
                <a:latin typeface="+mn-lt"/>
              </a:rPr>
              <a:t>Remove all entries:</a:t>
            </a:r>
          </a:p>
          <a:p>
            <a:pPr lvl="1"/>
            <a:r>
              <a:rPr lang="en-US" dirty="0" err="1">
                <a:latin typeface="Courier"/>
              </a:rPr>
              <a:t>the_dict.clear</a:t>
            </a:r>
            <a:r>
              <a:rPr lang="en-US" dirty="0">
                <a:latin typeface="Courier"/>
              </a:rPr>
              <a:t>()</a:t>
            </a:r>
          </a:p>
          <a:p>
            <a:r>
              <a:rPr lang="en-US" dirty="0">
                <a:latin typeface="+mn-lt"/>
              </a:rPr>
              <a:t>Set a value for a key if it doesn't have one:</a:t>
            </a:r>
          </a:p>
          <a:p>
            <a:pPr lvl="1"/>
            <a:r>
              <a:rPr lang="en-US" dirty="0" err="1">
                <a:latin typeface="Courier"/>
              </a:rPr>
              <a:t>the_dict.setdefault</a:t>
            </a:r>
            <a:r>
              <a:rPr lang="en-US" dirty="0">
                <a:latin typeface="Courier"/>
              </a:rPr>
              <a:t>(&lt;key-expr&gt;, &lt;value-expr&gt;)</a:t>
            </a:r>
            <a:endParaRPr lang="en-US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90233" y="3758225"/>
            <a:ext cx="6481494" cy="8946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the_key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in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the_key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&lt;value-expr&gt;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796221"/>
            <a:ext cx="10515600" cy="87665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Documentation:</a:t>
            </a:r>
          </a:p>
          <a:p>
            <a:pPr lvl="1"/>
            <a:r>
              <a:rPr lang="en-US" dirty="0">
                <a:latin typeface="Courier"/>
              </a:rPr>
              <a:t>help({})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36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Dicts</a:t>
            </a:r>
            <a:r>
              <a:rPr lang="en-US" sz="4800" dirty="0"/>
              <a:t>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Dicts</a:t>
            </a:r>
            <a:r>
              <a:rPr lang="en-US" dirty="0"/>
              <a:t> (dictionaries)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151220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Used to store multiple values.</a:t>
            </a:r>
          </a:p>
          <a:p>
            <a:r>
              <a:rPr lang="en-US" dirty="0">
                <a:latin typeface="+mn-lt"/>
              </a:rPr>
              <a:t>Each value is associated with a key.</a:t>
            </a:r>
          </a:p>
          <a:p>
            <a:r>
              <a:rPr lang="en-US" dirty="0">
                <a:latin typeface="+mn-lt"/>
              </a:rPr>
              <a:t>Expressions creating </a:t>
            </a:r>
            <a:r>
              <a:rPr lang="en-US" dirty="0" err="1">
                <a:latin typeface="+mn-lt"/>
              </a:rPr>
              <a:t>dicts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97906" y="3472771"/>
            <a:ext cx="733151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97906" y="4087279"/>
            <a:ext cx="541958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         :         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15558" y="4203632"/>
            <a:ext cx="207353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&lt;key-expr&gt;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76230" y="4203632"/>
            <a:ext cx="207353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&lt;val-expr&gt;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97906" y="4714892"/>
            <a:ext cx="10280950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         :         ,         :         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815558" y="4831245"/>
            <a:ext cx="207353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&lt;key-expr&gt;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76230" y="4831245"/>
            <a:ext cx="207353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&lt;val-expr&gt;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88852" y="4831245"/>
            <a:ext cx="207353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&lt;key-expr&gt;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9524" y="4831245"/>
            <a:ext cx="207353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&lt;val-expr&gt;</a:t>
            </a:r>
          </a:p>
        </p:txBody>
      </p:sp>
    </p:spTree>
    <p:extLst>
      <p:ext uri="{BB962C8B-B14F-4D97-AF65-F5344CB8AC3E}">
        <p14:creationId xmlns:p14="http://schemas.microsoft.com/office/powerpoint/2010/main" val="36504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Dicts</a:t>
            </a:r>
            <a:r>
              <a:rPr lang="en-US" dirty="0"/>
              <a:t> (dictionaries)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9961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Used to store multiple values.</a:t>
            </a:r>
            <a:endParaRPr lang="en-US" dirty="0">
              <a:latin typeface="Courier" pitchFamily="49" charset="0"/>
            </a:endParaRPr>
          </a:p>
          <a:p>
            <a:r>
              <a:rPr lang="en-US" dirty="0">
                <a:latin typeface="+mn-lt"/>
              </a:rPr>
              <a:t>Expression retrieving an item from a </a:t>
            </a:r>
            <a:r>
              <a:rPr lang="en-US" dirty="0" err="1">
                <a:latin typeface="+mn-lt"/>
              </a:rPr>
              <a:t>dict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541425"/>
            <a:ext cx="111633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Statement adding an item to a </a:t>
            </a:r>
            <a:r>
              <a:rPr lang="en-US" dirty="0" err="1">
                <a:latin typeface="+mn-lt"/>
              </a:rPr>
              <a:t>dict</a:t>
            </a:r>
            <a:r>
              <a:rPr lang="en-US" dirty="0">
                <a:latin typeface="+mn-lt"/>
              </a:rPr>
              <a:t> (or update an existing):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71526" y="2909720"/>
            <a:ext cx="5269112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33546" y="3004400"/>
            <a:ext cx="2248145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&lt;dict-expr&gt;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330158" y="3014498"/>
            <a:ext cx="210536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&lt;key-expr&gt;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71526" y="4204141"/>
            <a:ext cx="8336403" cy="889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         ] =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82206" y="4472845"/>
            <a:ext cx="2248145" cy="317369"/>
          </a:xfrm>
          <a:prstGeom prst="roundRect">
            <a:avLst/>
          </a:prstGeom>
          <a:solidFill>
            <a:srgbClr val="009CD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&lt;dict-expr&gt;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78818" y="4482943"/>
            <a:ext cx="2105366" cy="317369"/>
          </a:xfrm>
          <a:prstGeom prst="roundRect">
            <a:avLst/>
          </a:prstGeom>
          <a:solidFill>
            <a:srgbClr val="009CD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&lt;key-expr&gt;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572032" y="4378165"/>
            <a:ext cx="212816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&lt;val-expr&gt;</a:t>
            </a:r>
          </a:p>
        </p:txBody>
      </p:sp>
    </p:spTree>
    <p:extLst>
      <p:ext uri="{BB962C8B-B14F-4D97-AF65-F5344CB8AC3E}">
        <p14:creationId xmlns:p14="http://schemas.microsoft.com/office/powerpoint/2010/main" val="145045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690688"/>
            <a:ext cx="10515600" cy="31885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{'one': 1, 'two': 2}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['three'] =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four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my_dict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['one'] +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my_dict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['three']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 = {0:0}[0]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z = {0:{0:0}}[0][0]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two = {0:{1:2}}[0][1]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45285" y="4983086"/>
            <a:ext cx="541958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         :         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62937" y="5099439"/>
            <a:ext cx="207353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23609" y="5099439"/>
            <a:ext cx="207353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45836" y="3199088"/>
            <a:ext cx="5269112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07856" y="3293768"/>
            <a:ext cx="2248145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&lt;dict-expr&gt;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104468" y="3303866"/>
            <a:ext cx="210536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&lt;key-expr&gt;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45836" y="4159319"/>
            <a:ext cx="5269112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07856" y="4253999"/>
            <a:ext cx="2248145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{0:0}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104468" y="4264097"/>
            <a:ext cx="210536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7825448" y="3737001"/>
            <a:ext cx="279019" cy="41171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Up-Down Arrow 13"/>
          <p:cNvSpPr/>
          <p:nvPr/>
        </p:nvSpPr>
        <p:spPr>
          <a:xfrm>
            <a:off x="6480843" y="4571368"/>
            <a:ext cx="279019" cy="41171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13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690688"/>
            <a:ext cx="10515600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get_digit_as_string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(digit):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strings = ["zero", "one", "two", "three", ...]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strings[digit]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25BF301-427F-43A8-86A0-7854D60EF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81" y="3038412"/>
            <a:ext cx="10587519" cy="78117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</a:rPr>
              <a:t>get_digit_as_string</a:t>
            </a:r>
            <a:r>
              <a:rPr lang="en-US" sz="2000" dirty="0">
                <a:latin typeface="Courier"/>
              </a:rPr>
              <a:t>(1) </a:t>
            </a:r>
            <a:r>
              <a:rPr lang="en-US" sz="2000" dirty="0">
                <a:latin typeface="Courier"/>
                <a:sym typeface="Wingdings" panose="05000000000000000000" pitchFamily="2" charset="2"/>
              </a:rPr>
              <a:t> "one"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sym typeface="Wingdings" panose="05000000000000000000" pitchFamily="2" charset="2"/>
              </a:rPr>
              <a:t>get_digit_as_string</a:t>
            </a:r>
            <a:r>
              <a:rPr lang="en-US" sz="2000" dirty="0">
                <a:latin typeface="Courier"/>
                <a:sym typeface="Wingdings" panose="05000000000000000000" pitchFamily="2" charset="2"/>
              </a:rPr>
              <a:t>(3)  "three"</a:t>
            </a:r>
            <a:endParaRPr lang="en-US" sz="2000" dirty="0">
              <a:latin typeface="Courier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16FE512-4FD3-4CA6-981F-56632AF3EDB8}"/>
              </a:ext>
            </a:extLst>
          </p:cNvPr>
          <p:cNvSpPr txBox="1">
            <a:spLocks/>
          </p:cNvSpPr>
          <p:nvPr/>
        </p:nvSpPr>
        <p:spPr>
          <a:xfrm>
            <a:off x="838200" y="4161533"/>
            <a:ext cx="10515600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get_string_as_digit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digits = {"zero": 0, "one": 1, "two": 2, "three": 3}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digits[string]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C80735-BA2E-47FE-A779-612C2C9B8C30}"/>
              </a:ext>
            </a:extLst>
          </p:cNvPr>
          <p:cNvSpPr txBox="1">
            <a:spLocks/>
          </p:cNvSpPr>
          <p:nvPr/>
        </p:nvSpPr>
        <p:spPr>
          <a:xfrm>
            <a:off x="766281" y="5509257"/>
            <a:ext cx="10587519" cy="781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"/>
              </a:rPr>
              <a:t>get_string_as_digit</a:t>
            </a:r>
            <a:r>
              <a:rPr lang="en-US" sz="2000" dirty="0">
                <a:latin typeface="Courier"/>
              </a:rPr>
              <a:t>("one") </a:t>
            </a:r>
            <a:r>
              <a:rPr lang="en-US" sz="2000" dirty="0">
                <a:latin typeface="Courier"/>
                <a:sym typeface="Wingdings" panose="05000000000000000000" pitchFamily="2" charset="2"/>
              </a:rPr>
              <a:t>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"/>
                <a:sym typeface="Wingdings" panose="05000000000000000000" pitchFamily="2" charset="2"/>
              </a:rPr>
              <a:t>get_string_as_digit</a:t>
            </a:r>
            <a:r>
              <a:rPr lang="en-US" sz="2000" dirty="0">
                <a:latin typeface="Courier"/>
                <a:sym typeface="Wingdings" panose="05000000000000000000" pitchFamily="2" charset="2"/>
              </a:rPr>
              <a:t>("three")  3</a:t>
            </a:r>
            <a:endParaRPr lang="en-US" sz="20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9087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6" grpId="0" build="p" animBg="1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Dicts</a:t>
            </a:r>
            <a:r>
              <a:rPr lang="en-US" dirty="0"/>
              <a:t> (dictionaries)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The key must be "constant"/"immutable"/"</a:t>
            </a:r>
            <a:r>
              <a:rPr lang="en-US" dirty="0" err="1">
                <a:latin typeface="+mn-lt"/>
              </a:rPr>
              <a:t>hashable</a:t>
            </a:r>
            <a:r>
              <a:rPr lang="en-US" dirty="0">
                <a:latin typeface="+mn-lt"/>
              </a:rPr>
              <a:t>".</a:t>
            </a:r>
          </a:p>
          <a:p>
            <a:pPr lvl="1"/>
            <a:r>
              <a:rPr lang="en-US" dirty="0">
                <a:latin typeface="+mn-lt"/>
              </a:rPr>
              <a:t>Numbers and strings work.</a:t>
            </a:r>
          </a:p>
          <a:p>
            <a:pPr lvl="1"/>
            <a:r>
              <a:rPr lang="en-US" dirty="0">
                <a:latin typeface="+mn-lt"/>
              </a:rPr>
              <a:t>Lists and </a:t>
            </a:r>
            <a:r>
              <a:rPr lang="en-US" dirty="0" err="1">
                <a:latin typeface="+mn-lt"/>
              </a:rPr>
              <a:t>dicts</a:t>
            </a:r>
            <a:r>
              <a:rPr lang="en-US" dirty="0">
                <a:latin typeface="+mn-lt"/>
              </a:rPr>
              <a:t> do not work.</a:t>
            </a:r>
            <a:endParaRPr lang="en-US" dirty="0"/>
          </a:p>
          <a:p>
            <a:r>
              <a:rPr lang="en-US" dirty="0"/>
              <a:t>Expression checking if a key exists in </a:t>
            </a:r>
            <a:r>
              <a:rPr lang="en-US" dirty="0" err="1"/>
              <a:t>dict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"/>
              </a:rPr>
              <a:t>&lt;key-expr&gt; in &lt;</a:t>
            </a:r>
            <a:r>
              <a:rPr lang="en-US" dirty="0" err="1">
                <a:latin typeface="Courier"/>
              </a:rPr>
              <a:t>dict</a:t>
            </a:r>
            <a:r>
              <a:rPr lang="en-US" dirty="0">
                <a:latin typeface="Courier"/>
              </a:rPr>
              <a:t>-expr&gt;</a:t>
            </a:r>
          </a:p>
          <a:p>
            <a:pPr lvl="1"/>
            <a:r>
              <a:rPr lang="en-US" dirty="0">
                <a:latin typeface="Courier"/>
              </a:rPr>
              <a:t>'a' in {'a': 1} </a:t>
            </a:r>
            <a:r>
              <a:rPr lang="en-US" dirty="0">
                <a:latin typeface="Courier"/>
                <a:sym typeface="Wingdings" panose="05000000000000000000" pitchFamily="2" charset="2"/>
              </a:rPr>
              <a:t> True</a:t>
            </a:r>
          </a:p>
          <a:p>
            <a:pPr lvl="1"/>
            <a:r>
              <a:rPr lang="en-US" dirty="0">
                <a:latin typeface="Courier"/>
                <a:sym typeface="Wingdings" panose="05000000000000000000" pitchFamily="2" charset="2"/>
              </a:rPr>
              <a:t> 1  in {'a': 1}  False</a:t>
            </a:r>
            <a:endParaRPr lang="en-US" dirty="0"/>
          </a:p>
          <a:p>
            <a:r>
              <a:rPr lang="en-US" dirty="0"/>
              <a:t>Expression checking if a key doesn't exist in </a:t>
            </a:r>
            <a:r>
              <a:rPr lang="en-US" dirty="0" err="1"/>
              <a:t>dict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"/>
              </a:rPr>
              <a:t>&lt;key-expr&gt; not in &lt;</a:t>
            </a:r>
            <a:r>
              <a:rPr lang="en-US" dirty="0" err="1">
                <a:latin typeface="Courier"/>
              </a:rPr>
              <a:t>dict</a:t>
            </a:r>
            <a:r>
              <a:rPr lang="en-US" dirty="0">
                <a:latin typeface="Courier"/>
              </a:rPr>
              <a:t>-expr&gt;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Courier"/>
              </a:rPr>
              <a:t>'a' not in {'a': 1} </a:t>
            </a:r>
            <a:r>
              <a:rPr lang="en-US" dirty="0">
                <a:latin typeface="Courier"/>
                <a:sym typeface="Wingdings" panose="05000000000000000000" pitchFamily="2" charset="2"/>
              </a:rPr>
              <a:t> False</a:t>
            </a:r>
          </a:p>
          <a:p>
            <a:pPr lvl="1"/>
            <a:r>
              <a:rPr lang="en-US" dirty="0">
                <a:latin typeface="Courier"/>
                <a:sym typeface="Wingdings" panose="05000000000000000000" pitchFamily="2" charset="2"/>
              </a:rPr>
              <a:t> 1  not in {'a': 1}  True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614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628" y="1690688"/>
            <a:ext cx="6362842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number_of_occurrences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occurrences = {}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e in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e not in occurrences: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occurrences[e]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occurrences[e] +=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occurrences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862" y="5762131"/>
            <a:ext cx="11080173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number_of_occurrences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([1, 4, 2, 2, 1])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{1: 2, 2: 2, 4: 1}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64958" y="2326062"/>
            <a:ext cx="6336918" cy="300313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number_of_occurrences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occurrences = {}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e in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occurrences[e] = 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e in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the_list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occurrences[e] +=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occurrences</a:t>
            </a:r>
          </a:p>
        </p:txBody>
      </p:sp>
    </p:spTree>
    <p:extLst>
      <p:ext uri="{BB962C8B-B14F-4D97-AF65-F5344CB8AC3E}">
        <p14:creationId xmlns:p14="http://schemas.microsoft.com/office/powerpoint/2010/main" val="308297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2689"/>
          </a:xfrm>
        </p:spPr>
        <p:txBody>
          <a:bodyPr>
            <a:spAutoFit/>
          </a:bodyPr>
          <a:lstStyle/>
          <a:p>
            <a:r>
              <a:rPr lang="en-US" dirty="0">
                <a:latin typeface="+mn-lt"/>
              </a:rPr>
              <a:t>Remove item with a specific key:</a:t>
            </a:r>
          </a:p>
          <a:p>
            <a:pPr lvl="1"/>
            <a:r>
              <a:rPr lang="en-US" dirty="0" err="1">
                <a:latin typeface="Courier"/>
              </a:rPr>
              <a:t>the_dict.pop</a:t>
            </a:r>
            <a:r>
              <a:rPr lang="en-US" dirty="0">
                <a:latin typeface="Courier"/>
              </a:rPr>
              <a:t>(&lt;key-expr&gt;)</a:t>
            </a:r>
          </a:p>
          <a:p>
            <a:r>
              <a:rPr lang="en-US" dirty="0">
                <a:latin typeface="+mn-lt"/>
              </a:rPr>
              <a:t>Iterate over the keys: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0" y="3353251"/>
            <a:ext cx="5160390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[key]</a:t>
            </a:r>
          </a:p>
        </p:txBody>
      </p:sp>
    </p:spTree>
    <p:extLst>
      <p:ext uri="{BB962C8B-B14F-4D97-AF65-F5344CB8AC3E}">
        <p14:creationId xmlns:p14="http://schemas.microsoft.com/office/powerpoint/2010/main" val="426271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7804</TotalTime>
  <Words>655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BentonSans Medium</vt:lpstr>
      <vt:lpstr>BentonSans Regular</vt:lpstr>
      <vt:lpstr>Calibri</vt:lpstr>
      <vt:lpstr>Courier</vt:lpstr>
      <vt:lpstr>Courier New</vt:lpstr>
      <vt:lpstr>Garamond</vt:lpstr>
      <vt:lpstr>Georgia</vt:lpstr>
      <vt:lpstr>Wingdings</vt:lpstr>
      <vt:lpstr>JU Grå</vt:lpstr>
      <vt:lpstr>PowerPoint Presentation</vt:lpstr>
      <vt:lpstr>Dicts in Python</vt:lpstr>
      <vt:lpstr>Dicts (dictionaries)</vt:lpstr>
      <vt:lpstr>Dicts (dictionaries)</vt:lpstr>
      <vt:lpstr>example</vt:lpstr>
      <vt:lpstr>example</vt:lpstr>
      <vt:lpstr>Dicts (dictionaries)</vt:lpstr>
      <vt:lpstr>Example</vt:lpstr>
      <vt:lpstr>More about dicts</vt:lpstr>
      <vt:lpstr>More about dicts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211</cp:revision>
  <dcterms:created xsi:type="dcterms:W3CDTF">2015-07-17T09:22:03Z</dcterms:created>
  <dcterms:modified xsi:type="dcterms:W3CDTF">2018-11-14T07:46:40Z</dcterms:modified>
</cp:coreProperties>
</file>