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12" r:id="rId3"/>
    <p:sldId id="310" r:id="rId4"/>
    <p:sldId id="312" r:id="rId5"/>
    <p:sldId id="314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413" r:id="rId18"/>
    <p:sldId id="335" r:id="rId19"/>
    <p:sldId id="336" r:id="rId20"/>
    <p:sldId id="337" r:id="rId21"/>
    <p:sldId id="414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8"/>
    <a:srgbClr val="0082B0"/>
    <a:srgbClr val="DE9F00"/>
    <a:srgbClr val="C48C00"/>
    <a:srgbClr val="787878"/>
    <a:srgbClr val="C88F00"/>
    <a:srgbClr val="006E9A"/>
    <a:srgbClr val="007EB0"/>
    <a:srgbClr val="FFB500"/>
    <a:srgbClr val="00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2018-10-29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return: 2+1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3.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3+1  4 in four.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3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()#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compute the value I should store in nine,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#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need to call the function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8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I call this function,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 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to execute the statements in it.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9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 #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return: 2+1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3.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6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6+get_three()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6+3  9 in nine.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6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I'm done!</a:t>
            </a:r>
          </a:p>
        </p:txBody>
      </p:sp>
    </p:spTree>
    <p:extLst>
      <p:ext uri="{BB962C8B-B14F-4D97-AF65-F5344CB8AC3E}">
        <p14:creationId xmlns:p14="http://schemas.microsoft.com/office/powerpoint/2010/main" val="89658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06066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4720937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sum_of_ints():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0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i in range(6):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= sum + i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sum</a:t>
            </a:r>
          </a:p>
          <a:p>
            <a:pPr marL="0" indent="0">
              <a:buNone/>
            </a:pPr>
            <a:endParaRPr lang="nn-NO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n-NO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 = sum_of_ints()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functions input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3709" y="1825625"/>
            <a:ext cx="523009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last_int = 0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sum_of_ints():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0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i in range(last_int):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= sum + i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sum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last_int = 6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 = sum_of_ints()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112697" y="3102897"/>
            <a:ext cx="2257062" cy="1747401"/>
          </a:xfrm>
          <a:prstGeom prst="cloudCallout">
            <a:avLst>
              <a:gd name="adj1" fmla="val -48343"/>
              <a:gd name="adj2" fmla="val -5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can we change this 6 each call?</a:t>
            </a:r>
          </a:p>
        </p:txBody>
      </p:sp>
    </p:spTree>
    <p:extLst>
      <p:ext uri="{BB962C8B-B14F-4D97-AF65-F5344CB8AC3E}">
        <p14:creationId xmlns:p14="http://schemas.microsoft.com/office/powerpoint/2010/main" val="181200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198" y="1825625"/>
            <a:ext cx="5146965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add(number_a, number_b):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number_a + number_b</a:t>
            </a:r>
          </a:p>
          <a:p>
            <a:pPr marL="0" indent="0">
              <a:buNone/>
            </a:pPr>
            <a:endParaRPr lang="nn-NO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 = add(1, 2)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 = add(4, 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4156044"/>
            <a:ext cx="5257801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para1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para2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...):</a:t>
            </a: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4195" y="4500626"/>
            <a:ext cx="1999637" cy="316110"/>
          </a:xfrm>
          <a:prstGeom prst="rect">
            <a:avLst/>
          </a:prstGeom>
          <a:solidFill>
            <a:srgbClr val="C48C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1 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4195" y="4873887"/>
            <a:ext cx="1999637" cy="316110"/>
          </a:xfrm>
          <a:prstGeom prst="rect">
            <a:avLst/>
          </a:prstGeom>
          <a:solidFill>
            <a:srgbClr val="C48C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2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4195" y="5265842"/>
            <a:ext cx="1999637" cy="316110"/>
          </a:xfrm>
          <a:prstGeom prst="rect">
            <a:avLst/>
          </a:prstGeom>
          <a:solidFill>
            <a:srgbClr val="C48C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...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4937" y="5947769"/>
            <a:ext cx="8095444" cy="4298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         ,         ,           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18655" y="6019602"/>
            <a:ext cx="149547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53374" y="6004025"/>
            <a:ext cx="149547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57845" y="6004024"/>
            <a:ext cx="188708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&lt;expr...&gt;</a:t>
            </a:r>
          </a:p>
        </p:txBody>
      </p:sp>
      <p:sp>
        <p:nvSpPr>
          <p:cNvPr id="15" name="Rounded Rectangle 11"/>
          <p:cNvSpPr/>
          <p:nvPr/>
        </p:nvSpPr>
        <p:spPr>
          <a:xfrm>
            <a:off x="1214185" y="6009964"/>
            <a:ext cx="149547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494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5257801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sum_of_ints(last_int):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0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i in range(last_int):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= sum + i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sum</a:t>
            </a:r>
          </a:p>
          <a:p>
            <a:pPr marL="0" indent="0">
              <a:buNone/>
            </a:pPr>
            <a:endParaRPr lang="nn-NO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 = sum_of_ints(6)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solution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694376" y="2206528"/>
            <a:ext cx="3769138" cy="2157127"/>
          </a:xfrm>
          <a:prstGeom prst="cloudCallout">
            <a:avLst>
              <a:gd name="adj1" fmla="val -104261"/>
              <a:gd name="adj2" fmla="val -46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Poorly named variable (it is not added to the returned sum!).</a:t>
            </a:r>
          </a:p>
        </p:txBody>
      </p:sp>
    </p:spTree>
    <p:extLst>
      <p:ext uri="{BB962C8B-B14F-4D97-AF65-F5344CB8AC3E}">
        <p14:creationId xmlns:p14="http://schemas.microsoft.com/office/powerpoint/2010/main" val="221668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400023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multiple sums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3236089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sum2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range(6):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sum2 = sum2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86300" y="1690688"/>
            <a:ext cx="7128164" cy="282128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Duplicated a lot of code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We can copy-paste code with errors.</a:t>
            </a:r>
          </a:p>
          <a:p>
            <a:pPr lvl="1"/>
            <a:r>
              <a:rPr lang="en-US" dirty="0"/>
              <a:t>Need to fix the code at multiple places...</a:t>
            </a:r>
          </a:p>
          <a:p>
            <a:r>
              <a:rPr lang="en-US" dirty="0"/>
              <a:t>We may come up with a better algorithm.</a:t>
            </a:r>
          </a:p>
          <a:p>
            <a:pPr lvl="1"/>
            <a:r>
              <a:rPr lang="en-US" dirty="0"/>
              <a:t>Need to change the code at multiple places...</a:t>
            </a:r>
          </a:p>
          <a:p>
            <a:pPr marL="0" indent="0">
              <a:buNone/>
            </a:pPr>
            <a:r>
              <a:rPr lang="en-US" dirty="0"/>
              <a:t>Functions to the rescue!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837923"/>
            <a:ext cx="11152696" cy="17892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Statements in the function are executed when the function is called.</a:t>
            </a:r>
          </a:p>
          <a:p>
            <a:pPr lvl="1"/>
            <a:r>
              <a:rPr lang="en-US" dirty="0"/>
              <a:t>The call expression: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return a value.</a:t>
            </a:r>
          </a:p>
          <a:p>
            <a:pPr lvl="1"/>
            <a:r>
              <a:rPr lang="en-US" dirty="0"/>
              <a:t>The return statement: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144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 function = a value that contains code</a:t>
            </a:r>
            <a:br>
              <a:rPr lang="en-US" dirty="0"/>
            </a:br>
            <a:r>
              <a:rPr lang="en-US" dirty="0"/>
              <a:t>                                                      (a sequence of statements).</a:t>
            </a:r>
          </a:p>
          <a:p>
            <a:r>
              <a:rPr lang="en-US" dirty="0"/>
              <a:t>Is usually stored in a variable.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Syntax: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4079" y="6129835"/>
            <a:ext cx="2578524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95795" y="6233249"/>
            <a:ext cx="133003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1099" y="5324779"/>
            <a:ext cx="1547788" cy="340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27309" y="3268534"/>
            <a:ext cx="295492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3305" y="3613116"/>
            <a:ext cx="1999637" cy="316110"/>
          </a:xfrm>
          <a:prstGeom prst="rect">
            <a:avLst/>
          </a:prstGeom>
          <a:solidFill>
            <a:srgbClr val="C48C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1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73305" y="3986377"/>
            <a:ext cx="1999637" cy="316110"/>
          </a:xfrm>
          <a:prstGeom prst="rect">
            <a:avLst/>
          </a:prstGeom>
          <a:solidFill>
            <a:srgbClr val="C48C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2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73305" y="4347852"/>
            <a:ext cx="1999637" cy="316110"/>
          </a:xfrm>
          <a:prstGeom prst="rect">
            <a:avLst/>
          </a:prstGeom>
          <a:solidFill>
            <a:srgbClr val="C48C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... </a:t>
            </a:r>
          </a:p>
        </p:txBody>
      </p:sp>
      <p:sp>
        <p:nvSpPr>
          <p:cNvPr id="14" name="Rounded Rectangle 9"/>
          <p:cNvSpPr/>
          <p:nvPr/>
        </p:nvSpPr>
        <p:spPr>
          <a:xfrm>
            <a:off x="4468051" y="5392051"/>
            <a:ext cx="1027775" cy="225213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251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435356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68C5CB6-194A-4C0B-AD0F-CAD8B75B16AA}"/>
              </a:ext>
            </a:extLst>
          </p:cNvPr>
          <p:cNvSpPr/>
          <p:nvPr/>
        </p:nvSpPr>
        <p:spPr>
          <a:xfrm>
            <a:off x="6847840" y="1834342"/>
            <a:ext cx="4612640" cy="3731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3F3FF-6FD2-40B4-9636-245C022802D4}"/>
              </a:ext>
            </a:extLst>
          </p:cNvPr>
          <p:cNvSpPr/>
          <p:nvPr/>
        </p:nvSpPr>
        <p:spPr>
          <a:xfrm>
            <a:off x="6996190" y="3603164"/>
            <a:ext cx="4357610" cy="64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A9763-A215-40F0-AFFA-EF07196488B2}"/>
              </a:ext>
            </a:extLst>
          </p:cNvPr>
          <p:cNvSpPr txBox="1"/>
          <p:nvPr/>
        </p:nvSpPr>
        <p:spPr>
          <a:xfrm>
            <a:off x="8553198" y="1876652"/>
            <a:ext cx="131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Program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9D92E26-861F-425B-8C14-8AF02DF31212}"/>
              </a:ext>
            </a:extLst>
          </p:cNvPr>
          <p:cNvSpPr/>
          <p:nvPr/>
        </p:nvSpPr>
        <p:spPr>
          <a:xfrm>
            <a:off x="8202852" y="3663826"/>
            <a:ext cx="3007374" cy="5389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A5166E7F-4965-4911-8BBB-4A6A0A4ADDD4}"/>
              </a:ext>
            </a:extLst>
          </p:cNvPr>
          <p:cNvSpPr/>
          <p:nvPr/>
        </p:nvSpPr>
        <p:spPr>
          <a:xfrm>
            <a:off x="10772897" y="3808503"/>
            <a:ext cx="348536" cy="24561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39EC9A-78DA-4341-A37A-EE78CEEF8BDF}"/>
              </a:ext>
            </a:extLst>
          </p:cNvPr>
          <p:cNvSpPr/>
          <p:nvPr/>
        </p:nvSpPr>
        <p:spPr>
          <a:xfrm>
            <a:off x="6996190" y="2478298"/>
            <a:ext cx="435761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063F8B-E9CA-4975-BC74-F3B414D1A291}"/>
              </a:ext>
            </a:extLst>
          </p:cNvPr>
          <p:cNvSpPr/>
          <p:nvPr/>
        </p:nvSpPr>
        <p:spPr>
          <a:xfrm>
            <a:off x="7588146" y="2829667"/>
            <a:ext cx="2429031" cy="513136"/>
          </a:xfrm>
          <a:prstGeom prst="rect">
            <a:avLst/>
          </a:prstGeom>
          <a:solidFill>
            <a:srgbClr val="DE9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96BCB530-3D8C-49B0-9E73-D0E79539C5AE}"/>
              </a:ext>
            </a:extLst>
          </p:cNvPr>
          <p:cNvSpPr/>
          <p:nvPr/>
        </p:nvSpPr>
        <p:spPr>
          <a:xfrm>
            <a:off x="8303803" y="3745042"/>
            <a:ext cx="2103881" cy="370327"/>
          </a:xfrm>
          <a:prstGeom prst="roundRect">
            <a:avLst/>
          </a:prstGeom>
          <a:solidFill>
            <a:srgbClr val="0094C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93B5EA20-C3E8-4AAE-A06F-C6496702B0D9}"/>
              </a:ext>
            </a:extLst>
          </p:cNvPr>
          <p:cNvSpPr/>
          <p:nvPr/>
        </p:nvSpPr>
        <p:spPr>
          <a:xfrm>
            <a:off x="8391588" y="3804542"/>
            <a:ext cx="1547788" cy="261508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endParaRPr lang="sv-S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3FDBCB-7538-45FC-AB99-B2B63373BC6E}"/>
              </a:ext>
            </a:extLst>
          </p:cNvPr>
          <p:cNvSpPr/>
          <p:nvPr/>
        </p:nvSpPr>
        <p:spPr>
          <a:xfrm>
            <a:off x="6996190" y="4437663"/>
            <a:ext cx="4357610" cy="648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nine = </a:t>
            </a:r>
          </a:p>
        </p:txBody>
      </p:sp>
      <p:sp>
        <p:nvSpPr>
          <p:cNvPr id="28" name="Rounded Rectangle 8">
            <a:extLst>
              <a:ext uri="{FF2B5EF4-FFF2-40B4-BE49-F238E27FC236}">
                <a16:creationId xmlns:a16="http://schemas.microsoft.com/office/drawing/2014/main" id="{73A0222C-B43E-4078-A9DE-AF2EBB5F404A}"/>
              </a:ext>
            </a:extLst>
          </p:cNvPr>
          <p:cNvSpPr/>
          <p:nvPr/>
        </p:nvSpPr>
        <p:spPr>
          <a:xfrm>
            <a:off x="8198876" y="4498325"/>
            <a:ext cx="3007374" cy="5389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  +</a:t>
            </a:r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B738C272-9C68-4790-BD9B-1318A1B345F0}"/>
              </a:ext>
            </a:extLst>
          </p:cNvPr>
          <p:cNvSpPr/>
          <p:nvPr/>
        </p:nvSpPr>
        <p:spPr>
          <a:xfrm>
            <a:off x="8289753" y="4641561"/>
            <a:ext cx="348536" cy="24561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BAFB0E41-F192-4D83-A67B-06B9B4AAA6ED}"/>
              </a:ext>
            </a:extLst>
          </p:cNvPr>
          <p:cNvSpPr/>
          <p:nvPr/>
        </p:nvSpPr>
        <p:spPr>
          <a:xfrm>
            <a:off x="8998757" y="4583907"/>
            <a:ext cx="2103881" cy="370327"/>
          </a:xfrm>
          <a:prstGeom prst="roundRect">
            <a:avLst/>
          </a:prstGeom>
          <a:solidFill>
            <a:srgbClr val="0094C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CCB67C26-2815-4E98-A80F-31AB3FC80F30}"/>
              </a:ext>
            </a:extLst>
          </p:cNvPr>
          <p:cNvSpPr/>
          <p:nvPr/>
        </p:nvSpPr>
        <p:spPr>
          <a:xfrm>
            <a:off x="9086542" y="4643407"/>
            <a:ext cx="1547788" cy="261508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endParaRPr lang="sv-S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AE1B4AA6-7764-4DB4-BF06-A86AA4B05DB7}"/>
              </a:ext>
            </a:extLst>
          </p:cNvPr>
          <p:cNvSpPr/>
          <p:nvPr/>
        </p:nvSpPr>
        <p:spPr>
          <a:xfrm>
            <a:off x="8585823" y="2879625"/>
            <a:ext cx="1169026" cy="3980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337CCAB9-B512-4015-99D6-6A81331A8323}"/>
              </a:ext>
            </a:extLst>
          </p:cNvPr>
          <p:cNvSpPr/>
          <p:nvPr/>
        </p:nvSpPr>
        <p:spPr>
          <a:xfrm>
            <a:off x="8673919" y="2956648"/>
            <a:ext cx="360157" cy="25751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DE0F0FF9-6862-43CB-B438-6C7DAEA70635}"/>
              </a:ext>
            </a:extLst>
          </p:cNvPr>
          <p:cNvSpPr/>
          <p:nvPr/>
        </p:nvSpPr>
        <p:spPr>
          <a:xfrm>
            <a:off x="9293921" y="2966061"/>
            <a:ext cx="348536" cy="24561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46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 animBg="1"/>
      <p:bldP spid="13" grpId="0" animBg="1"/>
      <p:bldP spid="17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Let's be a computer and execute the statements!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create a function...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 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...consisting of this statement...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store it in the variable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9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 #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compute the value I should store in four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need to call the function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051560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I call this function,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2 + 1 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to execute the statements in it.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6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get_three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07925"/>
      </p:ext>
    </p:extLst>
  </p:cSld>
  <p:clrMapOvr>
    <a:masterClrMapping/>
  </p:clrMapOvr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</TotalTime>
  <Words>901</Words>
  <Application>Microsoft Office PowerPoint</Application>
  <PresentationFormat>Widescreen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BentonSans Medium</vt:lpstr>
      <vt:lpstr>BentonSans Regular</vt:lpstr>
      <vt:lpstr>Calibri</vt:lpstr>
      <vt:lpstr>Courier New</vt:lpstr>
      <vt:lpstr>Georgia</vt:lpstr>
      <vt:lpstr>Wingdings</vt:lpstr>
      <vt:lpstr>JU Grå</vt:lpstr>
      <vt:lpstr>PowerPoint Presentation</vt:lpstr>
      <vt:lpstr>Functions in Python</vt:lpstr>
      <vt:lpstr>Computing multiple sums</vt:lpstr>
      <vt:lpstr>Functions</vt:lpstr>
      <vt:lpstr>Function example</vt:lpstr>
      <vt:lpstr>Function example</vt:lpstr>
      <vt:lpstr>Function example</vt:lpstr>
      <vt:lpstr>Function example</vt:lpstr>
      <vt:lpstr>Function example</vt:lpstr>
      <vt:lpstr>Function example</vt:lpstr>
      <vt:lpstr>Function example</vt:lpstr>
      <vt:lpstr>Function example</vt:lpstr>
      <vt:lpstr>Function example</vt:lpstr>
      <vt:lpstr>Function example</vt:lpstr>
      <vt:lpstr>Function example</vt:lpstr>
      <vt:lpstr>Function example</vt:lpstr>
      <vt:lpstr>Practical example</vt:lpstr>
      <vt:lpstr>Giving functions input </vt:lpstr>
      <vt:lpstr>Parameters and arguments</vt:lpstr>
      <vt:lpstr>the final solution</vt:lpstr>
      <vt:lpstr>Practical 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218</cp:revision>
  <dcterms:created xsi:type="dcterms:W3CDTF">2015-07-17T09:22:03Z</dcterms:created>
  <dcterms:modified xsi:type="dcterms:W3CDTF">2018-10-29T15:51:50Z</dcterms:modified>
</cp:coreProperties>
</file>