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412" r:id="rId3"/>
    <p:sldId id="315" r:id="rId4"/>
    <p:sldId id="346" r:id="rId5"/>
    <p:sldId id="329" r:id="rId6"/>
    <p:sldId id="321" r:id="rId7"/>
    <p:sldId id="413" r:id="rId8"/>
    <p:sldId id="322" r:id="rId9"/>
    <p:sldId id="324" r:id="rId10"/>
    <p:sldId id="414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65"/>
    <a:srgbClr val="C0C0C0"/>
    <a:srgbClr val="F2F2F2"/>
    <a:srgbClr val="EAEAEA"/>
    <a:srgbClr val="787878"/>
    <a:srgbClr val="FFB500"/>
    <a:srgbClr val="961B81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3899" autoAdjust="0"/>
  </p:normalViewPr>
  <p:slideViewPr>
    <p:cSldViewPr snapToGrid="0">
      <p:cViewPr varScale="1">
        <p:scale>
          <a:sx n="63" d="100"/>
          <a:sy n="63" d="100"/>
        </p:scale>
        <p:origin x="688" y="52"/>
      </p:cViewPr>
      <p:guideLst/>
    </p:cSldViewPr>
  </p:slideViewPr>
  <p:outlineViewPr>
    <p:cViewPr>
      <p:scale>
        <a:sx n="33" d="100"/>
        <a:sy n="33" d="100"/>
      </p:scale>
      <p:origin x="0" y="-2316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2018-10-22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2018-10-22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" TargetMode="External"/><Relationship Id="rId2" Type="http://schemas.openxmlformats.org/officeDocument/2006/relationships/hyperlink" Target="https://repl.it/languages/python3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410798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8078" y="1122363"/>
            <a:ext cx="11702641" cy="2387600"/>
          </a:xfrm>
        </p:spPr>
        <p:txBody>
          <a:bodyPr>
            <a:normAutofit/>
          </a:bodyPr>
          <a:lstStyle/>
          <a:p>
            <a:r>
              <a:rPr lang="en-US" sz="4800" dirty="0"/>
              <a:t>Introduction to Python and 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Autumn 2018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081671" cy="3806683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Versions:</a:t>
            </a:r>
          </a:p>
          <a:p>
            <a:r>
              <a:rPr lang="en-US" dirty="0"/>
              <a:t>0.9 released 1991.</a:t>
            </a:r>
          </a:p>
          <a:p>
            <a:r>
              <a:rPr lang="en-US" dirty="0">
                <a:latin typeface="Georgia" panose="02040502050405020303" pitchFamily="18" charset="0"/>
              </a:rPr>
              <a:t>1.0 released 1994.</a:t>
            </a:r>
          </a:p>
          <a:p>
            <a:r>
              <a:rPr lang="en-US" dirty="0"/>
              <a:t>2.0 released 2000.</a:t>
            </a:r>
          </a:p>
          <a:p>
            <a:r>
              <a:rPr lang="en-US" dirty="0">
                <a:latin typeface="Georgia" panose="02040502050405020303" pitchFamily="18" charset="0"/>
              </a:rPr>
              <a:t>3.0 released 2008.</a:t>
            </a:r>
          </a:p>
          <a:p>
            <a:pPr lvl="1"/>
            <a:r>
              <a:rPr lang="en-US" dirty="0"/>
              <a:t>3.7 released 2018.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Python is </a:t>
            </a:r>
            <a:r>
              <a:rPr lang="en-US" dirty="0"/>
              <a:t>quite popular: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>
                <a:hlinkClick r:id="rId2"/>
              </a:rPr>
              <a:t>https://www.tiobe.com/tiobe-index/</a:t>
            </a:r>
            <a:r>
              <a:rPr lang="en-US" sz="1600" dirty="0"/>
              <a:t> 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9222" name="Picture 6" descr="https://www.python.org/~guido/images/DO6GvRlo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2" t="4677" r="5009" b="4574"/>
          <a:stretch/>
        </p:blipFill>
        <p:spPr bwMode="auto">
          <a:xfrm>
            <a:off x="7653480" y="1690688"/>
            <a:ext cx="3204000" cy="34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653479" y="5182688"/>
            <a:ext cx="3204001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 Guido van Rossum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25020-252A-4DFD-9A49-A9CBA1FF3D3B}"/>
              </a:ext>
            </a:extLst>
          </p:cNvPr>
          <p:cNvSpPr txBox="1">
            <a:spLocks/>
          </p:cNvSpPr>
          <p:nvPr/>
        </p:nvSpPr>
        <p:spPr>
          <a:xfrm>
            <a:off x="4598504" y="2358127"/>
            <a:ext cx="2985053" cy="180664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C  released ~1972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C++ released ~1983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Java released ~1995.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C# released ~2000.</a:t>
            </a:r>
          </a:p>
        </p:txBody>
      </p:sp>
    </p:spTree>
    <p:extLst>
      <p:ext uri="{BB962C8B-B14F-4D97-AF65-F5344CB8AC3E}">
        <p14:creationId xmlns:p14="http://schemas.microsoft.com/office/powerpoint/2010/main" val="174331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61709" y="1690688"/>
            <a:ext cx="2982191" cy="3293919"/>
            <a:chOff x="8489373" y="1340427"/>
            <a:chExt cx="2982191" cy="3293919"/>
          </a:xfrm>
        </p:grpSpPr>
        <p:sp>
          <p:nvSpPr>
            <p:cNvPr id="4" name="Rounded Rectangle 3"/>
            <p:cNvSpPr/>
            <p:nvPr/>
          </p:nvSpPr>
          <p:spPr>
            <a:xfrm>
              <a:off x="8489373" y="1340427"/>
              <a:ext cx="2982191" cy="32939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962158" y="1857871"/>
              <a:ext cx="2036617" cy="4779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Georgia" panose="02040502050405020303" pitchFamily="18" charset="0"/>
                </a:rPr>
                <a:t>Statement 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962158" y="2503036"/>
              <a:ext cx="2036618" cy="4779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Georgia" panose="02040502050405020303" pitchFamily="18" charset="0"/>
                </a:rPr>
                <a:t>Statement 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962158" y="3148201"/>
              <a:ext cx="2036618" cy="4779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Georgia" panose="02040502050405020303" pitchFamily="18" charset="0"/>
                </a:rPr>
                <a:t>Statement 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962158" y="3794050"/>
              <a:ext cx="2036618" cy="4779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Georgia" panose="02040502050405020303" pitchFamily="18" charset="0"/>
                </a:rPr>
                <a:t>Statement 4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320645" y="1404948"/>
              <a:ext cx="1319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Georgia" panose="02040502050405020303" pitchFamily="18" charset="0"/>
                </a:rPr>
                <a:t>Program</a:t>
              </a:r>
            </a:p>
          </p:txBody>
        </p:sp>
      </p:grp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838200" y="1755209"/>
            <a:ext cx="4523505" cy="461151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 program consists of:</a:t>
            </a:r>
          </a:p>
          <a:p>
            <a:pPr lvl="1"/>
            <a:r>
              <a:rPr lang="en-US" dirty="0"/>
              <a:t>A sequence of</a:t>
            </a:r>
            <a:br>
              <a:rPr lang="en-US" dirty="0"/>
            </a:br>
            <a:r>
              <a:rPr lang="en-US" dirty="0"/>
              <a:t>statements.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 statement consists of:</a:t>
            </a:r>
          </a:p>
          <a:p>
            <a:pPr lvl="1"/>
            <a:r>
              <a:rPr lang="en-US" dirty="0"/>
              <a:t>Other statements</a:t>
            </a:r>
            <a:br>
              <a:rPr lang="en-US" dirty="0"/>
            </a:br>
            <a:r>
              <a:rPr lang="en-US" dirty="0"/>
              <a:t>and expressions.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Expressions evaluate to:</a:t>
            </a:r>
          </a:p>
          <a:p>
            <a:pPr lvl="1"/>
            <a:r>
              <a:rPr lang="en-US" dirty="0"/>
              <a:t>Values.</a:t>
            </a:r>
          </a:p>
          <a:p>
            <a:pPr marL="0" indent="0">
              <a:buNone/>
            </a:pPr>
            <a:r>
              <a:rPr lang="en-US" dirty="0"/>
              <a:t>Executed statements:</a:t>
            </a:r>
          </a:p>
          <a:p>
            <a:pPr lvl="1"/>
            <a:r>
              <a:rPr lang="en-US" dirty="0"/>
              <a:t>Alters the state</a:t>
            </a:r>
            <a:br>
              <a:rPr lang="en-US" dirty="0"/>
            </a:br>
            <a:r>
              <a:rPr lang="en-US" dirty="0"/>
              <a:t>of the program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5361710" y="5235591"/>
            <a:ext cx="3454976" cy="729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/>
              <a:t>  </a:t>
            </a:r>
            <a:r>
              <a:rPr lang="sv-SE" dirty="0" err="1"/>
              <a:t>variable</a:t>
            </a:r>
            <a:r>
              <a:rPr lang="sv-SE" dirty="0"/>
              <a:t> = 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714802" y="5452579"/>
            <a:ext cx="1632858" cy="3156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Expression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816685" y="1755209"/>
            <a:ext cx="2836474" cy="19124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                                :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225972" y="1865076"/>
            <a:ext cx="1632858" cy="3156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Expression 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334744" y="2370865"/>
            <a:ext cx="2133358" cy="480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Statement 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334744" y="2986521"/>
            <a:ext cx="2133358" cy="480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Statement 2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9660911" y="4027933"/>
          <a:ext cx="204123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eorgia" panose="02040502050405020303" pitchFamily="18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eorgia" panose="02040502050405020303" pitchFamily="18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9660911" y="5242364"/>
            <a:ext cx="2041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Variable table.</a:t>
            </a:r>
          </a:p>
        </p:txBody>
      </p:sp>
    </p:spTree>
    <p:extLst>
      <p:ext uri="{BB962C8B-B14F-4D97-AF65-F5344CB8AC3E}">
        <p14:creationId xmlns:p14="http://schemas.microsoft.com/office/powerpoint/2010/main" val="94493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333311"/>
              </p:ext>
            </p:extLst>
          </p:nvPr>
        </p:nvGraphicFramePr>
        <p:xfrm>
          <a:off x="8258711" y="3489402"/>
          <a:ext cx="2716148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eorgia" panose="02040502050405020303" pitchFamily="18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881729" y="4290304"/>
            <a:ext cx="3458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The variable table used while executing the program.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15434" y="2326793"/>
            <a:ext cx="2982191" cy="3293919"/>
            <a:chOff x="4552698" y="2116539"/>
            <a:chExt cx="2982191" cy="3293919"/>
          </a:xfrm>
        </p:grpSpPr>
        <p:sp>
          <p:nvSpPr>
            <p:cNvPr id="4" name="Rounded Rectangle 3"/>
            <p:cNvSpPr/>
            <p:nvPr/>
          </p:nvSpPr>
          <p:spPr>
            <a:xfrm>
              <a:off x="4552698" y="2116539"/>
              <a:ext cx="2982191" cy="32939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25483" y="2633983"/>
              <a:ext cx="2036617" cy="4779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=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025483" y="3279148"/>
              <a:ext cx="2036618" cy="4779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+=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25483" y="3924313"/>
              <a:ext cx="2036618" cy="4779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+=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025483" y="4570162"/>
              <a:ext cx="2036618" cy="4779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+=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83970" y="2181060"/>
              <a:ext cx="1319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Georgia" panose="02040502050405020303" pitchFamily="18" charset="0"/>
                </a:rPr>
                <a:t>Program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72541" y="2721686"/>
              <a:ext cx="339931" cy="31568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472541" y="3366851"/>
              <a:ext cx="339931" cy="31568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475138" y="4016848"/>
              <a:ext cx="339931" cy="31568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472541" y="4656438"/>
              <a:ext cx="339931" cy="31568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369957" y="3896879"/>
            <a:ext cx="47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523793" y="3896879"/>
            <a:ext cx="63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- 1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803902" y="3896879"/>
            <a:ext cx="63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- 3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097815" y="3896879"/>
            <a:ext cx="63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- 6</a:t>
            </a:r>
          </a:p>
        </p:txBody>
      </p:sp>
      <p:sp>
        <p:nvSpPr>
          <p:cNvPr id="19" name="Content Placeholder 3"/>
          <p:cNvSpPr txBox="1">
            <a:spLocks/>
          </p:cNvSpPr>
          <p:nvPr/>
        </p:nvSpPr>
        <p:spPr>
          <a:xfrm>
            <a:off x="1054087" y="3060044"/>
            <a:ext cx="2636520" cy="180664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+= 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+= 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+= 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54087" y="4952629"/>
            <a:ext cx="2636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The code we write.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15434" y="5656950"/>
            <a:ext cx="2982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How the computer</a:t>
            </a:r>
            <a:b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understands the code.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83516" y="3892791"/>
            <a:ext cx="63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4340662-3C6F-4CA0-B815-DF5C3C2AF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5209"/>
            <a:ext cx="10515600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Goal: to compute the sum of the integers between 0 and 3.</a:t>
            </a:r>
          </a:p>
        </p:txBody>
      </p:sp>
    </p:spTree>
    <p:extLst>
      <p:ext uri="{BB962C8B-B14F-4D97-AF65-F5344CB8AC3E}">
        <p14:creationId xmlns:p14="http://schemas.microsoft.com/office/powerpoint/2010/main" val="253122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2" grpId="0"/>
      <p:bldP spid="32" grpId="0"/>
      <p:bldP spid="33" grpId="0"/>
      <p:bldP spid="34" grpId="0"/>
      <p:bldP spid="19" grpId="0" animBg="1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- Hello, World!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2440691"/>
            <a:ext cx="4389236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print("Hello, World!")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779741" y="2440691"/>
            <a:ext cx="4389236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"Hello, World!"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389236" cy="480131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latin typeface="Georgia" panose="02040502050405020303" pitchFamily="18" charset="0"/>
              </a:rPr>
              <a:t>Python 3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9742" y="1834172"/>
            <a:ext cx="4389236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Python 2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3320793"/>
            <a:ext cx="10515600" cy="15122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How to run the code?</a:t>
            </a:r>
          </a:p>
          <a:p>
            <a:r>
              <a:rPr lang="en-US" dirty="0"/>
              <a:t>An internet service: </a:t>
            </a:r>
            <a:r>
              <a:rPr lang="en-US" sz="2000" dirty="0">
                <a:hlinkClick r:id="rId2"/>
              </a:rPr>
              <a:t>https://repl.it/languages/python3</a:t>
            </a:r>
            <a:r>
              <a:rPr lang="en-US" dirty="0"/>
              <a:t> </a:t>
            </a:r>
          </a:p>
          <a:p>
            <a:r>
              <a:rPr lang="en-US" dirty="0"/>
              <a:t>On your own computer: </a:t>
            </a:r>
            <a:r>
              <a:rPr lang="en-US" sz="2000" dirty="0">
                <a:hlinkClick r:id="rId3"/>
              </a:rPr>
              <a:t>https://www.python.org/downloads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517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/>
      <p:bldP spid="8" grpId="0"/>
      <p:bldP spid="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and Running code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690688"/>
            <a:ext cx="10515600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93594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17804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Integrated Development Environment</a:t>
            </a:r>
          </a:p>
          <a:p>
            <a:r>
              <a:rPr lang="en-US" dirty="0">
                <a:latin typeface="Georgia" panose="02040502050405020303" pitchFamily="18" charset="0"/>
              </a:rPr>
              <a:t>Code editor with useful programming features, such as:</a:t>
            </a:r>
          </a:p>
          <a:p>
            <a:pPr lvl="1"/>
            <a:r>
              <a:rPr lang="en-US" dirty="0"/>
              <a:t>Code highlighting.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Code completion.</a:t>
            </a:r>
          </a:p>
          <a:p>
            <a:pPr lvl="1"/>
            <a:r>
              <a:rPr lang="en-US" dirty="0"/>
              <a:t>Code hinting.</a:t>
            </a:r>
          </a:p>
          <a:p>
            <a:r>
              <a:rPr lang="en-US" dirty="0">
                <a:latin typeface="Georgia" panose="02040502050405020303" pitchFamily="18" charset="0"/>
              </a:rPr>
              <a:t>"Run code" button.</a:t>
            </a:r>
          </a:p>
          <a:p>
            <a:r>
              <a:rPr lang="en-US" dirty="0"/>
              <a:t>Debug capabilities.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38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44286"/>
          </a:xfrm>
        </p:spPr>
        <p:txBody>
          <a:bodyPr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An IDE from Microsoft.</a:t>
            </a:r>
          </a:p>
          <a:p>
            <a:r>
              <a:rPr lang="en-US" dirty="0"/>
              <a:t>Works on both Windows, Linux and Mac.</a:t>
            </a:r>
          </a:p>
          <a:p>
            <a:r>
              <a:rPr lang="en-US" dirty="0">
                <a:latin typeface="Georgia" panose="02040502050405020303" pitchFamily="18" charset="0"/>
              </a:rPr>
              <a:t>Has good support for Python through an extension.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Website: </a:t>
            </a:r>
            <a:r>
              <a:rPr lang="en-US" dirty="0">
                <a:hlinkClick r:id="rId2"/>
              </a:rPr>
              <a:t>https://code.visualstudio.com</a:t>
            </a:r>
            <a:r>
              <a:rPr lang="en-US" dirty="0"/>
              <a:t> 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33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U Grå">
  <a:themeElements>
    <a:clrScheme name="Custom 4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25193</TotalTime>
  <Words>315</Words>
  <Application>Microsoft Office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Georgia</vt:lpstr>
      <vt:lpstr>JU Grå</vt:lpstr>
      <vt:lpstr>PowerPoint Presentation</vt:lpstr>
      <vt:lpstr>Introduction to Python and IDEs</vt:lpstr>
      <vt:lpstr>Python</vt:lpstr>
      <vt:lpstr>Imperative programs</vt:lpstr>
      <vt:lpstr>Sample program</vt:lpstr>
      <vt:lpstr>Python - Hello, World!</vt:lpstr>
      <vt:lpstr>writing and Running code</vt:lpstr>
      <vt:lpstr>IDE</vt:lpstr>
      <vt:lpstr>Visual studio Code</vt:lpstr>
      <vt:lpstr>Visual studio Code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421</cp:revision>
  <dcterms:created xsi:type="dcterms:W3CDTF">2015-07-17T09:22:03Z</dcterms:created>
  <dcterms:modified xsi:type="dcterms:W3CDTF">2018-10-22T07:21:41Z</dcterms:modified>
</cp:coreProperties>
</file>