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2" r:id="rId3"/>
    <p:sldId id="406" r:id="rId4"/>
    <p:sldId id="359" r:id="rId5"/>
    <p:sldId id="366" r:id="rId6"/>
    <p:sldId id="360" r:id="rId7"/>
    <p:sldId id="365" r:id="rId8"/>
    <p:sldId id="367" r:id="rId9"/>
    <p:sldId id="370" r:id="rId10"/>
    <p:sldId id="368" r:id="rId11"/>
    <p:sldId id="369" r:id="rId12"/>
    <p:sldId id="372" r:id="rId13"/>
    <p:sldId id="392" r:id="rId14"/>
    <p:sldId id="386" r:id="rId15"/>
    <p:sldId id="387" r:id="rId16"/>
    <p:sldId id="400" r:id="rId17"/>
    <p:sldId id="404" r:id="rId18"/>
    <p:sldId id="393" r:id="rId19"/>
    <p:sldId id="401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store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690688"/>
            <a:ext cx="1051560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Values in variables aren't copied when used (the reference is!).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281" y="2517967"/>
            <a:ext cx="1759038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"ab"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"cd"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47757" y="2272825"/>
            <a:ext cx="330604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b.append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is [1, 2]!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3996" y="4397671"/>
          <a:ext cx="25416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996" y="5612102"/>
            <a:ext cx="2525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5620" y="5217059"/>
            <a:ext cx="7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>
                <a:latin typeface="Courier"/>
              </a:rPr>
              <a:t>ab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9530" y="5224950"/>
            <a:ext cx="11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"/>
              </a:rPr>
              <a:t>-- 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671" y="5215217"/>
            <a:ext cx="5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139515" y="4395829"/>
          <a:ext cx="25416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39515" y="5610260"/>
            <a:ext cx="2525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8190" y="5213375"/>
            <a:ext cx="5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87929" y="4805523"/>
            <a:ext cx="63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Courier"/>
              </a:rPr>
              <a:t>ab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7929" y="5213375"/>
            <a:ext cx="63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Courier"/>
              </a:rPr>
              <a:t>cd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4699322" y="5005578"/>
            <a:ext cx="148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4699322" y="5005578"/>
            <a:ext cx="1488607" cy="39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4699322" y="5405689"/>
            <a:ext cx="1488607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0223" y="5196602"/>
            <a:ext cx="6256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344" y="4084090"/>
            <a:ext cx="2661094" cy="19132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08344" y="4084090"/>
            <a:ext cx="2677261" cy="19132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7582358" y="4397329"/>
          <a:ext cx="25416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582358" y="5611760"/>
            <a:ext cx="2525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01033" y="5214875"/>
            <a:ext cx="5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30772" y="4720818"/>
            <a:ext cx="152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  <a:latin typeface="Courier"/>
              </a:rPr>
              <a:t>[</a:t>
            </a:r>
            <a:r>
              <a:rPr lang="sv-SE" sz="2000" dirty="0">
                <a:solidFill>
                  <a:schemeClr val="bg1"/>
                </a:solidFill>
                <a:latin typeface="Courier"/>
              </a:rPr>
              <a:t>1</a:t>
            </a:r>
            <a:r>
              <a:rPr lang="sv-SE" sz="2800" dirty="0">
                <a:solidFill>
                  <a:schemeClr val="bg1"/>
                </a:solidFill>
                <a:latin typeface="Courier"/>
              </a:rPr>
              <a:t>   ]</a:t>
            </a:r>
          </a:p>
        </p:txBody>
      </p:sp>
      <p:cxnSp>
        <p:nvCxnSpPr>
          <p:cNvPr id="40" name="Straight Arrow Connector 39"/>
          <p:cNvCxnSpPr>
            <a:endCxn id="38" idx="1"/>
          </p:cNvCxnSpPr>
          <p:nvPr/>
        </p:nvCxnSpPr>
        <p:spPr>
          <a:xfrm>
            <a:off x="9142165" y="4982428"/>
            <a:ext cx="148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 flipV="1">
            <a:off x="9142165" y="4982428"/>
            <a:ext cx="1488607" cy="39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15250" y="4824840"/>
            <a:ext cx="72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Courier"/>
              </a:rPr>
              <a:t>, 2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530800" y="2517967"/>
            <a:ext cx="1759038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"ab"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"cd"</a:t>
            </a:r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6" grpId="0" uiExpand="1" build="p" animBg="1"/>
      <p:bldP spid="9" grpId="0"/>
      <p:bldP spid="10" grpId="0"/>
      <p:bldP spid="11" grpId="0"/>
      <p:bldP spid="12" grpId="0"/>
      <p:bldP spid="14" grpId="0"/>
      <p:bldP spid="17" grpId="0"/>
      <p:bldP spid="18" grpId="0"/>
      <p:bldP spid="19" grpId="0"/>
      <p:bldP spid="36" grpId="0"/>
      <p:bldP spid="37" grpId="0"/>
      <p:bldP spid="38" grpId="0"/>
      <p:bldP spid="48" grpId="0"/>
      <p:bldP spid="5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1731" y="1565996"/>
            <a:ext cx="5510336" cy="35384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multiply_by_two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number in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new_list.append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(number*2)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endParaRPr lang="en-US" sz="2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[2, 5]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 =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multiply_by_two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536" y="1565996"/>
            <a:ext cx="5494653" cy="39851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multiply_by_two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]*2</a:t>
            </a: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[2, 5]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multiply_by_two</a:t>
            </a: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is [4, 10]!</a:t>
            </a:r>
          </a:p>
        </p:txBody>
      </p:sp>
    </p:spTree>
    <p:extLst>
      <p:ext uri="{BB962C8B-B14F-4D97-AF65-F5344CB8AC3E}">
        <p14:creationId xmlns:p14="http://schemas.microsoft.com/office/powerpoint/2010/main" val="14793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9147464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add_to_first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4, 5]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add_to_first_list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now [4, 6, 8]</a:t>
            </a:r>
          </a:p>
        </p:txBody>
      </p:sp>
    </p:spTree>
    <p:extLst>
      <p:ext uri="{BB962C8B-B14F-4D97-AF65-F5344CB8AC3E}">
        <p14:creationId xmlns:p14="http://schemas.microsoft.com/office/powerpoint/2010/main" val="16979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33749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 + [3, 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160397"/>
            <a:ext cx="33749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 == [1, 2]</a:t>
            </a:r>
          </a:p>
        </p:txBody>
      </p:sp>
      <p:sp>
        <p:nvSpPr>
          <p:cNvPr id="7" name="Cloud 6"/>
          <p:cNvSpPr/>
          <p:nvPr/>
        </p:nvSpPr>
        <p:spPr>
          <a:xfrm>
            <a:off x="6354500" y="3104350"/>
            <a:ext cx="3217760" cy="13120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Pairwise comparison.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8" y="3914681"/>
            <a:ext cx="33749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 &lt; [1, 3]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7" y="4668965"/>
            <a:ext cx="33749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 is [1, 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1114" y="1631904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[1, 2, 3, 4]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197" y="2422126"/>
            <a:ext cx="33749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 *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1114" y="2332871"/>
            <a:ext cx="48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[1, 2, 1, 2, 1, 2]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196" y="5407236"/>
            <a:ext cx="3374985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 2]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 = a is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1114" y="3081200"/>
            <a:ext cx="210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1113" y="3870053"/>
            <a:ext cx="210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1113" y="4594734"/>
            <a:ext cx="210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</p:spTree>
    <p:extLst>
      <p:ext uri="{BB962C8B-B14F-4D97-AF65-F5344CB8AC3E}">
        <p14:creationId xmlns:p14="http://schemas.microsoft.com/office/powerpoint/2010/main" val="2456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range to create lists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661932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5977" y="1669211"/>
            <a:ext cx="38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0, 1, 2, 3, 4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33397"/>
            <a:ext cx="276152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list(range(5))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651" y="2410247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2, 3, 4]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176106"/>
            <a:ext cx="4057892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list(range(5, 25, 5))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8945" y="3141381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[5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10, 15, 20]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3872649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Range can only produce linear sequences.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4597761"/>
            <a:ext cx="4057892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8945" y="4563036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4, 9, 16]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199" y="5276707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List comprehension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24917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1" grpId="0" build="p"/>
      <p:bldP spid="12" grpId="0" uiExpand="1" build="p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Expression creating a list based on a sequence.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1" y="2440693"/>
            <a:ext cx="807212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      for </a:t>
            </a:r>
            <a:r>
              <a:rPr lang="sv-SE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78012" y="2557046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14231" y="2557046"/>
            <a:ext cx="206318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0796" y="3243523"/>
            <a:ext cx="4933712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5)]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3790" y="4055680"/>
            <a:ext cx="4960717" cy="1355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5):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the_list.append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501" y="3194279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4, 9, 16]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3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uiExpand="1" build="p" animBg="1"/>
      <p:bldP spid="8" grpId="0" build="p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739932"/>
            <a:ext cx="5147821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range(50, 53)]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4282" y="1690688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[50, 51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52]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3322488"/>
            <a:ext cx="514782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[50+i 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range(3)]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4282" y="3273244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[50, 51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52]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2531210"/>
            <a:ext cx="5147821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list(range(50, 53))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4282" y="2481966"/>
            <a:ext cx="399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[50, 51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52]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72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0" grpId="0" uiExpand="1" build="p" animBg="1"/>
      <p:bldP spid="11" grpId="0"/>
      <p:bldP spid="12" grpId="0" uiExpand="1" build="p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"one two three four five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six".split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82286"/>
            <a:ext cx="550025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 for word in words]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2365" y="2513813"/>
            <a:ext cx="471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[3, 3, 5, 4, 4, 3]</a:t>
            </a:r>
          </a:p>
        </p:txBody>
      </p:sp>
    </p:spTree>
    <p:extLst>
      <p:ext uri="{BB962C8B-B14F-4D97-AF65-F5344CB8AC3E}">
        <p14:creationId xmlns:p14="http://schemas.microsoft.com/office/powerpoint/2010/main" val="40565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Expression creating a list based on a sequence.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1" y="2440693"/>
            <a:ext cx="1035812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      for </a:t>
            </a:r>
            <a:r>
              <a:rPr lang="sv-SE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         if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78012" y="2557046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21087" y="2557046"/>
            <a:ext cx="206318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0795" y="3243523"/>
            <a:ext cx="7495575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5)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3790" y="4055680"/>
            <a:ext cx="4960717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range(1, 5):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the_list.append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28082" y="2557046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8970" y="3171255"/>
            <a:ext cx="256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16]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28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build="p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"one two three four five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six".split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82286"/>
            <a:ext cx="102385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["_"+word+"_" for word in words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 == 3]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609" y="3188606"/>
            <a:ext cx="878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["_one_", "_two_", "_six_"]</a:t>
            </a:r>
          </a:p>
        </p:txBody>
      </p:sp>
    </p:spTree>
    <p:extLst>
      <p:ext uri="{BB962C8B-B14F-4D97-AF65-F5344CB8AC3E}">
        <p14:creationId xmlns:p14="http://schemas.microsoft.com/office/powerpoint/2010/main" val="11489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Lists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Used to store multiple values.</a:t>
            </a:r>
          </a:p>
          <a:p>
            <a:r>
              <a:rPr lang="en-US" dirty="0">
                <a:latin typeface="+mn-lt"/>
              </a:rPr>
              <a:t>Expressions creating lists: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0504" y="2823684"/>
            <a:ext cx="733151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90505" y="3438192"/>
            <a:ext cx="218787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08156" y="3542970"/>
            <a:ext cx="13338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90503" y="4064688"/>
            <a:ext cx="4951861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        , ...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8547" y="4169466"/>
            <a:ext cx="13338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12864" y="4169465"/>
            <a:ext cx="13338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90503" y="5289648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52523" y="5384328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&lt;list-expr&gt;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22755" y="5394426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&lt;index-expr&gt;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ACEDA7-1A33-4BED-A80D-2FE4681871A5}"/>
              </a:ext>
            </a:extLst>
          </p:cNvPr>
          <p:cNvSpPr txBox="1">
            <a:spLocks/>
          </p:cNvSpPr>
          <p:nvPr/>
        </p:nvSpPr>
        <p:spPr>
          <a:xfrm>
            <a:off x="838200" y="4726396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Expression for retrieving an element from the list:</a:t>
            </a:r>
          </a:p>
        </p:txBody>
      </p:sp>
    </p:spTree>
    <p:extLst>
      <p:ext uri="{BB962C8B-B14F-4D97-AF65-F5344CB8AC3E}">
        <p14:creationId xmlns:p14="http://schemas.microsoft.com/office/powerpoint/2010/main" val="253397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"c", 4]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[3]-3]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4    -3]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      1     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            "b"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 = [0][0]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([3, 7, 4])  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24749" y="4413493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769" y="4508173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&lt;list-expr&gt;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57001" y="4518271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&lt;index-expr&gt;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4749" y="5035100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6769" y="5129780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57001" y="5139878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769" y="5988236"/>
            <a:ext cx="2409006" cy="505161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      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8125" y="6082131"/>
            <a:ext cx="1328791" cy="3173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6541091" y="5471086"/>
            <a:ext cx="300362" cy="5171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87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2716359"/>
            <a:ext cx="7298804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is_5_in_list(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5: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8765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is_5_in_list([3, 5, 8])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is_5_in_list([3, 6, 8])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1919" y="4607908"/>
            <a:ext cx="7129917" cy="2137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is_5_in_list(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element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element == 5: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1909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/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5909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Lists in lists!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2501"/>
            <a:ext cx="4337116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["a1", "b1", "c1"],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["a2", "b2", "c2"]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x[1]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[1][0]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 = [[0]][0][0]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4586" y="1859611"/>
            <a:ext cx="478674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 [2, 3], 4])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8323" y="2496487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70343" y="2591167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&lt;list-expr&gt;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640575" y="2601265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&lt;index-expr&gt;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08323" y="3238256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870343" y="3332936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my_list[1]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640575" y="3343034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1" name="Up-Down Arrow 20"/>
          <p:cNvSpPr/>
          <p:nvPr/>
        </p:nvSpPr>
        <p:spPr>
          <a:xfrm>
            <a:off x="7024268" y="3660403"/>
            <a:ext cx="300362" cy="4342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ounded Rectangle 27"/>
          <p:cNvSpPr/>
          <p:nvPr/>
        </p:nvSpPr>
        <p:spPr>
          <a:xfrm>
            <a:off x="5708323" y="4104749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70343" y="4199429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640575" y="4209527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708323" y="4898505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70343" y="4993185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[[0]][0]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640575" y="5003283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7024268" y="5320652"/>
            <a:ext cx="300362" cy="4342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ounded Rectangle 34"/>
          <p:cNvSpPr/>
          <p:nvPr/>
        </p:nvSpPr>
        <p:spPr>
          <a:xfrm>
            <a:off x="5708323" y="5764998"/>
            <a:ext cx="579505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870343" y="5859678"/>
            <a:ext cx="240900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[[0]]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40575" y="5869776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261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Change an element in a list: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49" charset="0"/>
              </a:rPr>
              <a:t>the_list</a:t>
            </a:r>
            <a:r>
              <a:rPr lang="en-US" dirty="0">
                <a:latin typeface="Courier" pitchFamily="49" charset="0"/>
              </a:rPr>
              <a:t>[&lt;expr&gt;] = &lt;expr&gt;</a:t>
            </a:r>
          </a:p>
          <a:p>
            <a:r>
              <a:rPr lang="en-US" dirty="0">
                <a:latin typeface="+mn-lt"/>
              </a:rPr>
              <a:t>Add an element to the end of a list: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49" charset="0"/>
              </a:rPr>
              <a:t>the_list.append</a:t>
            </a:r>
            <a:r>
              <a:rPr lang="en-US" dirty="0">
                <a:latin typeface="Courier" pitchFamily="49" charset="0"/>
              </a:rPr>
              <a:t>(&lt;expr&gt;)</a:t>
            </a:r>
          </a:p>
          <a:p>
            <a:r>
              <a:rPr lang="en-US" dirty="0">
                <a:latin typeface="+mn-lt"/>
              </a:rPr>
              <a:t>Remove an element from a list: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49" charset="0"/>
              </a:rPr>
              <a:t>the_list.remove</a:t>
            </a:r>
            <a:r>
              <a:rPr lang="en-US" dirty="0">
                <a:latin typeface="Courier" pitchFamily="49" charset="0"/>
              </a:rPr>
              <a:t>(&lt;expr&gt;)</a:t>
            </a:r>
          </a:p>
          <a:p>
            <a:r>
              <a:rPr lang="en-US" dirty="0">
                <a:latin typeface="+mn-lt"/>
              </a:rPr>
              <a:t>Remove the element at a specific index in the list: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49" charset="0"/>
              </a:rPr>
              <a:t>the_list.pop</a:t>
            </a:r>
            <a:r>
              <a:rPr lang="en-US" dirty="0">
                <a:latin typeface="Courier" pitchFamily="49" charset="0"/>
              </a:rPr>
              <a:t>(&lt;expr&gt;)</a:t>
            </a:r>
          </a:p>
          <a:p>
            <a:r>
              <a:rPr lang="en-US" dirty="0">
                <a:latin typeface="+mn-lt"/>
              </a:rPr>
              <a:t>Documentation:</a:t>
            </a:r>
          </a:p>
          <a:p>
            <a:pPr marL="457200" lvl="1" indent="0">
              <a:buNone/>
            </a:pPr>
            <a:r>
              <a:rPr lang="en-US" dirty="0">
                <a:latin typeface="Courier" pitchFamily="49" charset="0"/>
              </a:rPr>
              <a:t>help([])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9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"c"]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"d"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"b", "d"]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my_list.remove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"d"]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my_list.pop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["a", "e"]</a:t>
            </a:r>
          </a:p>
        </p:txBody>
      </p:sp>
    </p:spTree>
    <p:extLst>
      <p:ext uri="{BB962C8B-B14F-4D97-AF65-F5344CB8AC3E}">
        <p14:creationId xmlns:p14="http://schemas.microsoft.com/office/powerpoint/2010/main" val="24378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612188"/>
            <a:ext cx="558575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get_all_plus_1(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number in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new_list.append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8765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get_all_plus_1([3, 6, 8])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[4, 7, 9]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8F7CE-B6D9-4C04-A347-129D22BEF702}"/>
              </a:ext>
            </a:extLst>
          </p:cNvPr>
          <p:cNvSpPr txBox="1">
            <a:spLocks/>
          </p:cNvSpPr>
          <p:nvPr/>
        </p:nvSpPr>
        <p:spPr>
          <a:xfrm>
            <a:off x="6899563" y="2612188"/>
            <a:ext cx="4454237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number in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number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sum</a:t>
            </a:r>
          </a:p>
        </p:txBody>
      </p:sp>
    </p:spTree>
    <p:extLst>
      <p:ext uri="{BB962C8B-B14F-4D97-AF65-F5344CB8AC3E}">
        <p14:creationId xmlns:p14="http://schemas.microsoft.com/office/powerpoint/2010/main" val="1230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/>
      <p:bldP spid="5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1418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Lists in Python</vt:lpstr>
      <vt:lpstr>Lists</vt:lpstr>
      <vt:lpstr>Lists example</vt:lpstr>
      <vt:lpstr>Example</vt:lpstr>
      <vt:lpstr>Nested lists</vt:lpstr>
      <vt:lpstr>More list operations</vt:lpstr>
      <vt:lpstr>Lists example</vt:lpstr>
      <vt:lpstr>Example</vt:lpstr>
      <vt:lpstr>Variables store references</vt:lpstr>
      <vt:lpstr>Lists example</vt:lpstr>
      <vt:lpstr>Example</vt:lpstr>
      <vt:lpstr>operators</vt:lpstr>
      <vt:lpstr>Using range to create lists</vt:lpstr>
      <vt:lpstr>List comprehension</vt:lpstr>
      <vt:lpstr>Example</vt:lpstr>
      <vt:lpstr>Example</vt:lpstr>
      <vt:lpstr>List comprehension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213</cp:revision>
  <dcterms:created xsi:type="dcterms:W3CDTF">2015-07-17T09:22:03Z</dcterms:created>
  <dcterms:modified xsi:type="dcterms:W3CDTF">2018-11-12T09:30:03Z</dcterms:modified>
</cp:coreProperties>
</file>