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412" r:id="rId3"/>
    <p:sldId id="352" r:id="rId4"/>
    <p:sldId id="413" r:id="rId5"/>
    <p:sldId id="367" r:id="rId6"/>
    <p:sldId id="377" r:id="rId7"/>
    <p:sldId id="414" r:id="rId8"/>
    <p:sldId id="363" r:id="rId9"/>
    <p:sldId id="368" r:id="rId10"/>
    <p:sldId id="396" r:id="rId11"/>
    <p:sldId id="391" r:id="rId12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8C00"/>
    <a:srgbClr val="787878"/>
    <a:srgbClr val="DE9F00"/>
    <a:srgbClr val="C88F00"/>
    <a:srgbClr val="006E9A"/>
    <a:srgbClr val="007EB0"/>
    <a:srgbClr val="FFB500"/>
    <a:srgbClr val="003865"/>
    <a:srgbClr val="961B81"/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3842" autoAdjust="0"/>
  </p:normalViewPr>
  <p:slideViewPr>
    <p:cSldViewPr snapToGrid="0">
      <p:cViewPr varScale="1">
        <p:scale>
          <a:sx n="63" d="100"/>
          <a:sy n="63" d="100"/>
        </p:scale>
        <p:origin x="764" y="5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0" d="100"/>
          <a:sy n="70" d="100"/>
        </p:scale>
        <p:origin x="324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65E8AE-67CB-425F-A941-9EF2C260E158}" type="datetimeFigureOut">
              <a:rPr lang="sv-SE" smtClean="0"/>
              <a:t>2018-11-12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FD9500-0E6C-49D5-A107-84DBCD3E4A1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529774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366049-D807-473D-9795-762417EEF104}" type="datetimeFigureOut">
              <a:rPr lang="en-US" smtClean="0"/>
              <a:t>2018-11-12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399416-7FF3-4448-BBB1-EB14C80E0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383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U Intro">
    <p:bg>
      <p:bgPr>
        <a:solidFill>
          <a:srgbClr val="7878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2018-11-12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pic>
        <p:nvPicPr>
          <p:cNvPr id="8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8029" y="2514600"/>
            <a:ext cx="3295941" cy="1834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800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rgbClr val="787878"/>
                </a:solidFill>
              </a:defRPr>
            </a:lvl1pPr>
            <a:lvl2pPr>
              <a:defRPr>
                <a:solidFill>
                  <a:srgbClr val="787878"/>
                </a:solidFill>
              </a:defRPr>
            </a:lvl2pPr>
            <a:lvl3pPr>
              <a:defRPr>
                <a:solidFill>
                  <a:srgbClr val="787878"/>
                </a:solidFill>
              </a:defRPr>
            </a:lvl3pPr>
            <a:lvl4pPr>
              <a:defRPr>
                <a:solidFill>
                  <a:srgbClr val="787878"/>
                </a:solidFill>
              </a:defRPr>
            </a:lvl4pPr>
            <a:lvl5pPr>
              <a:defRPr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rgbClr val="787878"/>
                </a:solidFill>
              </a:defRPr>
            </a:lvl1pPr>
            <a:lvl2pPr>
              <a:defRPr>
                <a:solidFill>
                  <a:srgbClr val="787878"/>
                </a:solidFill>
              </a:defRPr>
            </a:lvl2pPr>
            <a:lvl3pPr>
              <a:defRPr>
                <a:solidFill>
                  <a:srgbClr val="787878"/>
                </a:solidFill>
              </a:defRPr>
            </a:lvl3pPr>
            <a:lvl4pPr>
              <a:defRPr>
                <a:solidFill>
                  <a:srgbClr val="787878"/>
                </a:solidFill>
              </a:defRPr>
            </a:lvl4pPr>
            <a:lvl5pPr>
              <a:defRPr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2018-11-12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0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306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72200" y="802696"/>
            <a:ext cx="5181600" cy="1325563"/>
          </a:xfrm>
        </p:spPr>
        <p:txBody>
          <a:bodyPr anchor="b" anchorCtr="0"/>
          <a:lstStyle>
            <a:lvl1pPr>
              <a:defRPr cap="all" baseline="0"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338141"/>
            <a:ext cx="5181600" cy="383882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2018-11-12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1" name="Picture Placeholder 2"/>
          <p:cNvSpPr>
            <a:spLocks noGrp="1"/>
          </p:cNvSpPr>
          <p:nvPr>
            <p:ph type="pic" idx="1"/>
          </p:nvPr>
        </p:nvSpPr>
        <p:spPr>
          <a:xfrm>
            <a:off x="520700" y="476093"/>
            <a:ext cx="5194300" cy="53698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cxnSp>
        <p:nvCxnSpPr>
          <p:cNvPr id="12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8877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Content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72200" y="802696"/>
            <a:ext cx="5181600" cy="1325563"/>
          </a:xfrm>
        </p:spPr>
        <p:txBody>
          <a:bodyPr anchor="b" anchorCtr="0"/>
          <a:lstStyle>
            <a:lvl1pPr>
              <a:defRPr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338141"/>
            <a:ext cx="5181600" cy="3838821"/>
          </a:xfrm>
        </p:spPr>
        <p:txBody>
          <a:bodyPr/>
          <a:lstStyle>
            <a:lvl1pPr>
              <a:defRPr>
                <a:solidFill>
                  <a:srgbClr val="787878"/>
                </a:solidFill>
              </a:defRPr>
            </a:lvl1pPr>
            <a:lvl2pPr>
              <a:defRPr>
                <a:solidFill>
                  <a:srgbClr val="787878"/>
                </a:solidFill>
              </a:defRPr>
            </a:lvl2pPr>
            <a:lvl3pPr>
              <a:defRPr>
                <a:solidFill>
                  <a:srgbClr val="787878"/>
                </a:solidFill>
              </a:defRPr>
            </a:lvl3pPr>
            <a:lvl4pPr>
              <a:defRPr>
                <a:solidFill>
                  <a:srgbClr val="787878"/>
                </a:solidFill>
              </a:defRPr>
            </a:lvl4pPr>
            <a:lvl5pPr>
              <a:defRPr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2018-11-12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1" name="Picture Placeholder 2"/>
          <p:cNvSpPr>
            <a:spLocks noGrp="1"/>
          </p:cNvSpPr>
          <p:nvPr>
            <p:ph type="pic" idx="1"/>
          </p:nvPr>
        </p:nvSpPr>
        <p:spPr>
          <a:xfrm>
            <a:off x="520700" y="476093"/>
            <a:ext cx="5194300" cy="5369844"/>
          </a:xfrm>
        </p:spPr>
        <p:txBody>
          <a:bodyPr/>
          <a:lstStyle>
            <a:lvl1pPr marL="0" indent="0">
              <a:buNone/>
              <a:defRPr sz="3200">
                <a:solidFill>
                  <a:srgbClr val="787878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 dirty="0"/>
          </a:p>
        </p:txBody>
      </p:sp>
      <p:cxnSp>
        <p:nvCxnSpPr>
          <p:cNvPr id="12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8800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boxes recta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175275"/>
            <a:ext cx="4489502" cy="3797247"/>
          </a:xfrm>
          <a:prstGeom prst="round2DiagRect">
            <a:avLst/>
          </a:prstGeom>
          <a:solidFill>
            <a:srgbClr val="939393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980" y="1153050"/>
            <a:ext cx="4489200" cy="3819472"/>
          </a:xfrm>
          <a:prstGeom prst="round2Diag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solidFill>
                  <a:srgbClr val="787878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2018-11-12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150092" y="2467261"/>
            <a:ext cx="392823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6990248" y="2467260"/>
            <a:ext cx="405166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rgbClr val="787878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4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9525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boxes rectangle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175275"/>
            <a:ext cx="4489502" cy="3767019"/>
          </a:xfrm>
          <a:prstGeom prst="round2DiagRect">
            <a:avLst/>
          </a:prstGeom>
          <a:solidFill>
            <a:srgbClr val="939393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980" y="1153050"/>
            <a:ext cx="4489200" cy="3789244"/>
          </a:xfrm>
          <a:prstGeom prst="round2DiagRect">
            <a:avLst/>
          </a:prstGeom>
          <a:solidFill>
            <a:srgbClr val="787878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2018-11-12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150092" y="2467261"/>
            <a:ext cx="392823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6990248" y="2467260"/>
            <a:ext cx="405166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5431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boxes teardr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0092" y="1175275"/>
            <a:ext cx="3798000" cy="3797247"/>
          </a:xfrm>
          <a:prstGeom prst="teardrop">
            <a:avLst/>
          </a:prstGeom>
          <a:solidFill>
            <a:srgbClr val="939393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980" y="1153050"/>
            <a:ext cx="3798000" cy="3798000"/>
          </a:xfrm>
          <a:prstGeom prst="teardrop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solidFill>
                  <a:srgbClr val="787878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2018-11-12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084977" y="2817853"/>
            <a:ext cx="392823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6629150" y="2817854"/>
            <a:ext cx="405166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rgbClr val="787878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4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5478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boxes teardrop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59112" y="1175274"/>
            <a:ext cx="3798000" cy="3798000"/>
          </a:xfrm>
          <a:prstGeom prst="teardrop">
            <a:avLst/>
          </a:prstGeom>
          <a:solidFill>
            <a:srgbClr val="939393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980" y="1153050"/>
            <a:ext cx="3798000" cy="3798000"/>
          </a:xfrm>
          <a:prstGeom prst="teardrop">
            <a:avLst/>
          </a:prstGeom>
          <a:solidFill>
            <a:srgbClr val="787878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2018-11-12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893997" y="2818606"/>
            <a:ext cx="392823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6629150" y="2818606"/>
            <a:ext cx="405166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0333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2018-11-12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9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3601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2018-11-12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8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7992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2018-11-12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8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220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tart Grey">
    <p:bg>
      <p:bgPr>
        <a:solidFill>
          <a:srgbClr val="7878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2018-11-12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9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  <p:cxnSp>
        <p:nvCxnSpPr>
          <p:cNvPr id="11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71508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2018-11-12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7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27342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b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0700" y="476093"/>
            <a:ext cx="11132232" cy="53698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2018-11-12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6579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border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0700" y="476093"/>
            <a:ext cx="11132232" cy="5369844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2018-11-12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8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94727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out b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12192000" cy="584593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2018-11-12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54950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out border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12192000" cy="5845937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2018-11-12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8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829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Orange">
    <p:bg>
      <p:bgPr>
        <a:solidFill>
          <a:srgbClr val="FFB5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6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cxnSp>
        <p:nvCxnSpPr>
          <p:cNvPr id="37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754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2018-11-12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32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3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rgbClr val="787878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cxnSp>
        <p:nvCxnSpPr>
          <p:cNvPr id="37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rgbClr val="78787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08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Blue">
    <p:bg>
      <p:bgPr>
        <a:solidFill>
          <a:srgbClr val="00386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28859CC-B640-4DB3-BB6F-301CDED75AAD}" type="datetimeFigureOut">
              <a:rPr lang="sv-SE" smtClean="0"/>
              <a:t>2018-11-12</a:t>
            </a:fld>
            <a:endParaRPr lang="sv-SE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sv-SE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6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791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Purple">
    <p:bg>
      <p:bgPr>
        <a:solidFill>
          <a:srgbClr val="961B8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28859CC-B640-4DB3-BB6F-301CDED75AAD}" type="datetimeFigureOut">
              <a:rPr lang="sv-SE" smtClean="0"/>
              <a:t>2018-11-12</a:t>
            </a:fld>
            <a:endParaRPr lang="sv-SE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sv-SE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6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112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Georgia" panose="02040502050405020303" pitchFamily="18" charset="0"/>
              </a:defRPr>
            </a:lvl1pPr>
            <a:lvl2pPr>
              <a:defRPr>
                <a:latin typeface="Georgia" panose="02040502050405020303" pitchFamily="18" charset="0"/>
              </a:defRPr>
            </a:lvl2pPr>
            <a:lvl3pPr>
              <a:defRPr>
                <a:latin typeface="Georgia" panose="02040502050405020303" pitchFamily="18" charset="0"/>
              </a:defRPr>
            </a:lvl3pPr>
            <a:lvl4pPr>
              <a:defRPr>
                <a:latin typeface="Georgia" panose="02040502050405020303" pitchFamily="18" charset="0"/>
              </a:defRPr>
            </a:lvl4pPr>
            <a:lvl5pPr>
              <a:defRPr>
                <a:latin typeface="Georgia" panose="02040502050405020303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2018-11-12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0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735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787878"/>
                </a:solidFill>
              </a:defRPr>
            </a:lvl1pPr>
            <a:lvl2pPr>
              <a:defRPr>
                <a:solidFill>
                  <a:srgbClr val="787878"/>
                </a:solidFill>
              </a:defRPr>
            </a:lvl2pPr>
            <a:lvl3pPr>
              <a:defRPr>
                <a:solidFill>
                  <a:srgbClr val="787878"/>
                </a:solidFill>
              </a:defRPr>
            </a:lvl3pPr>
            <a:lvl4pPr>
              <a:defRPr>
                <a:solidFill>
                  <a:srgbClr val="787878"/>
                </a:solidFill>
              </a:defRPr>
            </a:lvl4pPr>
            <a:lvl5pPr>
              <a:defRPr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2018-11-12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9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196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2018-11-12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72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878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8859CC-B640-4DB3-BB6F-301CDED75AAD}" type="datetimeFigureOut">
              <a:rPr lang="sv-SE" smtClean="0"/>
              <a:t>2018-11-12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54189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49" r:id="rId2"/>
    <p:sldLayoutId id="2147483674" r:id="rId3"/>
    <p:sldLayoutId id="2147483681" r:id="rId4"/>
    <p:sldLayoutId id="2147483673" r:id="rId5"/>
    <p:sldLayoutId id="2147483672" r:id="rId6"/>
    <p:sldLayoutId id="2147483650" r:id="rId7"/>
    <p:sldLayoutId id="2147483682" r:id="rId8"/>
    <p:sldLayoutId id="2147483652" r:id="rId9"/>
    <p:sldLayoutId id="2147483683" r:id="rId10"/>
    <p:sldLayoutId id="2147483689" r:id="rId11"/>
    <p:sldLayoutId id="2147483690" r:id="rId12"/>
    <p:sldLayoutId id="2147483675" r:id="rId13"/>
    <p:sldLayoutId id="2147483676" r:id="rId14"/>
    <p:sldLayoutId id="2147483686" r:id="rId15"/>
    <p:sldLayoutId id="2147483687" r:id="rId16"/>
    <p:sldLayoutId id="2147483654" r:id="rId17"/>
    <p:sldLayoutId id="2147483684" r:id="rId18"/>
    <p:sldLayoutId id="2147483655" r:id="rId19"/>
    <p:sldLayoutId id="2147483685" r:id="rId20"/>
    <p:sldLayoutId id="2147483677" r:id="rId21"/>
    <p:sldLayoutId id="2147483678" r:id="rId22"/>
    <p:sldLayoutId id="2147483680" r:id="rId23"/>
    <p:sldLayoutId id="2147483679" r:id="rId2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BentonSans Medium" panose="02000603000000020004" pitchFamily="50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BentonSans Regular" panose="02000503000000020004" pitchFamily="50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BentonSans Regular" panose="02000503000000020004" pitchFamily="50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BentonSans Regular" panose="02000503000000020004" pitchFamily="50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BentonSans Regular" panose="02000503000000020004" pitchFamily="50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5527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slicing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546448" cy="480131"/>
          </a:xfr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sv-SE" dirty="0"/>
              <a:t>Extracting a sub sequence of a sequence.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942370" y="5073864"/>
            <a:ext cx="4648202" cy="52692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[:      ]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150689" y="5190217"/>
            <a:ext cx="2055496" cy="317369"/>
          </a:xfrm>
          <a:prstGeom prst="roundRect">
            <a:avLst/>
          </a:prstGeom>
          <a:solidFill>
            <a:srgbClr val="007EB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&lt;seq-expr&gt;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800301" y="5190217"/>
            <a:ext cx="1314717" cy="317369"/>
          </a:xfrm>
          <a:prstGeom prst="roundRect">
            <a:avLst/>
          </a:prstGeom>
          <a:solidFill>
            <a:srgbClr val="007EB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&lt;expr&gt;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942370" y="2324092"/>
            <a:ext cx="3189792" cy="52692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[:]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1150689" y="2440445"/>
            <a:ext cx="2055496" cy="317369"/>
          </a:xfrm>
          <a:prstGeom prst="roundRect">
            <a:avLst/>
          </a:prstGeom>
          <a:solidFill>
            <a:srgbClr val="007EB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&lt;seq-expr&gt;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7561721" y="1858377"/>
            <a:ext cx="3041209" cy="433965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= "Alice"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111607" y="3041099"/>
            <a:ext cx="57401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"Alice"</a:t>
            </a: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1474805" y="3094103"/>
            <a:ext cx="1476739" cy="433965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name[:]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942370" y="3698978"/>
            <a:ext cx="4648202" cy="52692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[      :]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1150689" y="3815331"/>
            <a:ext cx="2055496" cy="317369"/>
          </a:xfrm>
          <a:prstGeom prst="roundRect">
            <a:avLst/>
          </a:prstGeom>
          <a:solidFill>
            <a:srgbClr val="007EB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&lt;seq-expr&gt;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3587618" y="3815331"/>
            <a:ext cx="1314717" cy="317369"/>
          </a:xfrm>
          <a:prstGeom prst="roundRect">
            <a:avLst/>
          </a:prstGeom>
          <a:solidFill>
            <a:srgbClr val="007EB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&lt;expr&gt;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389400" y="4412278"/>
            <a:ext cx="4006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"ice"</a:t>
            </a:r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1474805" y="4462646"/>
            <a:ext cx="1731380" cy="433965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name[2:]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377825" y="5735337"/>
            <a:ext cx="4006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"Al"</a:t>
            </a:r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1463230" y="5785705"/>
            <a:ext cx="1731380" cy="433965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name[:2]</a:t>
            </a:r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7211077" y="1353259"/>
            <a:ext cx="3474047" cy="43396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sv-SE" sz="2400" dirty="0">
                <a:latin typeface="Courier"/>
              </a:rPr>
              <a:t>Indexes: </a:t>
            </a:r>
            <a:r>
              <a:rPr lang="sv-SE" sz="2000" dirty="0">
                <a:latin typeface="Courier"/>
              </a:rPr>
              <a:t> </a:t>
            </a:r>
            <a:r>
              <a:rPr lang="sv-SE" sz="2400" dirty="0">
                <a:latin typeface="Courier"/>
              </a:rPr>
              <a:t>01234</a:t>
            </a:r>
          </a:p>
        </p:txBody>
      </p:sp>
    </p:spTree>
    <p:extLst>
      <p:ext uri="{BB962C8B-B14F-4D97-AF65-F5344CB8AC3E}">
        <p14:creationId xmlns:p14="http://schemas.microsoft.com/office/powerpoint/2010/main" val="3503633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8" grpId="0" animBg="1"/>
      <p:bldP spid="10" grpId="0" animBg="1"/>
      <p:bldP spid="11" grpId="0" animBg="1"/>
      <p:bldP spid="12" grpId="0" animBg="1"/>
      <p:bldP spid="13" grpId="0"/>
      <p:bldP spid="14" grpId="0" animBg="1"/>
      <p:bldP spid="15" grpId="0" animBg="1"/>
      <p:bldP spid="16" grpId="0" animBg="1"/>
      <p:bldP spid="17" grpId="0" animBg="1"/>
      <p:bldP spid="19" grpId="0"/>
      <p:bldP spid="20" grpId="0" animBg="1"/>
      <p:bldP spid="21" grpId="0"/>
      <p:bldP spid="22" grpId="0" animBg="1"/>
      <p:bldP spid="2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slicing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565135" cy="480131"/>
          </a:xfr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sv-SE" dirty="0"/>
              <a:t>Extracting a sub sequence of a sequence.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942372" y="2325587"/>
            <a:ext cx="6106610" cy="52692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[      :      ]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150691" y="2441940"/>
            <a:ext cx="2055496" cy="317369"/>
          </a:xfrm>
          <a:prstGeom prst="roundRect">
            <a:avLst/>
          </a:prstGeom>
          <a:solidFill>
            <a:srgbClr val="007EB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&lt;seq-expr&gt;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587620" y="2441940"/>
            <a:ext cx="1314717" cy="317369"/>
          </a:xfrm>
          <a:prstGeom prst="roundRect">
            <a:avLst/>
          </a:prstGeom>
          <a:solidFill>
            <a:srgbClr val="007EB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&lt;expr&gt;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5255310" y="2441940"/>
            <a:ext cx="1314717" cy="317369"/>
          </a:xfrm>
          <a:prstGeom prst="roundRect">
            <a:avLst/>
          </a:prstGeom>
          <a:solidFill>
            <a:srgbClr val="007EB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&lt;expr&gt;</a:t>
            </a: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1474805" y="3094103"/>
            <a:ext cx="1905003" cy="433965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name[1:3]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563021" y="3041099"/>
            <a:ext cx="4006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"li"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838200" y="3752904"/>
            <a:ext cx="7854387" cy="52692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[      :      :      ]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1046519" y="3869257"/>
            <a:ext cx="2055496" cy="317369"/>
          </a:xfrm>
          <a:prstGeom prst="roundRect">
            <a:avLst/>
          </a:prstGeom>
          <a:solidFill>
            <a:srgbClr val="007EB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&lt;seq-expr&gt;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3483448" y="3869257"/>
            <a:ext cx="1314717" cy="317369"/>
          </a:xfrm>
          <a:prstGeom prst="roundRect">
            <a:avLst/>
          </a:prstGeom>
          <a:solidFill>
            <a:srgbClr val="007EB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&lt;expr&gt;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5151138" y="3869257"/>
            <a:ext cx="1314717" cy="317369"/>
          </a:xfrm>
          <a:prstGeom prst="roundRect">
            <a:avLst/>
          </a:prstGeom>
          <a:solidFill>
            <a:srgbClr val="007EB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&lt;expr&gt;</a:t>
            </a:r>
          </a:p>
        </p:txBody>
      </p:sp>
      <p:sp>
        <p:nvSpPr>
          <p:cNvPr id="26" name="Content Placeholder 2"/>
          <p:cNvSpPr txBox="1">
            <a:spLocks/>
          </p:cNvSpPr>
          <p:nvPr/>
        </p:nvSpPr>
        <p:spPr>
          <a:xfrm>
            <a:off x="1370633" y="4521420"/>
            <a:ext cx="2192388" cy="433965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name[1:4:2]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713492" y="4464709"/>
            <a:ext cx="2856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"</a:t>
            </a:r>
            <a:r>
              <a:rPr lang="en-US" sz="2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lc</a:t>
            </a:r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"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6904362" y="3869257"/>
            <a:ext cx="1314717" cy="317369"/>
          </a:xfrm>
          <a:prstGeom prst="roundRect">
            <a:avLst/>
          </a:prstGeom>
          <a:solidFill>
            <a:srgbClr val="007EB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&lt;expr&gt;</a:t>
            </a:r>
          </a:p>
        </p:txBody>
      </p:sp>
      <p:sp>
        <p:nvSpPr>
          <p:cNvPr id="29" name="Content Placeholder 2"/>
          <p:cNvSpPr txBox="1">
            <a:spLocks/>
          </p:cNvSpPr>
          <p:nvPr/>
        </p:nvSpPr>
        <p:spPr>
          <a:xfrm>
            <a:off x="1358526" y="5187741"/>
            <a:ext cx="2192388" cy="433965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name[::2]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713492" y="5089253"/>
            <a:ext cx="2856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"</a:t>
            </a:r>
            <a:r>
              <a:rPr lang="en-US" sz="2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Aie</a:t>
            </a:r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"</a:t>
            </a:r>
          </a:p>
        </p:txBody>
      </p:sp>
      <p:sp>
        <p:nvSpPr>
          <p:cNvPr id="31" name="Content Placeholder 2"/>
          <p:cNvSpPr txBox="1">
            <a:spLocks/>
          </p:cNvSpPr>
          <p:nvPr/>
        </p:nvSpPr>
        <p:spPr>
          <a:xfrm>
            <a:off x="1346420" y="5854062"/>
            <a:ext cx="2192388" cy="433965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name[2::2]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701386" y="5755574"/>
            <a:ext cx="28686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"</a:t>
            </a:r>
            <a:r>
              <a:rPr lang="en-US" sz="2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ie</a:t>
            </a:r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"</a:t>
            </a:r>
          </a:p>
        </p:txBody>
      </p:sp>
      <p:sp>
        <p:nvSpPr>
          <p:cNvPr id="33" name="Content Placeholder 2"/>
          <p:cNvSpPr txBox="1">
            <a:spLocks/>
          </p:cNvSpPr>
          <p:nvPr/>
        </p:nvSpPr>
        <p:spPr>
          <a:xfrm>
            <a:off x="6667448" y="4563197"/>
            <a:ext cx="2192388" cy="433965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name[-2::]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9022415" y="4464709"/>
            <a:ext cx="28686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"</a:t>
            </a:r>
            <a:r>
              <a:rPr lang="en-US" sz="2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ce</a:t>
            </a:r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"</a:t>
            </a:r>
          </a:p>
        </p:txBody>
      </p:sp>
      <p:sp>
        <p:nvSpPr>
          <p:cNvPr id="35" name="Content Placeholder 2"/>
          <p:cNvSpPr txBox="1">
            <a:spLocks/>
          </p:cNvSpPr>
          <p:nvPr/>
        </p:nvSpPr>
        <p:spPr>
          <a:xfrm>
            <a:off x="6667448" y="5230344"/>
            <a:ext cx="2441826" cy="433965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name[3:1:-1]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9213352" y="5131856"/>
            <a:ext cx="28686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"ci"</a:t>
            </a:r>
          </a:p>
        </p:txBody>
      </p:sp>
      <p:sp>
        <p:nvSpPr>
          <p:cNvPr id="37" name="Content Placeholder 2"/>
          <p:cNvSpPr txBox="1">
            <a:spLocks/>
          </p:cNvSpPr>
          <p:nvPr/>
        </p:nvSpPr>
        <p:spPr>
          <a:xfrm>
            <a:off x="6667448" y="5882380"/>
            <a:ext cx="2441826" cy="433965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name[::-1]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9109274" y="5783892"/>
            <a:ext cx="32100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"</a:t>
            </a:r>
            <a:r>
              <a:rPr lang="en-US" sz="2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ecilA</a:t>
            </a:r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"</a:t>
            </a:r>
            <a:endParaRPr lang="en-US" sz="3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</p:txBody>
      </p: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E106C1B1-4825-4F1F-8916-DBE0F65AE042}"/>
              </a:ext>
            </a:extLst>
          </p:cNvPr>
          <p:cNvSpPr txBox="1">
            <a:spLocks/>
          </p:cNvSpPr>
          <p:nvPr/>
        </p:nvSpPr>
        <p:spPr>
          <a:xfrm>
            <a:off x="7561721" y="1858377"/>
            <a:ext cx="3041209" cy="433965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= "Alice"</a:t>
            </a:r>
          </a:p>
        </p:txBody>
      </p: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4644ACF1-A118-4969-9B73-B7F4DE1437BF}"/>
              </a:ext>
            </a:extLst>
          </p:cNvPr>
          <p:cNvSpPr txBox="1">
            <a:spLocks/>
          </p:cNvSpPr>
          <p:nvPr/>
        </p:nvSpPr>
        <p:spPr>
          <a:xfrm>
            <a:off x="7211077" y="1353259"/>
            <a:ext cx="3474047" cy="43396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sv-SE" sz="2400" dirty="0">
                <a:latin typeface="Courier"/>
              </a:rPr>
              <a:t>Indexes: </a:t>
            </a:r>
            <a:r>
              <a:rPr lang="sv-SE" sz="2000" dirty="0">
                <a:latin typeface="Courier"/>
              </a:rPr>
              <a:t> </a:t>
            </a:r>
            <a:r>
              <a:rPr lang="sv-SE" sz="2400" dirty="0">
                <a:latin typeface="Courier"/>
              </a:rPr>
              <a:t>01234</a:t>
            </a:r>
          </a:p>
        </p:txBody>
      </p:sp>
    </p:spTree>
    <p:extLst>
      <p:ext uri="{BB962C8B-B14F-4D97-AF65-F5344CB8AC3E}">
        <p14:creationId xmlns:p14="http://schemas.microsoft.com/office/powerpoint/2010/main" val="1986559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 animBg="1"/>
      <p:bldP spid="14" grpId="0" animBg="1"/>
      <p:bldP spid="21" grpId="0"/>
      <p:bldP spid="22" grpId="0" animBg="1"/>
      <p:bldP spid="23" grpId="0" animBg="1"/>
      <p:bldP spid="24" grpId="0" animBg="1"/>
      <p:bldP spid="25" grpId="0" animBg="1"/>
      <p:bldP spid="26" grpId="0" animBg="1"/>
      <p:bldP spid="27" grpId="0"/>
      <p:bldP spid="28" grpId="0" animBg="1"/>
      <p:bldP spid="29" grpId="0" animBg="1"/>
      <p:bldP spid="30" grpId="0"/>
      <p:bldP spid="31" grpId="0" animBg="1"/>
      <p:bldP spid="32" grpId="0"/>
      <p:bldP spid="33" grpId="0" animBg="1"/>
      <p:bldP spid="34" grpId="0"/>
      <p:bldP spid="35" grpId="0" animBg="1"/>
      <p:bldP spid="36" grpId="0"/>
      <p:bldP spid="37" grpId="0" animBg="1"/>
      <p:bldP spid="3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Strings in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Peter Larsson-Green</a:t>
            </a:r>
          </a:p>
          <a:p>
            <a:r>
              <a:rPr lang="en-US" dirty="0"/>
              <a:t>Jönköping University</a:t>
            </a:r>
          </a:p>
          <a:p>
            <a:r>
              <a:rPr lang="en-US" dirty="0"/>
              <a:t>Autumn 2018</a:t>
            </a:r>
          </a:p>
        </p:txBody>
      </p:sp>
    </p:spTree>
    <p:extLst>
      <p:ext uri="{BB962C8B-B14F-4D97-AF65-F5344CB8AC3E}">
        <p14:creationId xmlns:p14="http://schemas.microsoft.com/office/powerpoint/2010/main" val="1138247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07958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noProof="0" dirty="0"/>
              <a:t>Represents a sequence of characters.</a:t>
            </a:r>
          </a:p>
          <a:p>
            <a:r>
              <a:rPr lang="en-US" noProof="0" dirty="0"/>
              <a:t>Expressions creating strings: </a:t>
            </a:r>
          </a:p>
          <a:p>
            <a:pPr marL="457200" lvl="1" indent="0">
              <a:buNone/>
            </a:pPr>
            <a:r>
              <a:rPr lang="en-US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</a:t>
            </a:r>
            <a:r>
              <a:rPr lang="en-US" noProof="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</a:t>
            </a:r>
            <a:r>
              <a:rPr lang="en-US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This is a string.</a:t>
            </a:r>
            <a:r>
              <a:rPr lang="en-US" sz="32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</a:t>
            </a:r>
            <a:r>
              <a:rPr lang="en-US" noProof="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</a:t>
            </a:r>
            <a:r>
              <a:rPr lang="en-US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This is a string.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567902" y="2846797"/>
            <a:ext cx="3731213" cy="39727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"This is a string."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567901" y="3288695"/>
            <a:ext cx="3731213" cy="39727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'This is a string.'</a:t>
            </a:r>
          </a:p>
        </p:txBody>
      </p:sp>
      <p:sp>
        <p:nvSpPr>
          <p:cNvPr id="8" name="Rounded Rectangle 3">
            <a:extLst>
              <a:ext uri="{FF2B5EF4-FFF2-40B4-BE49-F238E27FC236}">
                <a16:creationId xmlns:a16="http://schemas.microsoft.com/office/drawing/2014/main" id="{FEDFB4FC-FD4E-4CAC-A627-C72967E56A82}"/>
              </a:ext>
            </a:extLst>
          </p:cNvPr>
          <p:cNvSpPr/>
          <p:nvPr/>
        </p:nvSpPr>
        <p:spPr>
          <a:xfrm>
            <a:off x="1567901" y="3778209"/>
            <a:ext cx="3731213" cy="1185223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"""This is a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string covering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multiple lines."""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993F608-0793-4D77-BA03-19CC5F30CB6F}"/>
              </a:ext>
            </a:extLst>
          </p:cNvPr>
          <p:cNvSpPr txBox="1">
            <a:spLocks/>
          </p:cNvSpPr>
          <p:nvPr/>
        </p:nvSpPr>
        <p:spPr>
          <a:xfrm>
            <a:off x="5319662" y="3821439"/>
            <a:ext cx="4241158" cy="109876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This is a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string covering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multiple lines. 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8095662-0EF9-479B-8342-9CE1EF93D438}"/>
              </a:ext>
            </a:extLst>
          </p:cNvPr>
          <p:cNvSpPr txBox="1">
            <a:spLocks/>
          </p:cNvSpPr>
          <p:nvPr/>
        </p:nvSpPr>
        <p:spPr>
          <a:xfrm>
            <a:off x="838200" y="5008057"/>
            <a:ext cx="10515600" cy="884601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The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/>
              <a:t> operator can be used to concatenate strings: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This is a string!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ounded Rectangle 5">
            <a:extLst>
              <a:ext uri="{FF2B5EF4-FFF2-40B4-BE49-F238E27FC236}">
                <a16:creationId xmlns:a16="http://schemas.microsoft.com/office/drawing/2014/main" id="{BAF78E1F-AD04-4135-B115-0D73995632CE}"/>
              </a:ext>
            </a:extLst>
          </p:cNvPr>
          <p:cNvSpPr/>
          <p:nvPr/>
        </p:nvSpPr>
        <p:spPr>
          <a:xfrm>
            <a:off x="1462233" y="5439024"/>
            <a:ext cx="5109716" cy="52692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</a:p>
        </p:txBody>
      </p:sp>
      <p:sp>
        <p:nvSpPr>
          <p:cNvPr id="12" name="Rounded Rectangle 6">
            <a:extLst>
              <a:ext uri="{FF2B5EF4-FFF2-40B4-BE49-F238E27FC236}">
                <a16:creationId xmlns:a16="http://schemas.microsoft.com/office/drawing/2014/main" id="{7602C9EA-785A-45C8-B4E3-08E8B8DADBE9}"/>
              </a:ext>
            </a:extLst>
          </p:cNvPr>
          <p:cNvSpPr/>
          <p:nvPr/>
        </p:nvSpPr>
        <p:spPr>
          <a:xfrm>
            <a:off x="1607092" y="5543802"/>
            <a:ext cx="2059612" cy="317369"/>
          </a:xfrm>
          <a:prstGeom prst="roundRect">
            <a:avLst/>
          </a:prstGeom>
          <a:solidFill>
            <a:srgbClr val="007EB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"This is "</a:t>
            </a:r>
          </a:p>
        </p:txBody>
      </p:sp>
      <p:sp>
        <p:nvSpPr>
          <p:cNvPr id="13" name="Rounded Rectangle 7">
            <a:extLst>
              <a:ext uri="{FF2B5EF4-FFF2-40B4-BE49-F238E27FC236}">
                <a16:creationId xmlns:a16="http://schemas.microsoft.com/office/drawing/2014/main" id="{F313497C-3CB1-40E1-9905-FF89E58DC6CB}"/>
              </a:ext>
            </a:extLst>
          </p:cNvPr>
          <p:cNvSpPr/>
          <p:nvPr/>
        </p:nvSpPr>
        <p:spPr>
          <a:xfrm>
            <a:off x="4223760" y="5543801"/>
            <a:ext cx="2239946" cy="317369"/>
          </a:xfrm>
          <a:prstGeom prst="roundRect">
            <a:avLst/>
          </a:prstGeom>
          <a:solidFill>
            <a:srgbClr val="007EB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'a string!'</a:t>
            </a:r>
          </a:p>
        </p:txBody>
      </p:sp>
    </p:spTree>
    <p:extLst>
      <p:ext uri="{BB962C8B-B14F-4D97-AF65-F5344CB8AC3E}">
        <p14:creationId xmlns:p14="http://schemas.microsoft.com/office/powerpoint/2010/main" val="121840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 animBg="1"/>
      <p:bldP spid="9" grpId="0"/>
      <p:bldP spid="11" grpId="0" animBg="1"/>
      <p:bldP spid="12" grpId="0" animBg="1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Strings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917702" y="1690688"/>
            <a:ext cx="4345787" cy="45863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1062561" y="1760741"/>
            <a:ext cx="1689222" cy="317369"/>
          </a:xfrm>
          <a:prstGeom prst="roundRect">
            <a:avLst/>
          </a:prstGeom>
          <a:solidFill>
            <a:srgbClr val="007EB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"Winter"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3447735" y="1760740"/>
            <a:ext cx="1700007" cy="317369"/>
          </a:xfrm>
          <a:prstGeom prst="roundRect">
            <a:avLst/>
          </a:prstGeom>
          <a:solidFill>
            <a:srgbClr val="007EB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"Summer"</a:t>
            </a: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5281816" y="1738960"/>
            <a:ext cx="1845197" cy="4247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False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917702" y="2229344"/>
            <a:ext cx="4345787" cy="42214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1062561" y="2287821"/>
            <a:ext cx="1689222" cy="317369"/>
          </a:xfrm>
          <a:prstGeom prst="roundRect">
            <a:avLst/>
          </a:prstGeom>
          <a:solidFill>
            <a:srgbClr val="007EB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"Winter"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3447735" y="2287820"/>
            <a:ext cx="1700007" cy="317369"/>
          </a:xfrm>
          <a:prstGeom prst="roundRect">
            <a:avLst/>
          </a:prstGeom>
          <a:solidFill>
            <a:srgbClr val="007EB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"winter"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917702" y="2758030"/>
            <a:ext cx="4091143" cy="42214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1062561" y="2816508"/>
            <a:ext cx="1518495" cy="317369"/>
          </a:xfrm>
          <a:prstGeom prst="roundRect">
            <a:avLst/>
          </a:prstGeom>
          <a:solidFill>
            <a:srgbClr val="007EB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"Hello"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3636077" y="2816508"/>
            <a:ext cx="1031569" cy="317369"/>
          </a:xfrm>
          <a:prstGeom prst="roundRect">
            <a:avLst/>
          </a:prstGeom>
          <a:solidFill>
            <a:srgbClr val="007EB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"Hi"</a:t>
            </a:r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5281816" y="2250619"/>
            <a:ext cx="1845197" cy="4247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False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5154493" y="2823235"/>
            <a:ext cx="1845197" cy="432683"/>
          </a:xfrm>
          <a:prstGeom prst="rect">
            <a:avLst/>
          </a:prstGeom>
          <a:solidFill>
            <a:srgbClr val="787878"/>
          </a:solidFill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True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Rounded Rectangle 5">
            <a:extLst>
              <a:ext uri="{FF2B5EF4-FFF2-40B4-BE49-F238E27FC236}">
                <a16:creationId xmlns:a16="http://schemas.microsoft.com/office/drawing/2014/main" id="{3BA0F522-3A92-4566-AF19-82EF2122ADBB}"/>
              </a:ext>
            </a:extLst>
          </p:cNvPr>
          <p:cNvSpPr/>
          <p:nvPr/>
        </p:nvSpPr>
        <p:spPr>
          <a:xfrm>
            <a:off x="931923" y="3429000"/>
            <a:ext cx="2401240" cy="52692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</a:p>
        </p:txBody>
      </p:sp>
      <p:sp>
        <p:nvSpPr>
          <p:cNvPr id="24" name="Rounded Rectangle 6">
            <a:extLst>
              <a:ext uri="{FF2B5EF4-FFF2-40B4-BE49-F238E27FC236}">
                <a16:creationId xmlns:a16="http://schemas.microsoft.com/office/drawing/2014/main" id="{86FFBB94-7E2E-490A-8BA3-3AE08EDE09AC}"/>
              </a:ext>
            </a:extLst>
          </p:cNvPr>
          <p:cNvSpPr/>
          <p:nvPr/>
        </p:nvSpPr>
        <p:spPr>
          <a:xfrm>
            <a:off x="1365244" y="3533778"/>
            <a:ext cx="392857" cy="317369"/>
          </a:xfrm>
          <a:prstGeom prst="roundRect">
            <a:avLst/>
          </a:prstGeom>
          <a:solidFill>
            <a:srgbClr val="007EB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25" name="Rounded Rectangle 7">
            <a:extLst>
              <a:ext uri="{FF2B5EF4-FFF2-40B4-BE49-F238E27FC236}">
                <a16:creationId xmlns:a16="http://schemas.microsoft.com/office/drawing/2014/main" id="{A6980A4C-1CAF-4037-BBF9-75C0B984CDF9}"/>
              </a:ext>
            </a:extLst>
          </p:cNvPr>
          <p:cNvSpPr/>
          <p:nvPr/>
        </p:nvSpPr>
        <p:spPr>
          <a:xfrm>
            <a:off x="2286390" y="3533778"/>
            <a:ext cx="959227" cy="317369"/>
          </a:xfrm>
          <a:prstGeom prst="roundRect">
            <a:avLst/>
          </a:prstGeom>
          <a:solidFill>
            <a:srgbClr val="007EB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'ab'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B9A35E51-4F21-4F88-8C43-D0A8DA7588FE}"/>
              </a:ext>
            </a:extLst>
          </p:cNvPr>
          <p:cNvSpPr txBox="1">
            <a:spLocks/>
          </p:cNvSpPr>
          <p:nvPr/>
        </p:nvSpPr>
        <p:spPr>
          <a:xfrm>
            <a:off x="3380934" y="3514107"/>
            <a:ext cx="2592728" cy="4247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"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abababab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"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Rounded Rectangle 9">
            <a:extLst>
              <a:ext uri="{FF2B5EF4-FFF2-40B4-BE49-F238E27FC236}">
                <a16:creationId xmlns:a16="http://schemas.microsoft.com/office/drawing/2014/main" id="{8C48DF7F-1C5B-4B4C-89D2-E505455EC218}"/>
              </a:ext>
            </a:extLst>
          </p:cNvPr>
          <p:cNvSpPr/>
          <p:nvPr/>
        </p:nvSpPr>
        <p:spPr>
          <a:xfrm>
            <a:off x="917702" y="4143833"/>
            <a:ext cx="3099956" cy="52692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</a:p>
        </p:txBody>
      </p:sp>
      <p:sp>
        <p:nvSpPr>
          <p:cNvPr id="28" name="Rounded Rectangle 10">
            <a:extLst>
              <a:ext uri="{FF2B5EF4-FFF2-40B4-BE49-F238E27FC236}">
                <a16:creationId xmlns:a16="http://schemas.microsoft.com/office/drawing/2014/main" id="{39EC525A-7732-44DB-81C6-F43CC6BAA6FD}"/>
              </a:ext>
            </a:extLst>
          </p:cNvPr>
          <p:cNvSpPr/>
          <p:nvPr/>
        </p:nvSpPr>
        <p:spPr>
          <a:xfrm>
            <a:off x="1286681" y="4248610"/>
            <a:ext cx="789708" cy="317369"/>
          </a:xfrm>
          <a:prstGeom prst="roundRect">
            <a:avLst/>
          </a:prstGeom>
          <a:solidFill>
            <a:srgbClr val="007EB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"b"</a:t>
            </a:r>
          </a:p>
        </p:txBody>
      </p:sp>
      <p:sp>
        <p:nvSpPr>
          <p:cNvPr id="29" name="Rounded Rectangle 11">
            <a:extLst>
              <a:ext uri="{FF2B5EF4-FFF2-40B4-BE49-F238E27FC236}">
                <a16:creationId xmlns:a16="http://schemas.microsoft.com/office/drawing/2014/main" id="{8D158FD2-39A6-42C6-90DB-4510205A8DF7}"/>
              </a:ext>
            </a:extLst>
          </p:cNvPr>
          <p:cNvSpPr/>
          <p:nvPr/>
        </p:nvSpPr>
        <p:spPr>
          <a:xfrm>
            <a:off x="2745150" y="4248611"/>
            <a:ext cx="1168596" cy="317369"/>
          </a:xfrm>
          <a:prstGeom prst="roundRect">
            <a:avLst/>
          </a:prstGeom>
          <a:solidFill>
            <a:srgbClr val="007EB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'abc'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D3CB182A-AAA4-4697-88D8-327A67D9FB0F}"/>
              </a:ext>
            </a:extLst>
          </p:cNvPr>
          <p:cNvSpPr txBox="1">
            <a:spLocks/>
          </p:cNvSpPr>
          <p:nvPr/>
        </p:nvSpPr>
        <p:spPr>
          <a:xfrm>
            <a:off x="4135641" y="4194928"/>
            <a:ext cx="2592728" cy="43396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à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True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Rounded Rectangle 14">
            <a:extLst>
              <a:ext uri="{FF2B5EF4-FFF2-40B4-BE49-F238E27FC236}">
                <a16:creationId xmlns:a16="http://schemas.microsoft.com/office/drawing/2014/main" id="{29CBEF2B-2871-4721-B374-CEB38E034042}"/>
              </a:ext>
            </a:extLst>
          </p:cNvPr>
          <p:cNvSpPr/>
          <p:nvPr/>
        </p:nvSpPr>
        <p:spPr>
          <a:xfrm>
            <a:off x="931923" y="4837691"/>
            <a:ext cx="3099956" cy="52692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</a:p>
        </p:txBody>
      </p:sp>
      <p:sp>
        <p:nvSpPr>
          <p:cNvPr id="32" name="Rounded Rectangle 15">
            <a:extLst>
              <a:ext uri="{FF2B5EF4-FFF2-40B4-BE49-F238E27FC236}">
                <a16:creationId xmlns:a16="http://schemas.microsoft.com/office/drawing/2014/main" id="{1150B0A3-906A-4383-9CD4-DF49C5CDFC58}"/>
              </a:ext>
            </a:extLst>
          </p:cNvPr>
          <p:cNvSpPr/>
          <p:nvPr/>
        </p:nvSpPr>
        <p:spPr>
          <a:xfrm>
            <a:off x="1195160" y="4942468"/>
            <a:ext cx="947405" cy="317369"/>
          </a:xfrm>
          <a:prstGeom prst="roundRect">
            <a:avLst/>
          </a:prstGeom>
          <a:solidFill>
            <a:srgbClr val="007EB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"bc"</a:t>
            </a:r>
          </a:p>
        </p:txBody>
      </p:sp>
      <p:sp>
        <p:nvSpPr>
          <p:cNvPr id="33" name="Rounded Rectangle 16">
            <a:extLst>
              <a:ext uri="{FF2B5EF4-FFF2-40B4-BE49-F238E27FC236}">
                <a16:creationId xmlns:a16="http://schemas.microsoft.com/office/drawing/2014/main" id="{C1C0CA02-7025-49E6-AD7E-4495324E1B6C}"/>
              </a:ext>
            </a:extLst>
          </p:cNvPr>
          <p:cNvSpPr/>
          <p:nvPr/>
        </p:nvSpPr>
        <p:spPr>
          <a:xfrm>
            <a:off x="2759371" y="4942469"/>
            <a:ext cx="1168596" cy="317369"/>
          </a:xfrm>
          <a:prstGeom prst="roundRect">
            <a:avLst/>
          </a:prstGeom>
          <a:solidFill>
            <a:srgbClr val="007EB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'abc'</a:t>
            </a: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629D8A60-ABA7-4D10-8BF0-2604D7FB0126}"/>
              </a:ext>
            </a:extLst>
          </p:cNvPr>
          <p:cNvSpPr txBox="1">
            <a:spLocks/>
          </p:cNvSpPr>
          <p:nvPr/>
        </p:nvSpPr>
        <p:spPr>
          <a:xfrm>
            <a:off x="4149862" y="4888786"/>
            <a:ext cx="2592728" cy="432683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True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Rounded Rectangle 18">
            <a:extLst>
              <a:ext uri="{FF2B5EF4-FFF2-40B4-BE49-F238E27FC236}">
                <a16:creationId xmlns:a16="http://schemas.microsoft.com/office/drawing/2014/main" id="{1F2D53C8-3278-4720-9B86-E7BE33456826}"/>
              </a:ext>
            </a:extLst>
          </p:cNvPr>
          <p:cNvSpPr/>
          <p:nvPr/>
        </p:nvSpPr>
        <p:spPr>
          <a:xfrm>
            <a:off x="931922" y="5541987"/>
            <a:ext cx="4153125" cy="52692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not in</a:t>
            </a:r>
          </a:p>
        </p:txBody>
      </p:sp>
      <p:sp>
        <p:nvSpPr>
          <p:cNvPr id="36" name="Rounded Rectangle 19">
            <a:extLst>
              <a:ext uri="{FF2B5EF4-FFF2-40B4-BE49-F238E27FC236}">
                <a16:creationId xmlns:a16="http://schemas.microsoft.com/office/drawing/2014/main" id="{DC6FFF0A-0A2F-4029-B78F-724E9CD32838}"/>
              </a:ext>
            </a:extLst>
          </p:cNvPr>
          <p:cNvSpPr/>
          <p:nvPr/>
        </p:nvSpPr>
        <p:spPr>
          <a:xfrm>
            <a:off x="1286681" y="5646763"/>
            <a:ext cx="947405" cy="317369"/>
          </a:xfrm>
          <a:prstGeom prst="roundRect">
            <a:avLst/>
          </a:prstGeom>
          <a:solidFill>
            <a:srgbClr val="007EB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"cb"</a:t>
            </a:r>
          </a:p>
        </p:txBody>
      </p:sp>
      <p:sp>
        <p:nvSpPr>
          <p:cNvPr id="37" name="Rounded Rectangle 20">
            <a:extLst>
              <a:ext uri="{FF2B5EF4-FFF2-40B4-BE49-F238E27FC236}">
                <a16:creationId xmlns:a16="http://schemas.microsoft.com/office/drawing/2014/main" id="{30460E7D-709A-449D-989B-C47AF553E038}"/>
              </a:ext>
            </a:extLst>
          </p:cNvPr>
          <p:cNvSpPr/>
          <p:nvPr/>
        </p:nvSpPr>
        <p:spPr>
          <a:xfrm>
            <a:off x="3642598" y="5646763"/>
            <a:ext cx="1168596" cy="317369"/>
          </a:xfrm>
          <a:prstGeom prst="roundRect">
            <a:avLst/>
          </a:prstGeom>
          <a:solidFill>
            <a:srgbClr val="007EB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'abc'</a:t>
            </a:r>
          </a:p>
        </p:txBody>
      </p: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424CC730-F1BD-490F-99DC-0C342C14CDF7}"/>
              </a:ext>
            </a:extLst>
          </p:cNvPr>
          <p:cNvSpPr txBox="1">
            <a:spLocks/>
          </p:cNvSpPr>
          <p:nvPr/>
        </p:nvSpPr>
        <p:spPr>
          <a:xfrm>
            <a:off x="5178567" y="5590167"/>
            <a:ext cx="2592728" cy="432683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True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7011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3" grpId="0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1" grpId="0" animBg="1"/>
      <p:bldP spid="23" grpId="0" animBg="1"/>
      <p:bldP spid="24" grpId="0" animBg="1"/>
      <p:bldP spid="25" grpId="0" animBg="1"/>
      <p:bldP spid="26" grpId="0"/>
      <p:bldP spid="27" grpId="0" animBg="1"/>
      <p:bldP spid="28" grpId="0" animBg="1"/>
      <p:bldP spid="29" grpId="0" animBg="1"/>
      <p:bldP spid="31" grpId="0" animBg="1"/>
      <p:bldP spid="32" grpId="0" animBg="1"/>
      <p:bldP spid="33" grpId="0" animBg="1"/>
      <p:bldP spid="35" grpId="0" animBg="1"/>
      <p:bldP spid="36" grpId="0" animBg="1"/>
      <p:bldP spid="37" grpId="0" animBg="1"/>
      <p:bldP spid="3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Strings are sequences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96170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noProof="0" dirty="0"/>
              <a:t>A string is a sequence of characters.</a:t>
            </a:r>
          </a:p>
          <a:p>
            <a:r>
              <a:rPr lang="en-US" noProof="0" dirty="0"/>
              <a:t>Each character in the string has an index.</a:t>
            </a:r>
          </a:p>
        </p:txBody>
      </p:sp>
      <p:sp>
        <p:nvSpPr>
          <p:cNvPr id="7" name="Rectangle 6"/>
          <p:cNvSpPr/>
          <p:nvPr/>
        </p:nvSpPr>
        <p:spPr>
          <a:xfrm>
            <a:off x="1504711" y="3005816"/>
            <a:ext cx="787077" cy="381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400" dirty="0">
                <a:latin typeface="Courier"/>
              </a:rPr>
              <a:t>abc</a:t>
            </a:r>
          </a:p>
        </p:txBody>
      </p:sp>
      <p:sp>
        <p:nvSpPr>
          <p:cNvPr id="8" name="Rectangle 7"/>
          <p:cNvSpPr/>
          <p:nvPr/>
        </p:nvSpPr>
        <p:spPr>
          <a:xfrm>
            <a:off x="2907177" y="3005816"/>
            <a:ext cx="437907" cy="381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400" dirty="0">
                <a:latin typeface="Courier"/>
              </a:rPr>
              <a:t>a</a:t>
            </a:r>
          </a:p>
        </p:txBody>
      </p:sp>
      <p:sp>
        <p:nvSpPr>
          <p:cNvPr id="9" name="Rectangle 8"/>
          <p:cNvSpPr/>
          <p:nvPr/>
        </p:nvSpPr>
        <p:spPr>
          <a:xfrm>
            <a:off x="3566934" y="3005816"/>
            <a:ext cx="437907" cy="381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400" dirty="0">
                <a:latin typeface="Courier"/>
              </a:rPr>
              <a:t>b</a:t>
            </a:r>
          </a:p>
        </p:txBody>
      </p:sp>
      <p:sp>
        <p:nvSpPr>
          <p:cNvPr id="10" name="Rectangle 9"/>
          <p:cNvSpPr/>
          <p:nvPr/>
        </p:nvSpPr>
        <p:spPr>
          <a:xfrm>
            <a:off x="4226691" y="3005816"/>
            <a:ext cx="437907" cy="381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400" dirty="0">
                <a:latin typeface="Courier"/>
              </a:rPr>
              <a:t>c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2325550" y="2956732"/>
            <a:ext cx="581627" cy="48013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sv-SE" dirty="0"/>
              <a:t>=</a:t>
            </a: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2907177" y="3387781"/>
            <a:ext cx="437907" cy="48013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sv-SE" dirty="0"/>
              <a:t>0</a:t>
            </a: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3566934" y="3387781"/>
            <a:ext cx="437907" cy="48013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sv-SE" dirty="0"/>
              <a:t>1</a:t>
            </a: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4226691" y="3393921"/>
            <a:ext cx="437907" cy="48013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sv-SE" dirty="0"/>
              <a:t>2</a:t>
            </a: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1378836" y="3387781"/>
            <a:ext cx="1241384" cy="48013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sv-SE" dirty="0"/>
              <a:t>Index:</a:t>
            </a: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838200" y="4219522"/>
            <a:ext cx="10515600" cy="480131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dirty="0"/>
              <a:t>Expression retrieving a character at specified index: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1504711" y="4738712"/>
            <a:ext cx="5359076" cy="52692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sv-S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sv-S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lang="sv-S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1666731" y="4833392"/>
            <a:ext cx="2077200" cy="317369"/>
          </a:xfrm>
          <a:prstGeom prst="roundRect">
            <a:avLst/>
          </a:prstGeom>
          <a:solidFill>
            <a:srgbClr val="007EB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&lt;str-expr&gt;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4004841" y="4843490"/>
            <a:ext cx="2415246" cy="317369"/>
          </a:xfrm>
          <a:prstGeom prst="roundRect">
            <a:avLst/>
          </a:prstGeom>
          <a:solidFill>
            <a:srgbClr val="007EB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&lt;index-expr&gt;</a:t>
            </a:r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1571037" y="5484322"/>
            <a:ext cx="1901368" cy="424732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"[0]</a:t>
            </a:r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1571037" y="6127737"/>
            <a:ext cx="1901368" cy="424732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"[1]</a:t>
            </a:r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5887063" y="5484322"/>
            <a:ext cx="2122617" cy="424732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"[2]</a:t>
            </a:r>
          </a:p>
        </p:txBody>
      </p:sp>
      <p:sp>
        <p:nvSpPr>
          <p:cNvPr id="24" name="Content Placeholder 2"/>
          <p:cNvSpPr txBox="1">
            <a:spLocks/>
          </p:cNvSpPr>
          <p:nvPr/>
        </p:nvSpPr>
        <p:spPr>
          <a:xfrm>
            <a:off x="3566935" y="5484322"/>
            <a:ext cx="1479628" cy="432683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a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Content Placeholder 2"/>
          <p:cNvSpPr txBox="1">
            <a:spLocks/>
          </p:cNvSpPr>
          <p:nvPr/>
        </p:nvSpPr>
        <p:spPr>
          <a:xfrm>
            <a:off x="3566935" y="6127737"/>
            <a:ext cx="1479628" cy="432683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b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Content Placeholder 2"/>
          <p:cNvSpPr txBox="1">
            <a:spLocks/>
          </p:cNvSpPr>
          <p:nvPr/>
        </p:nvSpPr>
        <p:spPr>
          <a:xfrm>
            <a:off x="8172328" y="5484322"/>
            <a:ext cx="948524" cy="432683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c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5887063" y="6156414"/>
            <a:ext cx="2122617" cy="424732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</p:txBody>
      </p:sp>
      <p:sp>
        <p:nvSpPr>
          <p:cNvPr id="28" name="Content Placeholder 2"/>
          <p:cNvSpPr txBox="1">
            <a:spLocks/>
          </p:cNvSpPr>
          <p:nvPr/>
        </p:nvSpPr>
        <p:spPr>
          <a:xfrm>
            <a:off x="8172328" y="6156414"/>
            <a:ext cx="948524" cy="432683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3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6D54CF58-BD1A-49CE-AE50-BE909F5EFCAF}"/>
              </a:ext>
            </a:extLst>
          </p:cNvPr>
          <p:cNvSpPr txBox="1">
            <a:spLocks/>
          </p:cNvSpPr>
          <p:nvPr/>
        </p:nvSpPr>
        <p:spPr>
          <a:xfrm>
            <a:off x="2855807" y="3734118"/>
            <a:ext cx="540518" cy="48013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sv-SE" dirty="0"/>
              <a:t>-3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784E62DC-0005-4DD5-91FF-E21324BD012D}"/>
              </a:ext>
            </a:extLst>
          </p:cNvPr>
          <p:cNvSpPr txBox="1">
            <a:spLocks/>
          </p:cNvSpPr>
          <p:nvPr/>
        </p:nvSpPr>
        <p:spPr>
          <a:xfrm>
            <a:off x="3515564" y="3734118"/>
            <a:ext cx="557146" cy="48013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sv-SE" dirty="0"/>
              <a:t>-2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AF87C2B3-D69C-4A0E-A6A7-901F84F48ACB}"/>
              </a:ext>
            </a:extLst>
          </p:cNvPr>
          <p:cNvSpPr txBox="1">
            <a:spLocks/>
          </p:cNvSpPr>
          <p:nvPr/>
        </p:nvSpPr>
        <p:spPr>
          <a:xfrm>
            <a:off x="4185595" y="3740258"/>
            <a:ext cx="540518" cy="48013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sv-SE" dirty="0"/>
              <a:t>-1</a:t>
            </a:r>
          </a:p>
        </p:txBody>
      </p:sp>
    </p:spTree>
    <p:extLst>
      <p:ext uri="{BB962C8B-B14F-4D97-AF65-F5344CB8AC3E}">
        <p14:creationId xmlns:p14="http://schemas.microsoft.com/office/powerpoint/2010/main" val="2976064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2" grpId="0"/>
      <p:bldP spid="13" grpId="0"/>
      <p:bldP spid="14" grpId="0"/>
      <p:bldP spid="15" grpId="0"/>
      <p:bldP spid="16" grpId="0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/>
      <p:bldP spid="25" grpId="0"/>
      <p:bldP spid="26" grpId="0"/>
      <p:bldP spid="27" grpId="0" animBg="1"/>
      <p:bldP spid="28" grpId="0"/>
      <p:bldP spid="29" grpId="0"/>
      <p:bldP spid="30" grpId="0"/>
      <p:bldP spid="3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Iterating over strings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845996" y="1820090"/>
            <a:ext cx="5507804" cy="1271374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= "Alice"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(name)):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print(str(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+" "+ name[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4A0113B-0948-4F1E-8EA1-46D45843C981}"/>
              </a:ext>
            </a:extLst>
          </p:cNvPr>
          <p:cNvSpPr txBox="1">
            <a:spLocks/>
          </p:cNvSpPr>
          <p:nvPr/>
        </p:nvSpPr>
        <p:spPr>
          <a:xfrm>
            <a:off x="756862" y="3429000"/>
            <a:ext cx="1874178" cy="2137252"/>
          </a:xfrm>
          <a:prstGeom prst="rect">
            <a:avLst/>
          </a:prstGeom>
          <a:solidFill>
            <a:schemeClr val="tx1"/>
          </a:solidFill>
          <a:effectLst/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</a:p>
          <a:p>
            <a:pPr marL="0" indent="0"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962AA66-296E-4216-8A4A-F250A17854A8}"/>
              </a:ext>
            </a:extLst>
          </p:cNvPr>
          <p:cNvSpPr txBox="1">
            <a:spLocks/>
          </p:cNvSpPr>
          <p:nvPr/>
        </p:nvSpPr>
        <p:spPr>
          <a:xfrm>
            <a:off x="838200" y="1820090"/>
            <a:ext cx="2829674" cy="1271374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= "Alice"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c in name: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print(c)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E7CA96E-0E8B-4970-881C-2552D50064C1}"/>
              </a:ext>
            </a:extLst>
          </p:cNvPr>
          <p:cNvSpPr txBox="1">
            <a:spLocks/>
          </p:cNvSpPr>
          <p:nvPr/>
        </p:nvSpPr>
        <p:spPr>
          <a:xfrm>
            <a:off x="6787792" y="3653319"/>
            <a:ext cx="1874178" cy="2137252"/>
          </a:xfrm>
          <a:prstGeom prst="rect">
            <a:avLst/>
          </a:prstGeom>
          <a:solidFill>
            <a:schemeClr val="tx1"/>
          </a:solidFill>
          <a:effectLst/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0 A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1 l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3 c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4 e</a:t>
            </a:r>
          </a:p>
        </p:txBody>
      </p:sp>
    </p:spTree>
    <p:extLst>
      <p:ext uri="{BB962C8B-B14F-4D97-AF65-F5344CB8AC3E}">
        <p14:creationId xmlns:p14="http://schemas.microsoft.com/office/powerpoint/2010/main" val="1927413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nimBg="1"/>
      <p:bldP spid="9" grpId="0" build="p" animBg="1"/>
      <p:bldP spid="10" grpId="0" build="p" animBg="1"/>
      <p:bldP spid="11" grpId="0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Example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38199" y="5153139"/>
            <a:ext cx="75071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reverse("</a:t>
            </a:r>
            <a:r>
              <a:rPr lang="en-US" sz="2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   </a:t>
            </a:r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</a:t>
            </a:r>
            <a:r>
              <a:rPr lang="en-US" sz="2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cba</a:t>
            </a:r>
            <a:endParaRPr lang="en-US" sz="2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reverse("12345") </a:t>
            </a:r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54321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38199" y="1690688"/>
            <a:ext cx="4787097" cy="2128788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reverse(string):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reversed = ""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 c in string: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reversed = c + reversed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reversed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029D7BE-98E3-43EF-BE05-5A5ABED4985B}"/>
              </a:ext>
            </a:extLst>
          </p:cNvPr>
          <p:cNvSpPr txBox="1">
            <a:spLocks/>
          </p:cNvSpPr>
          <p:nvPr/>
        </p:nvSpPr>
        <p:spPr>
          <a:xfrm>
            <a:off x="6436359" y="1690688"/>
            <a:ext cx="4787097" cy="2137252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sum(numbers):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sum = 0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 n in numbers: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sum = sum + n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sum</a:t>
            </a:r>
          </a:p>
        </p:txBody>
      </p:sp>
    </p:spTree>
    <p:extLst>
      <p:ext uri="{BB962C8B-B14F-4D97-AF65-F5344CB8AC3E}">
        <p14:creationId xmlns:p14="http://schemas.microsoft.com/office/powerpoint/2010/main" val="4257112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7" grpId="0" build="p" animBg="1"/>
      <p:bldP spid="9" grpId="0" build="p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Strings are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0131"/>
          </a:xfrm>
        </p:spPr>
        <p:txBody>
          <a:bodyPr>
            <a:spAutoFit/>
          </a:bodyPr>
          <a:lstStyle/>
          <a:p>
            <a:r>
              <a:rPr lang="en-US" noProof="0" dirty="0"/>
              <a:t>Objects have methods.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406831" y="2440693"/>
            <a:ext cx="3309008" cy="52692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sv-S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sv-SE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method</a:t>
            </a:r>
            <a:r>
              <a:rPr lang="sv-S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551689" y="2545471"/>
            <a:ext cx="1330407" cy="317369"/>
          </a:xfrm>
          <a:prstGeom prst="roundRect">
            <a:avLst/>
          </a:prstGeom>
          <a:solidFill>
            <a:srgbClr val="007EB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&lt;expr&gt;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38200" y="3102557"/>
            <a:ext cx="10515600" cy="480131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dirty="0"/>
              <a:t>Some string methods: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406831" y="3764421"/>
            <a:ext cx="4345788" cy="424732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".capitalize()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406829" y="4530279"/>
            <a:ext cx="4345789" cy="424732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".count("b")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1406829" y="5281423"/>
            <a:ext cx="4345789" cy="424732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".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islower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5944565" y="3764421"/>
            <a:ext cx="3222584" cy="4247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Abc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abc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5944565" y="4530279"/>
            <a:ext cx="1845197" cy="432683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2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5944564" y="5281423"/>
            <a:ext cx="1845197" cy="432683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True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F90DB4BD-5BC8-459E-AFF6-52AEDAD1BE57}"/>
              </a:ext>
            </a:extLst>
          </p:cNvPr>
          <p:cNvSpPr txBox="1">
            <a:spLocks/>
          </p:cNvSpPr>
          <p:nvPr/>
        </p:nvSpPr>
        <p:spPr>
          <a:xfrm>
            <a:off x="838200" y="5902602"/>
            <a:ext cx="10515600" cy="480131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dirty="0"/>
              <a:t>Strings </a:t>
            </a:r>
            <a:r>
              <a:rPr lang="sv-SE" dirty="0" err="1"/>
              <a:t>are</a:t>
            </a:r>
            <a:r>
              <a:rPr lang="sv-SE" dirty="0"/>
              <a:t> </a:t>
            </a:r>
            <a:r>
              <a:rPr lang="sv-SE" dirty="0" err="1"/>
              <a:t>immutable</a:t>
            </a:r>
            <a:r>
              <a:rPr lang="sv-S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90597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7" grpId="0"/>
      <p:bldP spid="8" grpId="0" animBg="1"/>
      <p:bldP spid="9" grpId="0" animBg="1"/>
      <p:bldP spid="11" grpId="0" animBg="1"/>
      <p:bldP spid="12" grpId="0"/>
      <p:bldP spid="13" grpId="0"/>
      <p:bldP spid="14" grpId="0"/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Some more string methods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838202" y="1690688"/>
            <a:ext cx="5516299" cy="433965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".lower()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838201" y="2456546"/>
            <a:ext cx="5516300" cy="424732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".replace("c ", "xx")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838199" y="3222404"/>
            <a:ext cx="5516301" cy="424732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".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startswith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("ab")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838200" y="3988262"/>
            <a:ext cx="5516300" cy="433965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".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swapcase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838199" y="4763353"/>
            <a:ext cx="5516301" cy="433965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".upper()</a:t>
            </a: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6511725" y="1690688"/>
            <a:ext cx="3176285" cy="4247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abc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abc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6511725" y="2456546"/>
            <a:ext cx="4252731" cy="4247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abxxabc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6511724" y="3235240"/>
            <a:ext cx="1845197" cy="432683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True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6511724" y="4013934"/>
            <a:ext cx="2643851" cy="4247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aBc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AbC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6511723" y="4792628"/>
            <a:ext cx="3037391" cy="4247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ABC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ABC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838198" y="5538444"/>
            <a:ext cx="5516301" cy="433965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help(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02800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/>
      <p:bldP spid="14" grpId="0"/>
      <p:bldP spid="15" grpId="0"/>
      <p:bldP spid="16" grpId="0"/>
      <p:bldP spid="17" grpId="0"/>
      <p:bldP spid="18" grpId="0" animBg="1"/>
    </p:bldLst>
  </p:timing>
</p:sld>
</file>

<file path=ppt/theme/theme1.xml><?xml version="1.0" encoding="utf-8"?>
<a:theme xmlns:a="http://schemas.openxmlformats.org/drawingml/2006/main" name="JU Grå">
  <a:themeElements>
    <a:clrScheme name="Custom 5">
      <a:dk1>
        <a:srgbClr val="000000"/>
      </a:dk1>
      <a:lt1>
        <a:srgbClr val="FFFFFF"/>
      </a:lt1>
      <a:dk2>
        <a:srgbClr val="003865"/>
      </a:dk2>
      <a:lt2>
        <a:srgbClr val="EBEBDF"/>
      </a:lt2>
      <a:accent1>
        <a:srgbClr val="961B81"/>
      </a:accent1>
      <a:accent2>
        <a:srgbClr val="FFB500"/>
      </a:accent2>
      <a:accent3>
        <a:srgbClr val="003865"/>
      </a:accent3>
      <a:accent4>
        <a:srgbClr val="EBEBDF"/>
      </a:accent4>
      <a:accent5>
        <a:srgbClr val="009CDE"/>
      </a:accent5>
      <a:accent6>
        <a:srgbClr val="007A33"/>
      </a:accent6>
      <a:hlink>
        <a:srgbClr val="EBEBDF"/>
      </a:hlink>
      <a:folHlink>
        <a:srgbClr val="EBEBDF"/>
      </a:folHlink>
    </a:clrScheme>
    <a:fontScheme name="Custom 1">
      <a:majorFont>
        <a:latin typeface="Arial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7217</TotalTime>
  <Words>614</Words>
  <Application>Microsoft Office PowerPoint</Application>
  <PresentationFormat>Widescreen</PresentationFormat>
  <Paragraphs>173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BentonSans Medium</vt:lpstr>
      <vt:lpstr>BentonSans Regular</vt:lpstr>
      <vt:lpstr>Calibri</vt:lpstr>
      <vt:lpstr>Courier</vt:lpstr>
      <vt:lpstr>Courier New</vt:lpstr>
      <vt:lpstr>Georgia</vt:lpstr>
      <vt:lpstr>Wingdings</vt:lpstr>
      <vt:lpstr>JU Grå</vt:lpstr>
      <vt:lpstr>PowerPoint Presentation</vt:lpstr>
      <vt:lpstr>Strings in Python</vt:lpstr>
      <vt:lpstr>Strings</vt:lpstr>
      <vt:lpstr>Strings</vt:lpstr>
      <vt:lpstr>Strings are sequences</vt:lpstr>
      <vt:lpstr>Iterating over strings</vt:lpstr>
      <vt:lpstr>Example</vt:lpstr>
      <vt:lpstr>Strings are objects</vt:lpstr>
      <vt:lpstr>Some more string methods</vt:lpstr>
      <vt:lpstr>slicing</vt:lpstr>
      <vt:lpstr>slicing</vt:lpstr>
    </vt:vector>
  </TitlesOfParts>
  <Company>Jönköping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Oskar Pollack</dc:creator>
  <cp:lastModifiedBy>Peter Larsson-Green</cp:lastModifiedBy>
  <cp:revision>213</cp:revision>
  <dcterms:created xsi:type="dcterms:W3CDTF">2015-07-17T09:22:03Z</dcterms:created>
  <dcterms:modified xsi:type="dcterms:W3CDTF">2018-11-12T08:06:07Z</dcterms:modified>
</cp:coreProperties>
</file>