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337" r:id="rId4"/>
    <p:sldId id="581" r:id="rId5"/>
    <p:sldId id="580" r:id="rId6"/>
    <p:sldId id="582" r:id="rId7"/>
    <p:sldId id="583" r:id="rId8"/>
    <p:sldId id="584" r:id="rId9"/>
    <p:sldId id="335" r:id="rId10"/>
    <p:sldId id="585" r:id="rId11"/>
    <p:sldId id="588" r:id="rId12"/>
    <p:sldId id="589" r:id="rId13"/>
    <p:sldId id="590" r:id="rId14"/>
    <p:sldId id="591" r:id="rId15"/>
    <p:sldId id="592" r:id="rId16"/>
    <p:sldId id="593" r:id="rId17"/>
    <p:sldId id="597" r:id="rId18"/>
    <p:sldId id="600" r:id="rId19"/>
    <p:sldId id="601" r:id="rId20"/>
    <p:sldId id="602" r:id="rId21"/>
    <p:sldId id="606" r:id="rId22"/>
    <p:sldId id="603" r:id="rId23"/>
    <p:sldId id="598" r:id="rId24"/>
    <p:sldId id="605" r:id="rId2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C0C0C0"/>
    <a:srgbClr val="F2F2F2"/>
    <a:srgbClr val="EAEAEA"/>
    <a:srgbClr val="787878"/>
    <a:srgbClr val="FFB500"/>
    <a:srgbClr val="961B81"/>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3867" autoAdjust="0"/>
  </p:normalViewPr>
  <p:slideViewPr>
    <p:cSldViewPr snapToGrid="0">
      <p:cViewPr varScale="1">
        <p:scale>
          <a:sx n="67" d="100"/>
          <a:sy n="67" d="100"/>
        </p:scale>
        <p:origin x="452" y="48"/>
      </p:cViewPr>
      <p:guideLst/>
    </p:cSldViewPr>
  </p:slideViewPr>
  <p:outlineViewPr>
    <p:cViewPr>
      <p:scale>
        <a:sx n="33" d="100"/>
        <a:sy n="33" d="100"/>
      </p:scale>
      <p:origin x="0" y="-1188"/>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1/27/2019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everybody, and welcome to this mini lecture about the Internet. The idea with this lecture is not to teach you everything there is to know about the Internet, but just the things you need to know if you later want to learn how to create web applications that runs on the Internet.</a:t>
            </a:r>
          </a:p>
        </p:txBody>
      </p:sp>
      <p:sp>
        <p:nvSpPr>
          <p:cNvPr id="4" name="Slide Number Placeholder 3"/>
          <p:cNvSpPr>
            <a:spLocks noGrp="1"/>
          </p:cNvSpPr>
          <p:nvPr>
            <p:ph type="sldNum" sz="quarter" idx="10"/>
          </p:nvPr>
        </p:nvSpPr>
        <p:spPr/>
        <p:txBody>
          <a:bodyPr/>
          <a:lstStyle/>
          <a:p>
            <a:fld id="{22919B2B-FBA9-4EA3-BAD3-94A21FB4DC70}" type="slidenum">
              <a:rPr lang="en-US" smtClean="0"/>
              <a:t>2</a:t>
            </a:fld>
            <a:endParaRPr lang="en-US" dirty="0"/>
          </a:p>
        </p:txBody>
      </p:sp>
    </p:spTree>
    <p:extLst>
      <p:ext uri="{BB962C8B-B14F-4D97-AF65-F5344CB8AC3E}">
        <p14:creationId xmlns:p14="http://schemas.microsoft.com/office/powerpoint/2010/main" val="324250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2019-01-27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2019-01-27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2019-01-27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2019-01-27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2019-01-27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2019-01-27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2019-01-27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2019-01-27</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2019-01-27</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2019-01-27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2019-01-27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2019-01-27</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5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DB: Disadvantage</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200" y="1825625"/>
            <a:ext cx="10515600" cy="1789208"/>
          </a:xfrm>
        </p:spPr>
        <p:txBody>
          <a:bodyPr>
            <a:spAutoFit/>
          </a:bodyPr>
          <a:lstStyle/>
          <a:p>
            <a:pPr marL="0" indent="0">
              <a:buNone/>
            </a:pPr>
            <a:r>
              <a:rPr lang="en-US" dirty="0"/>
              <a:t>Primarily o</a:t>
            </a:r>
            <a:r>
              <a:rPr lang="en-US" noProof="0" dirty="0">
                <a:latin typeface="Georgia" panose="02040502050405020303" pitchFamily="18" charset="0"/>
              </a:rPr>
              <a:t>ne downside with relational databases:</a:t>
            </a:r>
            <a:endParaRPr lang="en-US" dirty="0"/>
          </a:p>
          <a:p>
            <a:r>
              <a:rPr lang="en-US" noProof="0" dirty="0">
                <a:latin typeface="Georgia" panose="02040502050405020303" pitchFamily="18" charset="0"/>
              </a:rPr>
              <a:t>Hard to scale!</a:t>
            </a:r>
            <a:endParaRPr lang="en-US" dirty="0"/>
          </a:p>
          <a:p>
            <a:pPr lvl="1"/>
            <a:r>
              <a:rPr lang="en-US" dirty="0"/>
              <a:t>Contains a lot of data.</a:t>
            </a:r>
          </a:p>
          <a:p>
            <a:pPr lvl="1"/>
            <a:r>
              <a:rPr lang="en-US" dirty="0"/>
              <a:t>Need to process many queries.</a:t>
            </a:r>
          </a:p>
        </p:txBody>
      </p:sp>
    </p:spTree>
    <p:extLst>
      <p:ext uri="{BB962C8B-B14F-4D97-AF65-F5344CB8AC3E}">
        <p14:creationId xmlns:p14="http://schemas.microsoft.com/office/powerpoint/2010/main" val="315610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dirty="0"/>
              <a:t>Relational DB: Scaling approach</a:t>
            </a:r>
            <a:endParaRPr lang="en-US" noProof="0" dirty="0"/>
          </a:p>
        </p:txBody>
      </p:sp>
      <p:pic>
        <p:nvPicPr>
          <p:cNvPr id="6" name="Picture 5">
            <a:extLst>
              <a:ext uri="{FF2B5EF4-FFF2-40B4-BE49-F238E27FC236}">
                <a16:creationId xmlns:a16="http://schemas.microsoft.com/office/drawing/2014/main" id="{8A632C18-2CEE-4C5D-B1B2-0D2EEC00A874}"/>
              </a:ext>
            </a:extLst>
          </p:cNvPr>
          <p:cNvPicPr>
            <a:picLocks noChangeAspect="1"/>
          </p:cNvPicPr>
          <p:nvPr/>
        </p:nvPicPr>
        <p:blipFill>
          <a:blip r:embed="rId2"/>
          <a:stretch>
            <a:fillRect/>
          </a:stretch>
        </p:blipFill>
        <p:spPr>
          <a:xfrm>
            <a:off x="7234249" y="3306200"/>
            <a:ext cx="442249" cy="856306"/>
          </a:xfrm>
          <a:prstGeom prst="rect">
            <a:avLst/>
          </a:prstGeom>
        </p:spPr>
      </p:pic>
      <p:sp>
        <p:nvSpPr>
          <p:cNvPr id="7" name="Content Placeholder 2">
            <a:extLst>
              <a:ext uri="{FF2B5EF4-FFF2-40B4-BE49-F238E27FC236}">
                <a16:creationId xmlns:a16="http://schemas.microsoft.com/office/drawing/2014/main" id="{D9B550AB-0C1C-47D6-9797-CA5504BAFBF8}"/>
              </a:ext>
            </a:extLst>
          </p:cNvPr>
          <p:cNvSpPr txBox="1">
            <a:spLocks/>
          </p:cNvSpPr>
          <p:nvPr/>
        </p:nvSpPr>
        <p:spPr>
          <a:xfrm>
            <a:off x="6655273" y="4126861"/>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Server</a:t>
            </a:r>
          </a:p>
        </p:txBody>
      </p:sp>
      <p:sp>
        <p:nvSpPr>
          <p:cNvPr id="5" name="Cylinder 4">
            <a:extLst>
              <a:ext uri="{FF2B5EF4-FFF2-40B4-BE49-F238E27FC236}">
                <a16:creationId xmlns:a16="http://schemas.microsoft.com/office/drawing/2014/main" id="{5E459CBC-DAAB-4C68-9C1F-D8D126DF4FA8}"/>
              </a:ext>
            </a:extLst>
          </p:cNvPr>
          <p:cNvSpPr/>
          <p:nvPr/>
        </p:nvSpPr>
        <p:spPr>
          <a:xfrm>
            <a:off x="8918713" y="1257627"/>
            <a:ext cx="2435087" cy="2417900"/>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7769087" cy="4092402"/>
          </a:xfrm>
        </p:spPr>
        <p:txBody>
          <a:bodyPr wrap="square">
            <a:spAutoFit/>
          </a:bodyPr>
          <a:lstStyle/>
          <a:p>
            <a:pPr marL="0" indent="0">
              <a:buNone/>
            </a:pPr>
            <a:r>
              <a:rPr lang="en-US" dirty="0"/>
              <a:t>Example 1: Use replicas</a:t>
            </a:r>
            <a:endParaRPr lang="en-US" i="1" dirty="0"/>
          </a:p>
          <a:p>
            <a:r>
              <a:rPr lang="en-US" dirty="0"/>
              <a:t>Can read from anyone </a:t>
            </a:r>
            <a:r>
              <a:rPr lang="en-US" dirty="0">
                <a:solidFill>
                  <a:schemeClr val="accent6"/>
                </a:solidFill>
                <a:sym typeface="Wingdings" panose="05000000000000000000" pitchFamily="2" charset="2"/>
              </a:rPr>
              <a:t></a:t>
            </a:r>
            <a:endParaRPr lang="en-US" dirty="0">
              <a:solidFill>
                <a:schemeClr val="accent6"/>
              </a:solidFill>
            </a:endParaRPr>
          </a:p>
          <a:p>
            <a:r>
              <a:rPr lang="en-US" dirty="0"/>
              <a:t>Need to write to all </a:t>
            </a:r>
            <a:r>
              <a:rPr lang="en-US" dirty="0">
                <a:solidFill>
                  <a:srgbClr val="C00000"/>
                </a:solidFill>
                <a:sym typeface="Wingdings" panose="05000000000000000000" pitchFamily="2" charset="2"/>
              </a:rPr>
              <a:t></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Special case: </a:t>
            </a:r>
            <a:r>
              <a:rPr lang="en-US" i="1" dirty="0">
                <a:sym typeface="Wingdings" panose="05000000000000000000" pitchFamily="2" charset="2"/>
              </a:rPr>
              <a:t>write master with read slaves</a:t>
            </a:r>
            <a:r>
              <a:rPr lang="en-US" dirty="0">
                <a:sym typeface="Wingdings" panose="05000000000000000000" pitchFamily="2" charset="2"/>
              </a:rPr>
              <a:t>.</a:t>
            </a:r>
          </a:p>
          <a:p>
            <a:r>
              <a:rPr lang="en-US" dirty="0"/>
              <a:t>Data we read might not be up-to-date </a:t>
            </a:r>
            <a:r>
              <a:rPr lang="en-US" dirty="0">
                <a:solidFill>
                  <a:srgbClr val="C00000"/>
                </a:solidFill>
                <a:sym typeface="Wingdings" panose="05000000000000000000" pitchFamily="2" charset="2"/>
              </a:rPr>
              <a:t></a:t>
            </a:r>
          </a:p>
        </p:txBody>
      </p:sp>
      <p:graphicFrame>
        <p:nvGraphicFramePr>
          <p:cNvPr id="11" name="Table 10">
            <a:extLst>
              <a:ext uri="{FF2B5EF4-FFF2-40B4-BE49-F238E27FC236}">
                <a16:creationId xmlns:a16="http://schemas.microsoft.com/office/drawing/2014/main" id="{0300F15E-B875-443D-B7AD-CAA738DA6CDC}"/>
              </a:ext>
            </a:extLst>
          </p:cNvPr>
          <p:cNvGraphicFramePr>
            <a:graphicFrameLocks noGrp="1"/>
          </p:cNvGraphicFramePr>
          <p:nvPr>
            <p:extLst/>
          </p:nvPr>
        </p:nvGraphicFramePr>
        <p:xfrm>
          <a:off x="9192432" y="2002710"/>
          <a:ext cx="1992403" cy="1097280"/>
        </p:xfrm>
        <a:graphic>
          <a:graphicData uri="http://schemas.openxmlformats.org/drawingml/2006/table">
            <a:tbl>
              <a:tblPr firstRow="1" bandRow="1">
                <a:tableStyleId>{5C22544A-7EE6-4342-B048-85BDC9FD1C3A}</a:tableStyleId>
              </a:tblPr>
              <a:tblGrid>
                <a:gridCol w="879220">
                  <a:extLst>
                    <a:ext uri="{9D8B030D-6E8A-4147-A177-3AD203B41FA5}">
                      <a16:colId xmlns:a16="http://schemas.microsoft.com/office/drawing/2014/main" val="1100058728"/>
                    </a:ext>
                  </a:extLst>
                </a:gridCol>
                <a:gridCol w="1113183">
                  <a:extLst>
                    <a:ext uri="{9D8B030D-6E8A-4147-A177-3AD203B41FA5}">
                      <a16:colId xmlns:a16="http://schemas.microsoft.com/office/drawing/2014/main" val="4283229814"/>
                    </a:ext>
                  </a:extLst>
                </a:gridCol>
              </a:tblGrid>
              <a:tr h="290240">
                <a:tc>
                  <a:txBody>
                    <a:bodyPr/>
                    <a:lstStyle/>
                    <a:p>
                      <a:r>
                        <a:rPr lang="en-US" sz="1800" dirty="0"/>
                        <a:t>name</a:t>
                      </a:r>
                    </a:p>
                  </a:txBody>
                  <a:tcPr/>
                </a:tc>
                <a:tc>
                  <a:txBody>
                    <a:bodyPr/>
                    <a:lstStyle/>
                    <a:p>
                      <a:r>
                        <a:rPr lang="en-US" sz="1800" dirty="0"/>
                        <a:t>amount</a:t>
                      </a:r>
                    </a:p>
                  </a:txBody>
                  <a:tcPr/>
                </a:tc>
                <a:extLst>
                  <a:ext uri="{0D108BD9-81ED-4DB2-BD59-A6C34878D82A}">
                    <a16:rowId xmlns:a16="http://schemas.microsoft.com/office/drawing/2014/main" val="1308119829"/>
                  </a:ext>
                </a:extLst>
              </a:tr>
              <a:tr h="290240">
                <a:tc>
                  <a:txBody>
                    <a:bodyPr/>
                    <a:lstStyle/>
                    <a:p>
                      <a:pPr algn="ctr"/>
                      <a:r>
                        <a:rPr lang="en-US" sz="1800" dirty="0"/>
                        <a:t>Alice</a:t>
                      </a:r>
                    </a:p>
                  </a:txBody>
                  <a:tcPr/>
                </a:tc>
                <a:tc>
                  <a:txBody>
                    <a:bodyPr/>
                    <a:lstStyle/>
                    <a:p>
                      <a:pPr algn="r"/>
                      <a:r>
                        <a:rPr lang="en-US" sz="1800" dirty="0"/>
                        <a:t>100</a:t>
                      </a:r>
                    </a:p>
                  </a:txBody>
                  <a:tcPr/>
                </a:tc>
                <a:extLst>
                  <a:ext uri="{0D108BD9-81ED-4DB2-BD59-A6C34878D82A}">
                    <a16:rowId xmlns:a16="http://schemas.microsoft.com/office/drawing/2014/main" val="1269024975"/>
                  </a:ext>
                </a:extLst>
              </a:tr>
              <a:tr h="290240">
                <a:tc>
                  <a:txBody>
                    <a:bodyPr/>
                    <a:lstStyle/>
                    <a:p>
                      <a:pPr algn="ctr"/>
                      <a:r>
                        <a:rPr lang="en-US" sz="1800" dirty="0"/>
                        <a:t>Bob</a:t>
                      </a:r>
                    </a:p>
                  </a:txBody>
                  <a:tcPr/>
                </a:tc>
                <a:tc>
                  <a:txBody>
                    <a:bodyPr/>
                    <a:lstStyle/>
                    <a:p>
                      <a:pPr algn="r"/>
                      <a:r>
                        <a:rPr lang="en-US" sz="1800" dirty="0"/>
                        <a:t>100</a:t>
                      </a:r>
                    </a:p>
                  </a:txBody>
                  <a:tcPr/>
                </a:tc>
                <a:extLst>
                  <a:ext uri="{0D108BD9-81ED-4DB2-BD59-A6C34878D82A}">
                    <a16:rowId xmlns:a16="http://schemas.microsoft.com/office/drawing/2014/main" val="683278053"/>
                  </a:ext>
                </a:extLst>
              </a:tr>
            </a:tbl>
          </a:graphicData>
        </a:graphic>
      </p:graphicFrame>
      <p:sp>
        <p:nvSpPr>
          <p:cNvPr id="12" name="Content Placeholder 2">
            <a:extLst>
              <a:ext uri="{FF2B5EF4-FFF2-40B4-BE49-F238E27FC236}">
                <a16:creationId xmlns:a16="http://schemas.microsoft.com/office/drawing/2014/main" id="{74298065-FCF5-4660-AFC2-B1D671A09A93}"/>
              </a:ext>
            </a:extLst>
          </p:cNvPr>
          <p:cNvSpPr txBox="1">
            <a:spLocks/>
          </p:cNvSpPr>
          <p:nvPr/>
        </p:nvSpPr>
        <p:spPr>
          <a:xfrm>
            <a:off x="9192432" y="3099990"/>
            <a:ext cx="199240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accounts</a:t>
            </a:r>
          </a:p>
        </p:txBody>
      </p:sp>
      <p:sp>
        <p:nvSpPr>
          <p:cNvPr id="13" name="Cylinder 12">
            <a:extLst>
              <a:ext uri="{FF2B5EF4-FFF2-40B4-BE49-F238E27FC236}">
                <a16:creationId xmlns:a16="http://schemas.microsoft.com/office/drawing/2014/main" id="{0A07A593-20BD-43B0-9885-4132CD73F86F}"/>
              </a:ext>
            </a:extLst>
          </p:cNvPr>
          <p:cNvSpPr/>
          <p:nvPr/>
        </p:nvSpPr>
        <p:spPr>
          <a:xfrm>
            <a:off x="8918713" y="4333461"/>
            <a:ext cx="2435087" cy="2417900"/>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8730F528-F0E1-4D87-9F87-3679FD458B59}"/>
              </a:ext>
            </a:extLst>
          </p:cNvPr>
          <p:cNvGraphicFramePr>
            <a:graphicFrameLocks noGrp="1"/>
          </p:cNvGraphicFramePr>
          <p:nvPr>
            <p:extLst/>
          </p:nvPr>
        </p:nvGraphicFramePr>
        <p:xfrm>
          <a:off x="9192432" y="5078544"/>
          <a:ext cx="1992403" cy="1097280"/>
        </p:xfrm>
        <a:graphic>
          <a:graphicData uri="http://schemas.openxmlformats.org/drawingml/2006/table">
            <a:tbl>
              <a:tblPr firstRow="1" bandRow="1">
                <a:tableStyleId>{5C22544A-7EE6-4342-B048-85BDC9FD1C3A}</a:tableStyleId>
              </a:tblPr>
              <a:tblGrid>
                <a:gridCol w="879220">
                  <a:extLst>
                    <a:ext uri="{9D8B030D-6E8A-4147-A177-3AD203B41FA5}">
                      <a16:colId xmlns:a16="http://schemas.microsoft.com/office/drawing/2014/main" val="1100058728"/>
                    </a:ext>
                  </a:extLst>
                </a:gridCol>
                <a:gridCol w="1113183">
                  <a:extLst>
                    <a:ext uri="{9D8B030D-6E8A-4147-A177-3AD203B41FA5}">
                      <a16:colId xmlns:a16="http://schemas.microsoft.com/office/drawing/2014/main" val="4283229814"/>
                    </a:ext>
                  </a:extLst>
                </a:gridCol>
              </a:tblGrid>
              <a:tr h="290240">
                <a:tc>
                  <a:txBody>
                    <a:bodyPr/>
                    <a:lstStyle/>
                    <a:p>
                      <a:r>
                        <a:rPr lang="en-US" sz="1800" dirty="0"/>
                        <a:t>name</a:t>
                      </a:r>
                    </a:p>
                  </a:txBody>
                  <a:tcPr/>
                </a:tc>
                <a:tc>
                  <a:txBody>
                    <a:bodyPr/>
                    <a:lstStyle/>
                    <a:p>
                      <a:r>
                        <a:rPr lang="en-US" sz="1800" dirty="0"/>
                        <a:t>amount</a:t>
                      </a:r>
                    </a:p>
                  </a:txBody>
                  <a:tcPr/>
                </a:tc>
                <a:extLst>
                  <a:ext uri="{0D108BD9-81ED-4DB2-BD59-A6C34878D82A}">
                    <a16:rowId xmlns:a16="http://schemas.microsoft.com/office/drawing/2014/main" val="1308119829"/>
                  </a:ext>
                </a:extLst>
              </a:tr>
              <a:tr h="290240">
                <a:tc>
                  <a:txBody>
                    <a:bodyPr/>
                    <a:lstStyle/>
                    <a:p>
                      <a:pPr algn="ctr"/>
                      <a:r>
                        <a:rPr lang="en-US" sz="1800" dirty="0"/>
                        <a:t>Alice</a:t>
                      </a:r>
                    </a:p>
                  </a:txBody>
                  <a:tcPr/>
                </a:tc>
                <a:tc>
                  <a:txBody>
                    <a:bodyPr/>
                    <a:lstStyle/>
                    <a:p>
                      <a:pPr algn="r"/>
                      <a:r>
                        <a:rPr lang="en-US" sz="1800" dirty="0"/>
                        <a:t>100</a:t>
                      </a:r>
                    </a:p>
                  </a:txBody>
                  <a:tcPr/>
                </a:tc>
                <a:extLst>
                  <a:ext uri="{0D108BD9-81ED-4DB2-BD59-A6C34878D82A}">
                    <a16:rowId xmlns:a16="http://schemas.microsoft.com/office/drawing/2014/main" val="1269024975"/>
                  </a:ext>
                </a:extLst>
              </a:tr>
              <a:tr h="290240">
                <a:tc>
                  <a:txBody>
                    <a:bodyPr/>
                    <a:lstStyle/>
                    <a:p>
                      <a:pPr algn="ctr"/>
                      <a:r>
                        <a:rPr lang="en-US" sz="1800" dirty="0"/>
                        <a:t>Bob</a:t>
                      </a:r>
                    </a:p>
                  </a:txBody>
                  <a:tcPr/>
                </a:tc>
                <a:tc>
                  <a:txBody>
                    <a:bodyPr/>
                    <a:lstStyle/>
                    <a:p>
                      <a:pPr algn="r"/>
                      <a:r>
                        <a:rPr lang="en-US" sz="1800" dirty="0"/>
                        <a:t>100</a:t>
                      </a:r>
                    </a:p>
                  </a:txBody>
                  <a:tcPr/>
                </a:tc>
                <a:extLst>
                  <a:ext uri="{0D108BD9-81ED-4DB2-BD59-A6C34878D82A}">
                    <a16:rowId xmlns:a16="http://schemas.microsoft.com/office/drawing/2014/main" val="683278053"/>
                  </a:ext>
                </a:extLst>
              </a:tr>
            </a:tbl>
          </a:graphicData>
        </a:graphic>
      </p:graphicFrame>
      <p:sp>
        <p:nvSpPr>
          <p:cNvPr id="15" name="Content Placeholder 2">
            <a:extLst>
              <a:ext uri="{FF2B5EF4-FFF2-40B4-BE49-F238E27FC236}">
                <a16:creationId xmlns:a16="http://schemas.microsoft.com/office/drawing/2014/main" id="{B3C0AA13-A3DC-4ED2-8225-614A46164A97}"/>
              </a:ext>
            </a:extLst>
          </p:cNvPr>
          <p:cNvSpPr txBox="1">
            <a:spLocks/>
          </p:cNvSpPr>
          <p:nvPr/>
        </p:nvSpPr>
        <p:spPr>
          <a:xfrm>
            <a:off x="9192432" y="6175824"/>
            <a:ext cx="199240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accounts</a:t>
            </a:r>
          </a:p>
        </p:txBody>
      </p:sp>
      <p:cxnSp>
        <p:nvCxnSpPr>
          <p:cNvPr id="16" name="Straight Connector 15">
            <a:extLst>
              <a:ext uri="{FF2B5EF4-FFF2-40B4-BE49-F238E27FC236}">
                <a16:creationId xmlns:a16="http://schemas.microsoft.com/office/drawing/2014/main" id="{F74816F1-93A1-4374-9CA4-C13D7C9F5D3C}"/>
              </a:ext>
            </a:extLst>
          </p:cNvPr>
          <p:cNvCxnSpPr/>
          <p:nvPr/>
        </p:nvCxnSpPr>
        <p:spPr>
          <a:xfrm flipV="1">
            <a:off x="7951304" y="2951922"/>
            <a:ext cx="785192" cy="655982"/>
          </a:xfrm>
          <a:prstGeom prst="line">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08BE655E-2EE2-443A-9874-0BD9372EA396}"/>
              </a:ext>
            </a:extLst>
          </p:cNvPr>
          <p:cNvCxnSpPr>
            <a:cxnSpLocks/>
          </p:cNvCxnSpPr>
          <p:nvPr/>
        </p:nvCxnSpPr>
        <p:spPr>
          <a:xfrm>
            <a:off x="7951216" y="3824317"/>
            <a:ext cx="785280" cy="509144"/>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17" name="Content Placeholder 2">
            <a:extLst>
              <a:ext uri="{FF2B5EF4-FFF2-40B4-BE49-F238E27FC236}">
                <a16:creationId xmlns:a16="http://schemas.microsoft.com/office/drawing/2014/main" id="{9AE699AF-B6F8-46DF-879C-EA2305990AC3}"/>
              </a:ext>
            </a:extLst>
          </p:cNvPr>
          <p:cNvSpPr txBox="1">
            <a:spLocks/>
          </p:cNvSpPr>
          <p:nvPr/>
        </p:nvSpPr>
        <p:spPr>
          <a:xfrm rot="19160110">
            <a:off x="7727521" y="3009501"/>
            <a:ext cx="997079"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Writes</a:t>
            </a:r>
          </a:p>
        </p:txBody>
      </p:sp>
      <p:cxnSp>
        <p:nvCxnSpPr>
          <p:cNvPr id="19" name="Straight Connector 18">
            <a:extLst>
              <a:ext uri="{FF2B5EF4-FFF2-40B4-BE49-F238E27FC236}">
                <a16:creationId xmlns:a16="http://schemas.microsoft.com/office/drawing/2014/main" id="{984F48CE-4D82-418D-9F43-71B3BCE63FC6}"/>
              </a:ext>
            </a:extLst>
          </p:cNvPr>
          <p:cNvCxnSpPr>
            <a:cxnSpLocks/>
          </p:cNvCxnSpPr>
          <p:nvPr/>
        </p:nvCxnSpPr>
        <p:spPr>
          <a:xfrm flipH="1">
            <a:off x="10136256" y="3812179"/>
            <a:ext cx="9264" cy="374526"/>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20" name="Content Placeholder 2">
            <a:extLst>
              <a:ext uri="{FF2B5EF4-FFF2-40B4-BE49-F238E27FC236}">
                <a16:creationId xmlns:a16="http://schemas.microsoft.com/office/drawing/2014/main" id="{B1D981EA-7311-4E46-B4E1-E9803227F18B}"/>
              </a:ext>
            </a:extLst>
          </p:cNvPr>
          <p:cNvSpPr txBox="1">
            <a:spLocks/>
          </p:cNvSpPr>
          <p:nvPr/>
        </p:nvSpPr>
        <p:spPr>
          <a:xfrm>
            <a:off x="10187756" y="3845073"/>
            <a:ext cx="997079"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Writes</a:t>
            </a:r>
          </a:p>
        </p:txBody>
      </p:sp>
      <p:sp>
        <p:nvSpPr>
          <p:cNvPr id="21" name="Content Placeholder 2">
            <a:extLst>
              <a:ext uri="{FF2B5EF4-FFF2-40B4-BE49-F238E27FC236}">
                <a16:creationId xmlns:a16="http://schemas.microsoft.com/office/drawing/2014/main" id="{093B09B9-DCDF-4F8F-A3F4-65B42505A00B}"/>
              </a:ext>
            </a:extLst>
          </p:cNvPr>
          <p:cNvSpPr txBox="1">
            <a:spLocks/>
          </p:cNvSpPr>
          <p:nvPr/>
        </p:nvSpPr>
        <p:spPr>
          <a:xfrm rot="1946952">
            <a:off x="7756934" y="4030871"/>
            <a:ext cx="997079"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Reads</a:t>
            </a:r>
          </a:p>
        </p:txBody>
      </p:sp>
    </p:spTree>
    <p:extLst>
      <p:ext uri="{BB962C8B-B14F-4D97-AF65-F5344CB8AC3E}">
        <p14:creationId xmlns:p14="http://schemas.microsoft.com/office/powerpoint/2010/main" val="22258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7"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dirty="0"/>
              <a:t>Relational DB: Scaling approach</a:t>
            </a:r>
            <a:endParaRPr lang="en-US" noProof="0" dirty="0"/>
          </a:p>
        </p:txBody>
      </p:sp>
      <p:pic>
        <p:nvPicPr>
          <p:cNvPr id="6" name="Picture 5">
            <a:extLst>
              <a:ext uri="{FF2B5EF4-FFF2-40B4-BE49-F238E27FC236}">
                <a16:creationId xmlns:a16="http://schemas.microsoft.com/office/drawing/2014/main" id="{8A632C18-2CEE-4C5D-B1B2-0D2EEC00A874}"/>
              </a:ext>
            </a:extLst>
          </p:cNvPr>
          <p:cNvPicPr>
            <a:picLocks noChangeAspect="1"/>
          </p:cNvPicPr>
          <p:nvPr/>
        </p:nvPicPr>
        <p:blipFill>
          <a:blip r:embed="rId2"/>
          <a:stretch>
            <a:fillRect/>
          </a:stretch>
        </p:blipFill>
        <p:spPr>
          <a:xfrm>
            <a:off x="7234249" y="3306200"/>
            <a:ext cx="442249" cy="856306"/>
          </a:xfrm>
          <a:prstGeom prst="rect">
            <a:avLst/>
          </a:prstGeom>
        </p:spPr>
      </p:pic>
      <p:sp>
        <p:nvSpPr>
          <p:cNvPr id="7" name="Content Placeholder 2">
            <a:extLst>
              <a:ext uri="{FF2B5EF4-FFF2-40B4-BE49-F238E27FC236}">
                <a16:creationId xmlns:a16="http://schemas.microsoft.com/office/drawing/2014/main" id="{D9B550AB-0C1C-47D6-9797-CA5504BAFBF8}"/>
              </a:ext>
            </a:extLst>
          </p:cNvPr>
          <p:cNvSpPr txBox="1">
            <a:spLocks/>
          </p:cNvSpPr>
          <p:nvPr/>
        </p:nvSpPr>
        <p:spPr>
          <a:xfrm>
            <a:off x="6655273" y="4126861"/>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Server</a:t>
            </a:r>
          </a:p>
        </p:txBody>
      </p:sp>
      <p:sp>
        <p:nvSpPr>
          <p:cNvPr id="5" name="Cylinder 4">
            <a:extLst>
              <a:ext uri="{FF2B5EF4-FFF2-40B4-BE49-F238E27FC236}">
                <a16:creationId xmlns:a16="http://schemas.microsoft.com/office/drawing/2014/main" id="{5E459CBC-DAAB-4C68-9C1F-D8D126DF4FA8}"/>
              </a:ext>
            </a:extLst>
          </p:cNvPr>
          <p:cNvSpPr/>
          <p:nvPr/>
        </p:nvSpPr>
        <p:spPr>
          <a:xfrm>
            <a:off x="8918713" y="1257627"/>
            <a:ext cx="2435087" cy="2417900"/>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7769087" cy="1383969"/>
          </a:xfrm>
        </p:spPr>
        <p:txBody>
          <a:bodyPr wrap="square">
            <a:spAutoFit/>
          </a:bodyPr>
          <a:lstStyle/>
          <a:p>
            <a:pPr marL="0" indent="0">
              <a:buNone/>
            </a:pPr>
            <a:r>
              <a:rPr lang="en-US" dirty="0"/>
              <a:t>Example 2: Distribute the data</a:t>
            </a:r>
            <a:endParaRPr lang="en-US" i="1" dirty="0"/>
          </a:p>
          <a:p>
            <a:r>
              <a:rPr lang="en-US" dirty="0">
                <a:sym typeface="Wingdings" panose="05000000000000000000" pitchFamily="2" charset="2"/>
              </a:rPr>
              <a:t>Hard to scale when you need to use</a:t>
            </a:r>
            <a:br>
              <a:rPr lang="en-US" dirty="0">
                <a:sym typeface="Wingdings" panose="05000000000000000000" pitchFamily="2" charset="2"/>
              </a:rPr>
            </a:br>
            <a:r>
              <a:rPr lang="en-US" dirty="0">
                <a:sym typeface="Wingdings" panose="05000000000000000000" pitchFamily="2" charset="2"/>
              </a:rPr>
              <a:t>multiple DB at the same time </a:t>
            </a:r>
            <a:r>
              <a:rPr lang="en-US" dirty="0">
                <a:solidFill>
                  <a:srgbClr val="C00000"/>
                </a:solidFill>
                <a:sym typeface="Wingdings" panose="05000000000000000000" pitchFamily="2" charset="2"/>
              </a:rPr>
              <a:t></a:t>
            </a:r>
            <a:endParaRPr lang="en-US" dirty="0"/>
          </a:p>
        </p:txBody>
      </p:sp>
      <p:graphicFrame>
        <p:nvGraphicFramePr>
          <p:cNvPr id="11" name="Table 10">
            <a:extLst>
              <a:ext uri="{FF2B5EF4-FFF2-40B4-BE49-F238E27FC236}">
                <a16:creationId xmlns:a16="http://schemas.microsoft.com/office/drawing/2014/main" id="{0300F15E-B875-443D-B7AD-CAA738DA6CDC}"/>
              </a:ext>
            </a:extLst>
          </p:cNvPr>
          <p:cNvGraphicFramePr>
            <a:graphicFrameLocks noGrp="1"/>
          </p:cNvGraphicFramePr>
          <p:nvPr>
            <p:extLst/>
          </p:nvPr>
        </p:nvGraphicFramePr>
        <p:xfrm>
          <a:off x="9192432" y="2002710"/>
          <a:ext cx="1992403" cy="731520"/>
        </p:xfrm>
        <a:graphic>
          <a:graphicData uri="http://schemas.openxmlformats.org/drawingml/2006/table">
            <a:tbl>
              <a:tblPr firstRow="1" bandRow="1">
                <a:tableStyleId>{5C22544A-7EE6-4342-B048-85BDC9FD1C3A}</a:tableStyleId>
              </a:tblPr>
              <a:tblGrid>
                <a:gridCol w="879220">
                  <a:extLst>
                    <a:ext uri="{9D8B030D-6E8A-4147-A177-3AD203B41FA5}">
                      <a16:colId xmlns:a16="http://schemas.microsoft.com/office/drawing/2014/main" val="1100058728"/>
                    </a:ext>
                  </a:extLst>
                </a:gridCol>
                <a:gridCol w="1113183">
                  <a:extLst>
                    <a:ext uri="{9D8B030D-6E8A-4147-A177-3AD203B41FA5}">
                      <a16:colId xmlns:a16="http://schemas.microsoft.com/office/drawing/2014/main" val="4283229814"/>
                    </a:ext>
                  </a:extLst>
                </a:gridCol>
              </a:tblGrid>
              <a:tr h="290240">
                <a:tc>
                  <a:txBody>
                    <a:bodyPr/>
                    <a:lstStyle/>
                    <a:p>
                      <a:r>
                        <a:rPr lang="en-US" sz="1800" dirty="0"/>
                        <a:t>name</a:t>
                      </a:r>
                    </a:p>
                  </a:txBody>
                  <a:tcPr/>
                </a:tc>
                <a:tc>
                  <a:txBody>
                    <a:bodyPr/>
                    <a:lstStyle/>
                    <a:p>
                      <a:r>
                        <a:rPr lang="en-US" sz="1800" dirty="0"/>
                        <a:t>amount</a:t>
                      </a:r>
                    </a:p>
                  </a:txBody>
                  <a:tcPr/>
                </a:tc>
                <a:extLst>
                  <a:ext uri="{0D108BD9-81ED-4DB2-BD59-A6C34878D82A}">
                    <a16:rowId xmlns:a16="http://schemas.microsoft.com/office/drawing/2014/main" val="1308119829"/>
                  </a:ext>
                </a:extLst>
              </a:tr>
              <a:tr h="290240">
                <a:tc>
                  <a:txBody>
                    <a:bodyPr/>
                    <a:lstStyle/>
                    <a:p>
                      <a:pPr algn="ctr"/>
                      <a:r>
                        <a:rPr lang="en-US" sz="1800" dirty="0"/>
                        <a:t>Alice</a:t>
                      </a:r>
                    </a:p>
                  </a:txBody>
                  <a:tcPr/>
                </a:tc>
                <a:tc>
                  <a:txBody>
                    <a:bodyPr/>
                    <a:lstStyle/>
                    <a:p>
                      <a:pPr algn="r"/>
                      <a:r>
                        <a:rPr lang="en-US" sz="1800" dirty="0"/>
                        <a:t>100</a:t>
                      </a:r>
                    </a:p>
                  </a:txBody>
                  <a:tcPr/>
                </a:tc>
                <a:extLst>
                  <a:ext uri="{0D108BD9-81ED-4DB2-BD59-A6C34878D82A}">
                    <a16:rowId xmlns:a16="http://schemas.microsoft.com/office/drawing/2014/main" val="1269024975"/>
                  </a:ext>
                </a:extLst>
              </a:tr>
            </a:tbl>
          </a:graphicData>
        </a:graphic>
      </p:graphicFrame>
      <p:sp>
        <p:nvSpPr>
          <p:cNvPr id="12" name="Content Placeholder 2">
            <a:extLst>
              <a:ext uri="{FF2B5EF4-FFF2-40B4-BE49-F238E27FC236}">
                <a16:creationId xmlns:a16="http://schemas.microsoft.com/office/drawing/2014/main" id="{74298065-FCF5-4660-AFC2-B1D671A09A93}"/>
              </a:ext>
            </a:extLst>
          </p:cNvPr>
          <p:cNvSpPr txBox="1">
            <a:spLocks/>
          </p:cNvSpPr>
          <p:nvPr/>
        </p:nvSpPr>
        <p:spPr>
          <a:xfrm>
            <a:off x="9140054" y="2775372"/>
            <a:ext cx="199240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accounts</a:t>
            </a:r>
          </a:p>
        </p:txBody>
      </p:sp>
      <p:sp>
        <p:nvSpPr>
          <p:cNvPr id="13" name="Cylinder 12">
            <a:extLst>
              <a:ext uri="{FF2B5EF4-FFF2-40B4-BE49-F238E27FC236}">
                <a16:creationId xmlns:a16="http://schemas.microsoft.com/office/drawing/2014/main" id="{0A07A593-20BD-43B0-9885-4132CD73F86F}"/>
              </a:ext>
            </a:extLst>
          </p:cNvPr>
          <p:cNvSpPr/>
          <p:nvPr/>
        </p:nvSpPr>
        <p:spPr>
          <a:xfrm>
            <a:off x="8918713" y="4333461"/>
            <a:ext cx="2435087" cy="2417900"/>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8730F528-F0E1-4D87-9F87-3679FD458B59}"/>
              </a:ext>
            </a:extLst>
          </p:cNvPr>
          <p:cNvGraphicFramePr>
            <a:graphicFrameLocks noGrp="1"/>
          </p:cNvGraphicFramePr>
          <p:nvPr>
            <p:extLst/>
          </p:nvPr>
        </p:nvGraphicFramePr>
        <p:xfrm>
          <a:off x="9192432" y="5078544"/>
          <a:ext cx="1992403" cy="731520"/>
        </p:xfrm>
        <a:graphic>
          <a:graphicData uri="http://schemas.openxmlformats.org/drawingml/2006/table">
            <a:tbl>
              <a:tblPr firstRow="1" bandRow="1">
                <a:tableStyleId>{5C22544A-7EE6-4342-B048-85BDC9FD1C3A}</a:tableStyleId>
              </a:tblPr>
              <a:tblGrid>
                <a:gridCol w="879220">
                  <a:extLst>
                    <a:ext uri="{9D8B030D-6E8A-4147-A177-3AD203B41FA5}">
                      <a16:colId xmlns:a16="http://schemas.microsoft.com/office/drawing/2014/main" val="1100058728"/>
                    </a:ext>
                  </a:extLst>
                </a:gridCol>
                <a:gridCol w="1113183">
                  <a:extLst>
                    <a:ext uri="{9D8B030D-6E8A-4147-A177-3AD203B41FA5}">
                      <a16:colId xmlns:a16="http://schemas.microsoft.com/office/drawing/2014/main" val="4283229814"/>
                    </a:ext>
                  </a:extLst>
                </a:gridCol>
              </a:tblGrid>
              <a:tr h="290240">
                <a:tc>
                  <a:txBody>
                    <a:bodyPr/>
                    <a:lstStyle/>
                    <a:p>
                      <a:r>
                        <a:rPr lang="en-US" sz="1800" dirty="0"/>
                        <a:t>name</a:t>
                      </a:r>
                    </a:p>
                  </a:txBody>
                  <a:tcPr/>
                </a:tc>
                <a:tc>
                  <a:txBody>
                    <a:bodyPr/>
                    <a:lstStyle/>
                    <a:p>
                      <a:r>
                        <a:rPr lang="en-US" sz="1800" dirty="0"/>
                        <a:t>amount</a:t>
                      </a:r>
                    </a:p>
                  </a:txBody>
                  <a:tcPr/>
                </a:tc>
                <a:extLst>
                  <a:ext uri="{0D108BD9-81ED-4DB2-BD59-A6C34878D82A}">
                    <a16:rowId xmlns:a16="http://schemas.microsoft.com/office/drawing/2014/main" val="1308119829"/>
                  </a:ext>
                </a:extLst>
              </a:tr>
              <a:tr h="290240">
                <a:tc>
                  <a:txBody>
                    <a:bodyPr/>
                    <a:lstStyle/>
                    <a:p>
                      <a:pPr algn="ctr"/>
                      <a:r>
                        <a:rPr lang="en-US" sz="1800" dirty="0"/>
                        <a:t>Bob</a:t>
                      </a:r>
                    </a:p>
                  </a:txBody>
                  <a:tcPr/>
                </a:tc>
                <a:tc>
                  <a:txBody>
                    <a:bodyPr/>
                    <a:lstStyle/>
                    <a:p>
                      <a:pPr algn="r"/>
                      <a:r>
                        <a:rPr lang="en-US" sz="1800" dirty="0"/>
                        <a:t>100</a:t>
                      </a:r>
                    </a:p>
                  </a:txBody>
                  <a:tcPr/>
                </a:tc>
                <a:extLst>
                  <a:ext uri="{0D108BD9-81ED-4DB2-BD59-A6C34878D82A}">
                    <a16:rowId xmlns:a16="http://schemas.microsoft.com/office/drawing/2014/main" val="683278053"/>
                  </a:ext>
                </a:extLst>
              </a:tr>
            </a:tbl>
          </a:graphicData>
        </a:graphic>
      </p:graphicFrame>
      <p:sp>
        <p:nvSpPr>
          <p:cNvPr id="15" name="Content Placeholder 2">
            <a:extLst>
              <a:ext uri="{FF2B5EF4-FFF2-40B4-BE49-F238E27FC236}">
                <a16:creationId xmlns:a16="http://schemas.microsoft.com/office/drawing/2014/main" id="{B3C0AA13-A3DC-4ED2-8225-614A46164A97}"/>
              </a:ext>
            </a:extLst>
          </p:cNvPr>
          <p:cNvSpPr txBox="1">
            <a:spLocks/>
          </p:cNvSpPr>
          <p:nvPr/>
        </p:nvSpPr>
        <p:spPr>
          <a:xfrm>
            <a:off x="9192431" y="5810064"/>
            <a:ext cx="199240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accounts</a:t>
            </a:r>
          </a:p>
        </p:txBody>
      </p:sp>
      <p:cxnSp>
        <p:nvCxnSpPr>
          <p:cNvPr id="16" name="Straight Connector 15">
            <a:extLst>
              <a:ext uri="{FF2B5EF4-FFF2-40B4-BE49-F238E27FC236}">
                <a16:creationId xmlns:a16="http://schemas.microsoft.com/office/drawing/2014/main" id="{F74816F1-93A1-4374-9CA4-C13D7C9F5D3C}"/>
              </a:ext>
            </a:extLst>
          </p:cNvPr>
          <p:cNvCxnSpPr/>
          <p:nvPr/>
        </p:nvCxnSpPr>
        <p:spPr>
          <a:xfrm flipV="1">
            <a:off x="7951304" y="2951922"/>
            <a:ext cx="785192" cy="655982"/>
          </a:xfrm>
          <a:prstGeom prst="line">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08BE655E-2EE2-443A-9874-0BD9372EA396}"/>
              </a:ext>
            </a:extLst>
          </p:cNvPr>
          <p:cNvCxnSpPr>
            <a:cxnSpLocks/>
          </p:cNvCxnSpPr>
          <p:nvPr/>
        </p:nvCxnSpPr>
        <p:spPr>
          <a:xfrm>
            <a:off x="7951216" y="3824317"/>
            <a:ext cx="785280" cy="509144"/>
          </a:xfrm>
          <a:prstGeom prst="line">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485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dirty="0"/>
              <a:t>Relational DB: Scaling approach</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10611678" cy="1383969"/>
          </a:xfrm>
        </p:spPr>
        <p:txBody>
          <a:bodyPr wrap="square">
            <a:spAutoFit/>
          </a:bodyPr>
          <a:lstStyle/>
          <a:p>
            <a:pPr marL="0" indent="0">
              <a:buNone/>
            </a:pPr>
            <a:r>
              <a:rPr lang="en-US" dirty="0"/>
              <a:t>No matter how you do it, it is hard to support ACID operations in a decentralized database.</a:t>
            </a:r>
          </a:p>
          <a:p>
            <a:r>
              <a:rPr lang="en-US" dirty="0"/>
              <a:t>The CAP-theorem...</a:t>
            </a:r>
          </a:p>
        </p:txBody>
      </p:sp>
    </p:spTree>
    <p:extLst>
      <p:ext uri="{BB962C8B-B14F-4D97-AF65-F5344CB8AC3E}">
        <p14:creationId xmlns:p14="http://schemas.microsoft.com/office/powerpoint/2010/main" val="394624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dirty="0"/>
              <a:t>The NoSQL Approach</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10611678" cy="996170"/>
          </a:xfrm>
        </p:spPr>
        <p:txBody>
          <a:bodyPr wrap="square">
            <a:spAutoFit/>
          </a:bodyPr>
          <a:lstStyle/>
          <a:p>
            <a:r>
              <a:rPr lang="en-US" dirty="0"/>
              <a:t>Support scaling </a:t>
            </a:r>
            <a:r>
              <a:rPr lang="en-US" dirty="0">
                <a:solidFill>
                  <a:schemeClr val="accent6"/>
                </a:solidFill>
                <a:sym typeface="Wingdings" panose="05000000000000000000" pitchFamily="2" charset="2"/>
              </a:rPr>
              <a:t></a:t>
            </a:r>
          </a:p>
          <a:p>
            <a:r>
              <a:rPr lang="en-US" dirty="0">
                <a:sym typeface="Wingdings" panose="05000000000000000000" pitchFamily="2" charset="2"/>
              </a:rPr>
              <a:t>Drop ACID operations </a:t>
            </a:r>
            <a:r>
              <a:rPr lang="en-US" dirty="0">
                <a:solidFill>
                  <a:srgbClr val="C00000"/>
                </a:solidFill>
                <a:sym typeface="Wingdings" panose="05000000000000000000" pitchFamily="2" charset="2"/>
              </a:rPr>
              <a:t></a:t>
            </a:r>
          </a:p>
        </p:txBody>
      </p:sp>
    </p:spTree>
    <p:extLst>
      <p:ext uri="{BB962C8B-B14F-4D97-AF65-F5344CB8AC3E}">
        <p14:creationId xmlns:p14="http://schemas.microsoft.com/office/powerpoint/2010/main" val="126180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dirty="0"/>
              <a:t>NoSQL: Key-value databases</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10611678" cy="2582245"/>
          </a:xfrm>
        </p:spPr>
        <p:txBody>
          <a:bodyPr wrap="square">
            <a:spAutoFit/>
          </a:bodyPr>
          <a:lstStyle/>
          <a:p>
            <a:pPr marL="0" indent="0">
              <a:buNone/>
            </a:pPr>
            <a:r>
              <a:rPr lang="en-US" dirty="0">
                <a:sym typeface="Wingdings" panose="05000000000000000000" pitchFamily="2" charset="2"/>
              </a:rPr>
              <a:t>For example Redis.</a:t>
            </a:r>
          </a:p>
          <a:p>
            <a:r>
              <a:rPr lang="en-US" dirty="0">
                <a:sym typeface="Wingdings" panose="05000000000000000000" pitchFamily="2" charset="2"/>
              </a:rPr>
              <a:t>Supported operations:</a:t>
            </a:r>
          </a:p>
          <a:p>
            <a:pPr lvl="1"/>
            <a:r>
              <a:rPr lang="en-US" dirty="0">
                <a:sym typeface="Wingdings" panose="05000000000000000000" pitchFamily="2" charset="2"/>
              </a:rPr>
              <a:t>Create:		</a:t>
            </a:r>
            <a:r>
              <a:rPr lang="en-US" dirty="0">
                <a:latin typeface="Courier New" panose="02070309020205020404" pitchFamily="49" charset="0"/>
                <a:cs typeface="Courier New" panose="02070309020205020404" pitchFamily="49" charset="0"/>
                <a:sym typeface="Wingdings" panose="05000000000000000000" pitchFamily="2" charset="2"/>
              </a:rPr>
              <a:t>SET("The key", "The value")</a:t>
            </a:r>
          </a:p>
          <a:p>
            <a:pPr lvl="1"/>
            <a:r>
              <a:rPr lang="en-US" dirty="0">
                <a:sym typeface="Wingdings" panose="05000000000000000000" pitchFamily="2" charset="2"/>
              </a:rPr>
              <a:t>Retrieve:	</a:t>
            </a:r>
            <a:r>
              <a:rPr lang="en-US" dirty="0">
                <a:latin typeface="Courier New" panose="02070309020205020404" pitchFamily="49" charset="0"/>
                <a:cs typeface="Courier New" panose="02070309020205020404" pitchFamily="49" charset="0"/>
                <a:sym typeface="Wingdings" panose="05000000000000000000" pitchFamily="2" charset="2"/>
              </a:rPr>
              <a:t>GET("The key")  "The value"</a:t>
            </a:r>
          </a:p>
          <a:p>
            <a:pPr lvl="1"/>
            <a:r>
              <a:rPr lang="en-US" dirty="0">
                <a:sym typeface="Wingdings" panose="05000000000000000000" pitchFamily="2" charset="2"/>
              </a:rPr>
              <a:t>Update:		</a:t>
            </a:r>
            <a:r>
              <a:rPr lang="en-US" dirty="0">
                <a:latin typeface="Courier New" panose="02070309020205020404" pitchFamily="49" charset="0"/>
                <a:cs typeface="Courier New" panose="02070309020205020404" pitchFamily="49" charset="0"/>
                <a:sym typeface="Wingdings" panose="05000000000000000000" pitchFamily="2" charset="2"/>
              </a:rPr>
              <a:t>SET("The key", "The value")</a:t>
            </a:r>
          </a:p>
          <a:p>
            <a:pPr lvl="1"/>
            <a:r>
              <a:rPr lang="en-US" dirty="0">
                <a:sym typeface="Wingdings" panose="05000000000000000000" pitchFamily="2" charset="2"/>
              </a:rPr>
              <a:t>Delete:		</a:t>
            </a:r>
            <a:r>
              <a:rPr lang="en-US" dirty="0">
                <a:latin typeface="Courier New" panose="02070309020205020404" pitchFamily="49" charset="0"/>
                <a:cs typeface="Courier New" panose="02070309020205020404" pitchFamily="49" charset="0"/>
                <a:sym typeface="Wingdings" panose="05000000000000000000" pitchFamily="2" charset="2"/>
              </a:rPr>
              <a:t>DEL("The key")</a:t>
            </a:r>
          </a:p>
        </p:txBody>
      </p:sp>
    </p:spTree>
    <p:extLst>
      <p:ext uri="{BB962C8B-B14F-4D97-AF65-F5344CB8AC3E}">
        <p14:creationId xmlns:p14="http://schemas.microsoft.com/office/powerpoint/2010/main" val="410796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dirty="0"/>
              <a:t>NoSQL: Key-value databases</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10611678" cy="480131"/>
          </a:xfrm>
        </p:spPr>
        <p:txBody>
          <a:bodyPr wrap="square">
            <a:spAutoFit/>
          </a:bodyPr>
          <a:lstStyle/>
          <a:p>
            <a:pPr marL="0" indent="0">
              <a:buNone/>
            </a:pPr>
            <a:r>
              <a:rPr lang="en-US" dirty="0">
                <a:sym typeface="Wingdings" panose="05000000000000000000" pitchFamily="2" charset="2"/>
              </a:rPr>
              <a:t>Good use-case: sharing sessions across multiple servers.</a:t>
            </a:r>
          </a:p>
        </p:txBody>
      </p:sp>
      <p:sp>
        <p:nvSpPr>
          <p:cNvPr id="4" name="Rectangle 3">
            <a:extLst>
              <a:ext uri="{FF2B5EF4-FFF2-40B4-BE49-F238E27FC236}">
                <a16:creationId xmlns:a16="http://schemas.microsoft.com/office/drawing/2014/main" id="{2F487C3D-27A7-4DC9-918E-50E10F6921E1}"/>
              </a:ext>
            </a:extLst>
          </p:cNvPr>
          <p:cNvSpPr/>
          <p:nvPr/>
        </p:nvSpPr>
        <p:spPr>
          <a:xfrm>
            <a:off x="8967084" y="2737447"/>
            <a:ext cx="1973765" cy="230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2F6D4E-BCEB-49C5-A227-D9DE2170F548}"/>
              </a:ext>
            </a:extLst>
          </p:cNvPr>
          <p:cNvSpPr/>
          <p:nvPr/>
        </p:nvSpPr>
        <p:spPr>
          <a:xfrm>
            <a:off x="5950682" y="2439106"/>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4">
            <a:extLst>
              <a:ext uri="{FF2B5EF4-FFF2-40B4-BE49-F238E27FC236}">
                <a16:creationId xmlns:a16="http://schemas.microsoft.com/office/drawing/2014/main" id="{63E42161-C987-4477-8D3A-3C2E6CC3C821}"/>
              </a:ext>
            </a:extLst>
          </p:cNvPr>
          <p:cNvSpPr txBox="1">
            <a:spLocks/>
          </p:cNvSpPr>
          <p:nvPr/>
        </p:nvSpPr>
        <p:spPr>
          <a:xfrm>
            <a:off x="5794565" y="3713257"/>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A</a:t>
            </a:r>
          </a:p>
        </p:txBody>
      </p:sp>
      <p:sp>
        <p:nvSpPr>
          <p:cNvPr id="7" name="Can 2">
            <a:extLst>
              <a:ext uri="{FF2B5EF4-FFF2-40B4-BE49-F238E27FC236}">
                <a16:creationId xmlns:a16="http://schemas.microsoft.com/office/drawing/2014/main" id="{922DBD05-361F-45CC-AAF2-30391C66A012}"/>
              </a:ext>
            </a:extLst>
          </p:cNvPr>
          <p:cNvSpPr/>
          <p:nvPr/>
        </p:nvSpPr>
        <p:spPr>
          <a:xfrm>
            <a:off x="9416849" y="3329139"/>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Redis</a:t>
            </a:r>
            <a:endParaRPr lang="en-US" sz="2400" dirty="0"/>
          </a:p>
        </p:txBody>
      </p:sp>
      <p:sp>
        <p:nvSpPr>
          <p:cNvPr id="8" name="Rounded Rectangle 5">
            <a:extLst>
              <a:ext uri="{FF2B5EF4-FFF2-40B4-BE49-F238E27FC236}">
                <a16:creationId xmlns:a16="http://schemas.microsoft.com/office/drawing/2014/main" id="{C329DAED-39A7-49DA-BD8A-DB4456F6C319}"/>
              </a:ext>
            </a:extLst>
          </p:cNvPr>
          <p:cNvSpPr/>
          <p:nvPr/>
        </p:nvSpPr>
        <p:spPr>
          <a:xfrm>
            <a:off x="6231320" y="2708923"/>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10" name="Straight Arrow Connector 9">
            <a:extLst>
              <a:ext uri="{FF2B5EF4-FFF2-40B4-BE49-F238E27FC236}">
                <a16:creationId xmlns:a16="http://schemas.microsoft.com/office/drawing/2014/main" id="{A9618C57-996B-483A-8DF3-375FB8EAE11F}"/>
              </a:ext>
            </a:extLst>
          </p:cNvPr>
          <p:cNvCxnSpPr>
            <a:stCxn id="8" idx="3"/>
            <a:endCxn id="7" idx="2"/>
          </p:cNvCxnSpPr>
          <p:nvPr/>
        </p:nvCxnSpPr>
        <p:spPr>
          <a:xfrm>
            <a:off x="7723726" y="3090954"/>
            <a:ext cx="1693123" cy="82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1" name="Cloud 10">
            <a:extLst>
              <a:ext uri="{FF2B5EF4-FFF2-40B4-BE49-F238E27FC236}">
                <a16:creationId xmlns:a16="http://schemas.microsoft.com/office/drawing/2014/main" id="{A07F4D4A-D04D-4DC7-A0C9-E90872146EF4}"/>
              </a:ext>
            </a:extLst>
          </p:cNvPr>
          <p:cNvSpPr/>
          <p:nvPr/>
        </p:nvSpPr>
        <p:spPr>
          <a:xfrm>
            <a:off x="742123" y="3255914"/>
            <a:ext cx="2009078" cy="1436805"/>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Internet</a:t>
            </a:r>
          </a:p>
        </p:txBody>
      </p:sp>
      <p:sp>
        <p:nvSpPr>
          <p:cNvPr id="12" name="Content Placeholder 4">
            <a:extLst>
              <a:ext uri="{FF2B5EF4-FFF2-40B4-BE49-F238E27FC236}">
                <a16:creationId xmlns:a16="http://schemas.microsoft.com/office/drawing/2014/main" id="{95FD5209-9302-47A7-B264-D1D8C49EE2FD}"/>
              </a:ext>
            </a:extLst>
          </p:cNvPr>
          <p:cNvSpPr txBox="1">
            <a:spLocks/>
          </p:cNvSpPr>
          <p:nvPr/>
        </p:nvSpPr>
        <p:spPr>
          <a:xfrm>
            <a:off x="8967084" y="5062814"/>
            <a:ext cx="1973765"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Session Server</a:t>
            </a:r>
          </a:p>
        </p:txBody>
      </p:sp>
      <p:sp>
        <p:nvSpPr>
          <p:cNvPr id="13" name="Rectangle 12">
            <a:extLst>
              <a:ext uri="{FF2B5EF4-FFF2-40B4-BE49-F238E27FC236}">
                <a16:creationId xmlns:a16="http://schemas.microsoft.com/office/drawing/2014/main" id="{D0801D2E-5817-4F1B-8904-1A5B0A240C99}"/>
              </a:ext>
            </a:extLst>
          </p:cNvPr>
          <p:cNvSpPr/>
          <p:nvPr/>
        </p:nvSpPr>
        <p:spPr>
          <a:xfrm>
            <a:off x="5950682" y="4186765"/>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4">
            <a:extLst>
              <a:ext uri="{FF2B5EF4-FFF2-40B4-BE49-F238E27FC236}">
                <a16:creationId xmlns:a16="http://schemas.microsoft.com/office/drawing/2014/main" id="{4F9173AD-F8C7-453A-BB2C-3E019043D2D3}"/>
              </a:ext>
            </a:extLst>
          </p:cNvPr>
          <p:cNvSpPr txBox="1">
            <a:spLocks/>
          </p:cNvSpPr>
          <p:nvPr/>
        </p:nvSpPr>
        <p:spPr>
          <a:xfrm>
            <a:off x="5794565" y="5460916"/>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B</a:t>
            </a:r>
          </a:p>
        </p:txBody>
      </p:sp>
      <p:sp>
        <p:nvSpPr>
          <p:cNvPr id="15" name="Rounded Rectangle 18">
            <a:extLst>
              <a:ext uri="{FF2B5EF4-FFF2-40B4-BE49-F238E27FC236}">
                <a16:creationId xmlns:a16="http://schemas.microsoft.com/office/drawing/2014/main" id="{2020C281-BFCF-4A45-AD99-C10453AB246D}"/>
              </a:ext>
            </a:extLst>
          </p:cNvPr>
          <p:cNvSpPr/>
          <p:nvPr/>
        </p:nvSpPr>
        <p:spPr>
          <a:xfrm>
            <a:off x="6231320" y="4456582"/>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16" name="Straight Arrow Connector 15">
            <a:extLst>
              <a:ext uri="{FF2B5EF4-FFF2-40B4-BE49-F238E27FC236}">
                <a16:creationId xmlns:a16="http://schemas.microsoft.com/office/drawing/2014/main" id="{2EB6DBFE-A2EB-4967-9D90-36CB5E9FFDDE}"/>
              </a:ext>
            </a:extLst>
          </p:cNvPr>
          <p:cNvCxnSpPr>
            <a:stCxn id="15" idx="3"/>
          </p:cNvCxnSpPr>
          <p:nvPr/>
        </p:nvCxnSpPr>
        <p:spPr>
          <a:xfrm flipV="1">
            <a:off x="7723726" y="3920154"/>
            <a:ext cx="1693123" cy="91845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05BAD5EA-8B4A-403F-B58A-93176C16FA4D}"/>
              </a:ext>
            </a:extLst>
          </p:cNvPr>
          <p:cNvSpPr/>
          <p:nvPr/>
        </p:nvSpPr>
        <p:spPr>
          <a:xfrm>
            <a:off x="3355233" y="3329139"/>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4">
            <a:extLst>
              <a:ext uri="{FF2B5EF4-FFF2-40B4-BE49-F238E27FC236}">
                <a16:creationId xmlns:a16="http://schemas.microsoft.com/office/drawing/2014/main" id="{CBF2EB7C-ABAF-4474-B22C-683170848838}"/>
              </a:ext>
            </a:extLst>
          </p:cNvPr>
          <p:cNvSpPr txBox="1">
            <a:spLocks/>
          </p:cNvSpPr>
          <p:nvPr/>
        </p:nvSpPr>
        <p:spPr>
          <a:xfrm>
            <a:off x="3131286" y="4603290"/>
            <a:ext cx="251831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Load Balancer Server</a:t>
            </a:r>
          </a:p>
        </p:txBody>
      </p:sp>
      <p:sp>
        <p:nvSpPr>
          <p:cNvPr id="19" name="Rounded Rectangle 27">
            <a:extLst>
              <a:ext uri="{FF2B5EF4-FFF2-40B4-BE49-F238E27FC236}">
                <a16:creationId xmlns:a16="http://schemas.microsoft.com/office/drawing/2014/main" id="{A7278174-BDA1-4C64-8B8D-3A5F4C22D400}"/>
              </a:ext>
            </a:extLst>
          </p:cNvPr>
          <p:cNvSpPr/>
          <p:nvPr/>
        </p:nvSpPr>
        <p:spPr>
          <a:xfrm>
            <a:off x="3635871" y="3598956"/>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Load Balancer</a:t>
            </a:r>
          </a:p>
        </p:txBody>
      </p:sp>
      <p:cxnSp>
        <p:nvCxnSpPr>
          <p:cNvPr id="20" name="Straight Arrow Connector 19">
            <a:extLst>
              <a:ext uri="{FF2B5EF4-FFF2-40B4-BE49-F238E27FC236}">
                <a16:creationId xmlns:a16="http://schemas.microsoft.com/office/drawing/2014/main" id="{FC50BD80-445A-460D-9FDD-B56B33E79EDF}"/>
              </a:ext>
            </a:extLst>
          </p:cNvPr>
          <p:cNvCxnSpPr>
            <a:stCxn id="19" idx="3"/>
            <a:endCxn id="8" idx="1"/>
          </p:cNvCxnSpPr>
          <p:nvPr/>
        </p:nvCxnSpPr>
        <p:spPr>
          <a:xfrm flipV="1">
            <a:off x="5128277" y="3090954"/>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7549E318-9085-49B9-8394-6D9BEA8A6FBA}"/>
              </a:ext>
            </a:extLst>
          </p:cNvPr>
          <p:cNvCxnSpPr>
            <a:stCxn id="19" idx="3"/>
            <a:endCxn id="15" idx="1"/>
          </p:cNvCxnSpPr>
          <p:nvPr/>
        </p:nvCxnSpPr>
        <p:spPr>
          <a:xfrm>
            <a:off x="5128277" y="3980987"/>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36B01E21-7F9A-49BD-ACC4-29F8193ED224}"/>
              </a:ext>
            </a:extLst>
          </p:cNvPr>
          <p:cNvCxnSpPr>
            <a:stCxn id="11" idx="0"/>
            <a:endCxn id="19" idx="1"/>
          </p:cNvCxnSpPr>
          <p:nvPr/>
        </p:nvCxnSpPr>
        <p:spPr>
          <a:xfrm>
            <a:off x="2749527" y="3974317"/>
            <a:ext cx="886344" cy="667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2785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animBg="1"/>
      <p:bldP spid="5" grpId="0" animBg="1"/>
      <p:bldP spid="6" grpId="0"/>
      <p:bldP spid="7" grpId="0" animBg="1"/>
      <p:bldP spid="8" grpId="0" animBg="1"/>
      <p:bldP spid="11" grpId="0" animBg="1"/>
      <p:bldP spid="12" grpId="0"/>
      <p:bldP spid="13" grpId="0" animBg="1"/>
      <p:bldP spid="14" grpId="0"/>
      <p:bldP spid="15" grpId="0" animBg="1"/>
      <p:bldP spid="17" grpId="0" animBg="1"/>
      <p:bldP spid="18" grpId="0"/>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dirty="0"/>
              <a:t>NoSQL: Document Database</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10611678" cy="2821285"/>
          </a:xfrm>
        </p:spPr>
        <p:txBody>
          <a:bodyPr wrap="square">
            <a:spAutoFit/>
          </a:bodyPr>
          <a:lstStyle/>
          <a:p>
            <a:pPr marL="0" indent="0">
              <a:buNone/>
            </a:pPr>
            <a:r>
              <a:rPr lang="en-US" dirty="0">
                <a:sym typeface="Wingdings" panose="05000000000000000000" pitchFamily="2" charset="2"/>
              </a:rPr>
              <a:t>For example MongoDB.</a:t>
            </a:r>
          </a:p>
          <a:p>
            <a:r>
              <a:rPr lang="en-US" dirty="0">
                <a:sym typeface="Wingdings" panose="05000000000000000000" pitchFamily="2" charset="2"/>
              </a:rPr>
              <a:t>A unit of data is called a </a:t>
            </a:r>
            <a:r>
              <a:rPr lang="en-US" i="1" dirty="0">
                <a:sym typeface="Wingdings" panose="05000000000000000000" pitchFamily="2" charset="2"/>
              </a:rPr>
              <a:t>document</a:t>
            </a:r>
            <a:r>
              <a:rPr lang="en-US" dirty="0">
                <a:sym typeface="Wingdings" panose="05000000000000000000" pitchFamily="2" charset="2"/>
              </a:rPr>
              <a:t>.</a:t>
            </a:r>
          </a:p>
          <a:p>
            <a:pPr lvl="1"/>
            <a:r>
              <a:rPr lang="en-US" dirty="0">
                <a:sym typeface="Wingdings" panose="05000000000000000000" pitchFamily="2" charset="2"/>
              </a:rPr>
              <a:t>Kind of like a row in a table in a relational database.</a:t>
            </a:r>
          </a:p>
          <a:p>
            <a:r>
              <a:rPr lang="en-US" dirty="0">
                <a:sym typeface="Wingdings" panose="05000000000000000000" pitchFamily="2" charset="2"/>
              </a:rPr>
              <a:t>A collection of documents is called a </a:t>
            </a:r>
            <a:r>
              <a:rPr lang="en-US" i="1" dirty="0">
                <a:sym typeface="Wingdings" panose="05000000000000000000" pitchFamily="2" charset="2"/>
              </a:rPr>
              <a:t>collection</a:t>
            </a:r>
            <a:r>
              <a:rPr lang="en-US" dirty="0">
                <a:sym typeface="Wingdings" panose="05000000000000000000" pitchFamily="2" charset="2"/>
              </a:rPr>
              <a:t>.</a:t>
            </a:r>
          </a:p>
          <a:p>
            <a:pPr lvl="1"/>
            <a:r>
              <a:rPr lang="en-US" dirty="0">
                <a:sym typeface="Wingdings" panose="05000000000000000000" pitchFamily="2" charset="2"/>
              </a:rPr>
              <a:t>Kind of like a table in a relational database.</a:t>
            </a:r>
          </a:p>
          <a:p>
            <a:r>
              <a:rPr lang="en-US" dirty="0">
                <a:sym typeface="Wingdings" panose="05000000000000000000" pitchFamily="2" charset="2"/>
              </a:rPr>
              <a:t>Documents can be nested.</a:t>
            </a:r>
          </a:p>
        </p:txBody>
      </p:sp>
    </p:spTree>
    <p:extLst>
      <p:ext uri="{BB962C8B-B14F-4D97-AF65-F5344CB8AC3E}">
        <p14:creationId xmlns:p14="http://schemas.microsoft.com/office/powerpoint/2010/main" val="380364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40E13228-2BE9-45FA-8C5B-58CDD3744E1C}"/>
              </a:ext>
            </a:extLst>
          </p:cNvPr>
          <p:cNvSpPr txBox="1">
            <a:spLocks/>
          </p:cNvSpPr>
          <p:nvPr/>
        </p:nvSpPr>
        <p:spPr>
          <a:xfrm>
            <a:off x="973089" y="2383657"/>
            <a:ext cx="9631963" cy="1592744"/>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db</a:t>
            </a:r>
            <a:r>
              <a:rPr lang="en-US" sz="2000" dirty="0">
                <a:solidFill>
                  <a:schemeClr val="tx1"/>
                </a:solidFill>
                <a:latin typeface="Courier New" panose="02070309020205020404" pitchFamily="49" charset="0"/>
                <a:cs typeface="Courier New" panose="02070309020205020404" pitchFamily="49" charset="0"/>
              </a:rPr>
              <a:t> = </a:t>
            </a:r>
            <a:r>
              <a:rPr lang="en-US" sz="2000" dirty="0" err="1">
                <a:solidFill>
                  <a:schemeClr val="tx1"/>
                </a:solidFill>
                <a:latin typeface="Courier New" panose="02070309020205020404" pitchFamily="49" charset="0"/>
                <a:cs typeface="Courier New" panose="02070309020205020404" pitchFamily="49" charset="0"/>
              </a:rPr>
              <a:t>connectToDatabase</a:t>
            </a: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b="1" dirty="0">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accounts = </a:t>
            </a:r>
            <a:r>
              <a:rPr lang="en-US" sz="2000" dirty="0" err="1">
                <a:solidFill>
                  <a:schemeClr val="tx1"/>
                </a:solidFill>
                <a:latin typeface="Courier New" panose="02070309020205020404" pitchFamily="49" charset="0"/>
                <a:cs typeface="Courier New" panose="02070309020205020404" pitchFamily="49" charset="0"/>
              </a:rPr>
              <a:t>db.collection</a:t>
            </a:r>
            <a:r>
              <a:rPr lang="en-US" sz="2000" dirty="0">
                <a:solidFill>
                  <a:schemeClr val="tx1"/>
                </a:solidFill>
                <a:latin typeface="Courier New" panose="02070309020205020404" pitchFamily="49" charset="0"/>
                <a:cs typeface="Courier New" panose="02070309020205020404" pitchFamily="49" charset="0"/>
              </a:rPr>
              <a:t>("accounts")</a:t>
            </a:r>
          </a:p>
          <a:p>
            <a:pPr marL="0" indent="0">
              <a:buNone/>
            </a:pPr>
            <a:r>
              <a:rPr lang="en-US" sz="2000" dirty="0" err="1">
                <a:solidFill>
                  <a:schemeClr val="tx1"/>
                </a:solidFill>
                <a:latin typeface="Courier New" panose="02070309020205020404" pitchFamily="49" charset="0"/>
                <a:cs typeface="Courier New" panose="02070309020205020404" pitchFamily="49" charset="0"/>
              </a:rPr>
              <a:t>accounts.insert</a:t>
            </a:r>
            <a:r>
              <a:rPr lang="en-US" sz="2000" dirty="0">
                <a:solidFill>
                  <a:schemeClr val="tx1"/>
                </a:solidFill>
                <a:latin typeface="Courier New" panose="02070309020205020404" pitchFamily="49" charset="0"/>
                <a:cs typeface="Courier New" panose="02070309020205020404" pitchFamily="49" charset="0"/>
              </a:rPr>
              <a:t>({name: "Alice", amount: 100})</a:t>
            </a:r>
          </a:p>
          <a:p>
            <a:pPr marL="0" indent="0">
              <a:buNone/>
            </a:pPr>
            <a:r>
              <a:rPr lang="en-US" sz="2000" dirty="0" err="1">
                <a:solidFill>
                  <a:schemeClr val="tx1"/>
                </a:solidFill>
                <a:latin typeface="Courier New" panose="02070309020205020404" pitchFamily="49" charset="0"/>
                <a:cs typeface="Courier New" panose="02070309020205020404" pitchFamily="49" charset="0"/>
              </a:rPr>
              <a:t>accounts.insert</a:t>
            </a:r>
            <a:r>
              <a:rPr lang="en-US" sz="2000" dirty="0">
                <a:solidFill>
                  <a:schemeClr val="tx1"/>
                </a:solidFill>
                <a:latin typeface="Courier New" panose="02070309020205020404" pitchFamily="49" charset="0"/>
                <a:cs typeface="Courier New" panose="02070309020205020404" pitchFamily="49" charset="0"/>
              </a:rPr>
              <a:t>({name: "Bob", amount: 100})</a:t>
            </a:r>
          </a:p>
        </p:txBody>
      </p:sp>
      <p:sp>
        <p:nvSpPr>
          <p:cNvPr id="2" name="Title 1"/>
          <p:cNvSpPr>
            <a:spLocks noGrp="1"/>
          </p:cNvSpPr>
          <p:nvPr>
            <p:ph type="title"/>
          </p:nvPr>
        </p:nvSpPr>
        <p:spPr>
          <a:xfrm>
            <a:off x="838200" y="365125"/>
            <a:ext cx="10611678" cy="1325563"/>
          </a:xfrm>
        </p:spPr>
        <p:txBody>
          <a:bodyPr/>
          <a:lstStyle/>
          <a:p>
            <a:r>
              <a:rPr lang="en-US" dirty="0"/>
              <a:t>NoSQL: Document database</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6546575" cy="480131"/>
          </a:xfrm>
        </p:spPr>
        <p:txBody>
          <a:bodyPr wrap="square">
            <a:spAutoFit/>
          </a:bodyPr>
          <a:lstStyle/>
          <a:p>
            <a:pPr marL="0" indent="0">
              <a:buNone/>
            </a:pPr>
            <a:r>
              <a:rPr lang="en-US" dirty="0">
                <a:sym typeface="Wingdings" panose="05000000000000000000" pitchFamily="2" charset="2"/>
              </a:rPr>
              <a:t>Example: Storing accounts.</a:t>
            </a:r>
          </a:p>
        </p:txBody>
      </p:sp>
      <p:sp>
        <p:nvSpPr>
          <p:cNvPr id="4" name="Cylinder 3">
            <a:extLst>
              <a:ext uri="{FF2B5EF4-FFF2-40B4-BE49-F238E27FC236}">
                <a16:creationId xmlns:a16="http://schemas.microsoft.com/office/drawing/2014/main" id="{3D21210B-F2CE-4901-802F-9524D1C45243}"/>
              </a:ext>
            </a:extLst>
          </p:cNvPr>
          <p:cNvSpPr/>
          <p:nvPr/>
        </p:nvSpPr>
        <p:spPr>
          <a:xfrm>
            <a:off x="9612560" y="101374"/>
            <a:ext cx="2435087" cy="2417900"/>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0F5665D-92F9-4651-BF26-ACF628227061}"/>
              </a:ext>
            </a:extLst>
          </p:cNvPr>
          <p:cNvGraphicFramePr>
            <a:graphicFrameLocks noGrp="1"/>
          </p:cNvGraphicFramePr>
          <p:nvPr>
            <p:extLst/>
          </p:nvPr>
        </p:nvGraphicFramePr>
        <p:xfrm>
          <a:off x="9886279" y="846457"/>
          <a:ext cx="1992403" cy="1097280"/>
        </p:xfrm>
        <a:graphic>
          <a:graphicData uri="http://schemas.openxmlformats.org/drawingml/2006/table">
            <a:tbl>
              <a:tblPr firstRow="1" bandRow="1">
                <a:tableStyleId>{5C22544A-7EE6-4342-B048-85BDC9FD1C3A}</a:tableStyleId>
              </a:tblPr>
              <a:tblGrid>
                <a:gridCol w="879220">
                  <a:extLst>
                    <a:ext uri="{9D8B030D-6E8A-4147-A177-3AD203B41FA5}">
                      <a16:colId xmlns:a16="http://schemas.microsoft.com/office/drawing/2014/main" val="1100058728"/>
                    </a:ext>
                  </a:extLst>
                </a:gridCol>
                <a:gridCol w="1113183">
                  <a:extLst>
                    <a:ext uri="{9D8B030D-6E8A-4147-A177-3AD203B41FA5}">
                      <a16:colId xmlns:a16="http://schemas.microsoft.com/office/drawing/2014/main" val="4283229814"/>
                    </a:ext>
                  </a:extLst>
                </a:gridCol>
              </a:tblGrid>
              <a:tr h="290240">
                <a:tc>
                  <a:txBody>
                    <a:bodyPr/>
                    <a:lstStyle/>
                    <a:p>
                      <a:r>
                        <a:rPr lang="en-US" sz="1800" dirty="0"/>
                        <a:t>name</a:t>
                      </a:r>
                    </a:p>
                  </a:txBody>
                  <a:tcPr/>
                </a:tc>
                <a:tc>
                  <a:txBody>
                    <a:bodyPr/>
                    <a:lstStyle/>
                    <a:p>
                      <a:r>
                        <a:rPr lang="en-US" sz="1800" dirty="0"/>
                        <a:t>amount</a:t>
                      </a:r>
                    </a:p>
                  </a:txBody>
                  <a:tcPr/>
                </a:tc>
                <a:extLst>
                  <a:ext uri="{0D108BD9-81ED-4DB2-BD59-A6C34878D82A}">
                    <a16:rowId xmlns:a16="http://schemas.microsoft.com/office/drawing/2014/main" val="1308119829"/>
                  </a:ext>
                </a:extLst>
              </a:tr>
              <a:tr h="290240">
                <a:tc>
                  <a:txBody>
                    <a:bodyPr/>
                    <a:lstStyle/>
                    <a:p>
                      <a:pPr algn="ctr"/>
                      <a:r>
                        <a:rPr lang="en-US" sz="1800" dirty="0"/>
                        <a:t>Alice</a:t>
                      </a:r>
                    </a:p>
                  </a:txBody>
                  <a:tcPr/>
                </a:tc>
                <a:tc>
                  <a:txBody>
                    <a:bodyPr/>
                    <a:lstStyle/>
                    <a:p>
                      <a:pPr algn="r"/>
                      <a:r>
                        <a:rPr lang="en-US" sz="1800" dirty="0"/>
                        <a:t>100</a:t>
                      </a:r>
                    </a:p>
                  </a:txBody>
                  <a:tcPr/>
                </a:tc>
                <a:extLst>
                  <a:ext uri="{0D108BD9-81ED-4DB2-BD59-A6C34878D82A}">
                    <a16:rowId xmlns:a16="http://schemas.microsoft.com/office/drawing/2014/main" val="1269024975"/>
                  </a:ext>
                </a:extLst>
              </a:tr>
              <a:tr h="290240">
                <a:tc>
                  <a:txBody>
                    <a:bodyPr/>
                    <a:lstStyle/>
                    <a:p>
                      <a:pPr algn="ctr"/>
                      <a:r>
                        <a:rPr lang="en-US" sz="1800" dirty="0"/>
                        <a:t>Bob</a:t>
                      </a:r>
                    </a:p>
                  </a:txBody>
                  <a:tcPr/>
                </a:tc>
                <a:tc>
                  <a:txBody>
                    <a:bodyPr/>
                    <a:lstStyle/>
                    <a:p>
                      <a:pPr algn="r"/>
                      <a:r>
                        <a:rPr lang="en-US" sz="1800" dirty="0"/>
                        <a:t>100</a:t>
                      </a:r>
                    </a:p>
                  </a:txBody>
                  <a:tcPr/>
                </a:tc>
                <a:extLst>
                  <a:ext uri="{0D108BD9-81ED-4DB2-BD59-A6C34878D82A}">
                    <a16:rowId xmlns:a16="http://schemas.microsoft.com/office/drawing/2014/main" val="683278053"/>
                  </a:ext>
                </a:extLst>
              </a:tr>
            </a:tbl>
          </a:graphicData>
        </a:graphic>
      </p:graphicFrame>
      <p:sp>
        <p:nvSpPr>
          <p:cNvPr id="6" name="Content Placeholder 2">
            <a:extLst>
              <a:ext uri="{FF2B5EF4-FFF2-40B4-BE49-F238E27FC236}">
                <a16:creationId xmlns:a16="http://schemas.microsoft.com/office/drawing/2014/main" id="{3F7E06D9-ACF7-4A60-88F8-BDE7F549DB3B}"/>
              </a:ext>
            </a:extLst>
          </p:cNvPr>
          <p:cNvSpPr txBox="1">
            <a:spLocks/>
          </p:cNvSpPr>
          <p:nvPr/>
        </p:nvSpPr>
        <p:spPr>
          <a:xfrm>
            <a:off x="9886279" y="1943737"/>
            <a:ext cx="199240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accounts</a:t>
            </a:r>
          </a:p>
        </p:txBody>
      </p:sp>
    </p:spTree>
    <p:extLst>
      <p:ext uri="{BB962C8B-B14F-4D97-AF65-F5344CB8AC3E}">
        <p14:creationId xmlns:p14="http://schemas.microsoft.com/office/powerpoint/2010/main" val="372695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9" grpId="0" build="p"/>
      <p:bldP spid="4"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40E13228-2BE9-45FA-8C5B-58CDD3744E1C}"/>
              </a:ext>
            </a:extLst>
          </p:cNvPr>
          <p:cNvSpPr txBox="1">
            <a:spLocks/>
          </p:cNvSpPr>
          <p:nvPr/>
        </p:nvSpPr>
        <p:spPr>
          <a:xfrm>
            <a:off x="963859" y="2337536"/>
            <a:ext cx="6331463" cy="442941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humans = </a:t>
            </a:r>
            <a:r>
              <a:rPr lang="en-US" sz="2000" dirty="0" err="1">
                <a:solidFill>
                  <a:schemeClr val="tx1"/>
                </a:solidFill>
                <a:latin typeface="Courier New" panose="02070309020205020404" pitchFamily="49" charset="0"/>
                <a:cs typeface="Courier New" panose="02070309020205020404" pitchFamily="49" charset="0"/>
              </a:rPr>
              <a:t>db.collection</a:t>
            </a:r>
            <a:r>
              <a:rPr lang="en-US" sz="2000" dirty="0">
                <a:solidFill>
                  <a:schemeClr val="tx1"/>
                </a:solidFill>
                <a:latin typeface="Courier New" panose="02070309020205020404" pitchFamily="49" charset="0"/>
                <a:cs typeface="Courier New" panose="02070309020205020404" pitchFamily="49" charset="0"/>
              </a:rPr>
              <a:t>("humans")</a:t>
            </a:r>
          </a:p>
          <a:p>
            <a:pPr marL="0" indent="0">
              <a:buNone/>
            </a:pPr>
            <a:r>
              <a:rPr lang="en-US" sz="2000" dirty="0" err="1">
                <a:solidFill>
                  <a:schemeClr val="tx1"/>
                </a:solidFill>
                <a:latin typeface="Courier New" panose="02070309020205020404" pitchFamily="49" charset="0"/>
                <a:cs typeface="Courier New" panose="02070309020205020404" pitchFamily="49" charset="0"/>
              </a:rPr>
              <a:t>humans.insert</a:t>
            </a: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a:solidFill>
                  <a:schemeClr val="tx1"/>
                </a:solidFill>
                <a:latin typeface="Courier New" panose="02070309020205020404" pitchFamily="49" charset="0"/>
                <a:cs typeface="Courier New" panose="02070309020205020404" pitchFamily="49" charset="0"/>
              </a:rPr>
              <a:t>  name: "Alice",</a:t>
            </a:r>
          </a:p>
          <a:p>
            <a:pPr marL="0" indent="0">
              <a:buNone/>
            </a:pPr>
            <a:r>
              <a:rPr lang="en-US" sz="2000" dirty="0">
                <a:solidFill>
                  <a:schemeClr val="tx1"/>
                </a:solidFill>
                <a:latin typeface="Courier New" panose="02070309020205020404" pitchFamily="49" charset="0"/>
                <a:cs typeface="Courier New" panose="02070309020205020404" pitchFamily="49" charset="0"/>
              </a:rPr>
              <a:t>  age: 10,</a:t>
            </a:r>
          </a:p>
          <a:p>
            <a:pPr marL="0" indent="0">
              <a:buNone/>
            </a:pPr>
            <a:r>
              <a:rPr lang="en-US" sz="2000" dirty="0">
                <a:solidFill>
                  <a:schemeClr val="tx1"/>
                </a:solidFill>
                <a:latin typeface="Courier New" panose="02070309020205020404" pitchFamily="49" charset="0"/>
                <a:cs typeface="Courier New" panose="02070309020205020404" pitchFamily="49" charset="0"/>
              </a:rPr>
              <a:t>  pets: [{name: "Catty"}]</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err="1">
                <a:solidFill>
                  <a:schemeClr val="tx1"/>
                </a:solidFill>
                <a:latin typeface="Courier New" panose="02070309020205020404" pitchFamily="49" charset="0"/>
                <a:cs typeface="Courier New" panose="02070309020205020404" pitchFamily="49" charset="0"/>
              </a:rPr>
              <a:t>humans.insert</a:t>
            </a: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a:solidFill>
                  <a:schemeClr val="tx1"/>
                </a:solidFill>
                <a:latin typeface="Courier New" panose="02070309020205020404" pitchFamily="49" charset="0"/>
                <a:cs typeface="Courier New" panose="02070309020205020404" pitchFamily="49" charset="0"/>
              </a:rPr>
              <a:t>  name: "Bob",</a:t>
            </a:r>
          </a:p>
          <a:p>
            <a:pPr marL="0" indent="0">
              <a:buNone/>
            </a:pPr>
            <a:r>
              <a:rPr lang="en-US" sz="2000" dirty="0">
                <a:solidFill>
                  <a:schemeClr val="tx1"/>
                </a:solidFill>
                <a:latin typeface="Courier New" panose="02070309020205020404" pitchFamily="49" charset="0"/>
                <a:cs typeface="Courier New" panose="02070309020205020404" pitchFamily="49" charset="0"/>
              </a:rPr>
              <a:t>  age: 20,</a:t>
            </a:r>
          </a:p>
          <a:p>
            <a:pPr marL="0" indent="0">
              <a:buNone/>
            </a:pPr>
            <a:r>
              <a:rPr lang="en-US" sz="2000" dirty="0">
                <a:solidFill>
                  <a:schemeClr val="tx1"/>
                </a:solidFill>
                <a:latin typeface="Courier New" panose="02070309020205020404" pitchFamily="49" charset="0"/>
                <a:cs typeface="Courier New" panose="02070309020205020404" pitchFamily="49" charset="0"/>
              </a:rPr>
              <a:t>  pets: [{name: "Doggy"}]</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a:xfrm>
            <a:off x="838200" y="365125"/>
            <a:ext cx="10611678" cy="1325563"/>
          </a:xfrm>
        </p:spPr>
        <p:txBody>
          <a:bodyPr/>
          <a:lstStyle/>
          <a:p>
            <a:r>
              <a:rPr lang="en-US" dirty="0"/>
              <a:t>NoSQL: Document database</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7361584" cy="480131"/>
          </a:xfrm>
        </p:spPr>
        <p:txBody>
          <a:bodyPr wrap="square">
            <a:spAutoFit/>
          </a:bodyPr>
          <a:lstStyle/>
          <a:p>
            <a:pPr marL="0" indent="0">
              <a:buNone/>
            </a:pPr>
            <a:r>
              <a:rPr lang="en-US" dirty="0">
                <a:sym typeface="Wingdings" panose="05000000000000000000" pitchFamily="2" charset="2"/>
              </a:rPr>
              <a:t>Example: Storing humans and pets.</a:t>
            </a:r>
          </a:p>
        </p:txBody>
      </p:sp>
      <p:sp>
        <p:nvSpPr>
          <p:cNvPr id="4" name="Cylinder 3">
            <a:extLst>
              <a:ext uri="{FF2B5EF4-FFF2-40B4-BE49-F238E27FC236}">
                <a16:creationId xmlns:a16="http://schemas.microsoft.com/office/drawing/2014/main" id="{3D21210B-F2CE-4901-802F-9524D1C45243}"/>
              </a:ext>
            </a:extLst>
          </p:cNvPr>
          <p:cNvSpPr/>
          <p:nvPr/>
        </p:nvSpPr>
        <p:spPr>
          <a:xfrm>
            <a:off x="8984974" y="101373"/>
            <a:ext cx="3062673" cy="3814643"/>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0F5665D-92F9-4651-BF26-ACF628227061}"/>
              </a:ext>
            </a:extLst>
          </p:cNvPr>
          <p:cNvGraphicFramePr>
            <a:graphicFrameLocks noGrp="1"/>
          </p:cNvGraphicFramePr>
          <p:nvPr>
            <p:extLst/>
          </p:nvPr>
        </p:nvGraphicFramePr>
        <p:xfrm>
          <a:off x="9233450" y="660877"/>
          <a:ext cx="2565719" cy="1097280"/>
        </p:xfrm>
        <a:graphic>
          <a:graphicData uri="http://schemas.openxmlformats.org/drawingml/2006/table">
            <a:tbl>
              <a:tblPr firstRow="1" bandRow="1">
                <a:tableStyleId>{5C22544A-7EE6-4342-B048-85BDC9FD1C3A}</a:tableStyleId>
              </a:tblPr>
              <a:tblGrid>
                <a:gridCol w="427383">
                  <a:extLst>
                    <a:ext uri="{9D8B030D-6E8A-4147-A177-3AD203B41FA5}">
                      <a16:colId xmlns:a16="http://schemas.microsoft.com/office/drawing/2014/main" val="224671784"/>
                    </a:ext>
                  </a:extLst>
                </a:gridCol>
                <a:gridCol w="983974">
                  <a:extLst>
                    <a:ext uri="{9D8B030D-6E8A-4147-A177-3AD203B41FA5}">
                      <a16:colId xmlns:a16="http://schemas.microsoft.com/office/drawing/2014/main" val="1100058728"/>
                    </a:ext>
                  </a:extLst>
                </a:gridCol>
                <a:gridCol w="1154362">
                  <a:extLst>
                    <a:ext uri="{9D8B030D-6E8A-4147-A177-3AD203B41FA5}">
                      <a16:colId xmlns:a16="http://schemas.microsoft.com/office/drawing/2014/main" val="4283229814"/>
                    </a:ext>
                  </a:extLst>
                </a:gridCol>
              </a:tblGrid>
              <a:tr h="290240">
                <a:tc>
                  <a:txBody>
                    <a:bodyPr/>
                    <a:lstStyle/>
                    <a:p>
                      <a:pPr algn="ctr"/>
                      <a:r>
                        <a:rPr lang="en-US" sz="1800" dirty="0"/>
                        <a:t>id</a:t>
                      </a:r>
                    </a:p>
                  </a:txBody>
                  <a:tcPr/>
                </a:tc>
                <a:tc>
                  <a:txBody>
                    <a:bodyPr/>
                    <a:lstStyle/>
                    <a:p>
                      <a:pPr algn="ctr"/>
                      <a:r>
                        <a:rPr lang="en-US" sz="1800" dirty="0"/>
                        <a:t>name</a:t>
                      </a:r>
                    </a:p>
                  </a:txBody>
                  <a:tcPr/>
                </a:tc>
                <a:tc>
                  <a:txBody>
                    <a:bodyPr/>
                    <a:lstStyle/>
                    <a:p>
                      <a:pPr algn="ctr"/>
                      <a:r>
                        <a:rPr lang="en-US" sz="1800" dirty="0"/>
                        <a:t>age</a:t>
                      </a:r>
                    </a:p>
                  </a:txBody>
                  <a:tcPr/>
                </a:tc>
                <a:extLst>
                  <a:ext uri="{0D108BD9-81ED-4DB2-BD59-A6C34878D82A}">
                    <a16:rowId xmlns:a16="http://schemas.microsoft.com/office/drawing/2014/main" val="1308119829"/>
                  </a:ext>
                </a:extLst>
              </a:tr>
              <a:tr h="290240">
                <a:tc>
                  <a:txBody>
                    <a:bodyPr/>
                    <a:lstStyle/>
                    <a:p>
                      <a:pPr algn="ctr"/>
                      <a:r>
                        <a:rPr lang="en-US" sz="1800" dirty="0"/>
                        <a:t>1</a:t>
                      </a:r>
                    </a:p>
                  </a:txBody>
                  <a:tcPr/>
                </a:tc>
                <a:tc>
                  <a:txBody>
                    <a:bodyPr/>
                    <a:lstStyle/>
                    <a:p>
                      <a:pPr algn="ctr"/>
                      <a:r>
                        <a:rPr lang="en-US" sz="1800" dirty="0"/>
                        <a:t>Alice</a:t>
                      </a:r>
                    </a:p>
                  </a:txBody>
                  <a:tcPr/>
                </a:tc>
                <a:tc>
                  <a:txBody>
                    <a:bodyPr/>
                    <a:lstStyle/>
                    <a:p>
                      <a:pPr algn="r"/>
                      <a:r>
                        <a:rPr lang="en-US" sz="1800" dirty="0"/>
                        <a:t>10</a:t>
                      </a:r>
                    </a:p>
                  </a:txBody>
                  <a:tcPr/>
                </a:tc>
                <a:extLst>
                  <a:ext uri="{0D108BD9-81ED-4DB2-BD59-A6C34878D82A}">
                    <a16:rowId xmlns:a16="http://schemas.microsoft.com/office/drawing/2014/main" val="1269024975"/>
                  </a:ext>
                </a:extLst>
              </a:tr>
              <a:tr h="290240">
                <a:tc>
                  <a:txBody>
                    <a:bodyPr/>
                    <a:lstStyle/>
                    <a:p>
                      <a:pPr algn="ctr"/>
                      <a:r>
                        <a:rPr lang="en-US" sz="1800" dirty="0"/>
                        <a:t>2</a:t>
                      </a:r>
                    </a:p>
                  </a:txBody>
                  <a:tcPr/>
                </a:tc>
                <a:tc>
                  <a:txBody>
                    <a:bodyPr/>
                    <a:lstStyle/>
                    <a:p>
                      <a:pPr algn="ctr"/>
                      <a:r>
                        <a:rPr lang="en-US" sz="1800" dirty="0"/>
                        <a:t>Bob</a:t>
                      </a:r>
                    </a:p>
                  </a:txBody>
                  <a:tcPr/>
                </a:tc>
                <a:tc>
                  <a:txBody>
                    <a:bodyPr/>
                    <a:lstStyle/>
                    <a:p>
                      <a:pPr algn="r"/>
                      <a:r>
                        <a:rPr lang="en-US" sz="1800" dirty="0"/>
                        <a:t>20</a:t>
                      </a:r>
                    </a:p>
                  </a:txBody>
                  <a:tcPr/>
                </a:tc>
                <a:extLst>
                  <a:ext uri="{0D108BD9-81ED-4DB2-BD59-A6C34878D82A}">
                    <a16:rowId xmlns:a16="http://schemas.microsoft.com/office/drawing/2014/main" val="683278053"/>
                  </a:ext>
                </a:extLst>
              </a:tr>
            </a:tbl>
          </a:graphicData>
        </a:graphic>
      </p:graphicFrame>
      <p:sp>
        <p:nvSpPr>
          <p:cNvPr id="6" name="Content Placeholder 2">
            <a:extLst>
              <a:ext uri="{FF2B5EF4-FFF2-40B4-BE49-F238E27FC236}">
                <a16:creationId xmlns:a16="http://schemas.microsoft.com/office/drawing/2014/main" id="{3F7E06D9-ACF7-4A60-88F8-BDE7F549DB3B}"/>
              </a:ext>
            </a:extLst>
          </p:cNvPr>
          <p:cNvSpPr txBox="1">
            <a:spLocks/>
          </p:cNvSpPr>
          <p:nvPr/>
        </p:nvSpPr>
        <p:spPr>
          <a:xfrm>
            <a:off x="9233450" y="1788232"/>
            <a:ext cx="2565719"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humans</a:t>
            </a:r>
          </a:p>
        </p:txBody>
      </p:sp>
      <p:graphicFrame>
        <p:nvGraphicFramePr>
          <p:cNvPr id="8" name="Table 7">
            <a:extLst>
              <a:ext uri="{FF2B5EF4-FFF2-40B4-BE49-F238E27FC236}">
                <a16:creationId xmlns:a16="http://schemas.microsoft.com/office/drawing/2014/main" id="{306123BC-329C-440B-B934-C3CBCE676668}"/>
              </a:ext>
            </a:extLst>
          </p:cNvPr>
          <p:cNvGraphicFramePr>
            <a:graphicFrameLocks noGrp="1"/>
          </p:cNvGraphicFramePr>
          <p:nvPr>
            <p:extLst/>
          </p:nvPr>
        </p:nvGraphicFramePr>
        <p:xfrm>
          <a:off x="9233450" y="2250192"/>
          <a:ext cx="2565719" cy="1097280"/>
        </p:xfrm>
        <a:graphic>
          <a:graphicData uri="http://schemas.openxmlformats.org/drawingml/2006/table">
            <a:tbl>
              <a:tblPr firstRow="1" bandRow="1">
                <a:tableStyleId>{5C22544A-7EE6-4342-B048-85BDC9FD1C3A}</a:tableStyleId>
              </a:tblPr>
              <a:tblGrid>
                <a:gridCol w="566533">
                  <a:extLst>
                    <a:ext uri="{9D8B030D-6E8A-4147-A177-3AD203B41FA5}">
                      <a16:colId xmlns:a16="http://schemas.microsoft.com/office/drawing/2014/main" val="224671784"/>
                    </a:ext>
                  </a:extLst>
                </a:gridCol>
                <a:gridCol w="844824">
                  <a:extLst>
                    <a:ext uri="{9D8B030D-6E8A-4147-A177-3AD203B41FA5}">
                      <a16:colId xmlns:a16="http://schemas.microsoft.com/office/drawing/2014/main" val="1100058728"/>
                    </a:ext>
                  </a:extLst>
                </a:gridCol>
                <a:gridCol w="1154362">
                  <a:extLst>
                    <a:ext uri="{9D8B030D-6E8A-4147-A177-3AD203B41FA5}">
                      <a16:colId xmlns:a16="http://schemas.microsoft.com/office/drawing/2014/main" val="4283229814"/>
                    </a:ext>
                  </a:extLst>
                </a:gridCol>
              </a:tblGrid>
              <a:tr h="290240">
                <a:tc>
                  <a:txBody>
                    <a:bodyPr/>
                    <a:lstStyle/>
                    <a:p>
                      <a:pPr algn="ctr"/>
                      <a:r>
                        <a:rPr lang="en-US" sz="1800" dirty="0"/>
                        <a:t>id</a:t>
                      </a:r>
                    </a:p>
                  </a:txBody>
                  <a:tcPr/>
                </a:tc>
                <a:tc>
                  <a:txBody>
                    <a:bodyPr/>
                    <a:lstStyle/>
                    <a:p>
                      <a:pPr algn="ctr"/>
                      <a:r>
                        <a:rPr lang="en-US" sz="1800" dirty="0" err="1"/>
                        <a:t>hId</a:t>
                      </a:r>
                      <a:endParaRPr lang="en-US" sz="1800" dirty="0"/>
                    </a:p>
                  </a:txBody>
                  <a:tcPr/>
                </a:tc>
                <a:tc>
                  <a:txBody>
                    <a:bodyPr/>
                    <a:lstStyle/>
                    <a:p>
                      <a:pPr algn="ctr"/>
                      <a:r>
                        <a:rPr lang="en-US" sz="1800" dirty="0"/>
                        <a:t>name</a:t>
                      </a:r>
                    </a:p>
                  </a:txBody>
                  <a:tcPr/>
                </a:tc>
                <a:extLst>
                  <a:ext uri="{0D108BD9-81ED-4DB2-BD59-A6C34878D82A}">
                    <a16:rowId xmlns:a16="http://schemas.microsoft.com/office/drawing/2014/main" val="1308119829"/>
                  </a:ext>
                </a:extLst>
              </a:tr>
              <a:tr h="290240">
                <a:tc>
                  <a:txBody>
                    <a:bodyPr/>
                    <a:lstStyle/>
                    <a:p>
                      <a:pPr algn="ctr"/>
                      <a:r>
                        <a:rPr lang="en-US" sz="1800" dirty="0"/>
                        <a:t>1</a:t>
                      </a:r>
                    </a:p>
                  </a:txBody>
                  <a:tcPr/>
                </a:tc>
                <a:tc>
                  <a:txBody>
                    <a:bodyPr/>
                    <a:lstStyle/>
                    <a:p>
                      <a:pPr algn="ctr"/>
                      <a:r>
                        <a:rPr lang="en-US" sz="1800" dirty="0"/>
                        <a:t>1</a:t>
                      </a:r>
                    </a:p>
                  </a:txBody>
                  <a:tcPr/>
                </a:tc>
                <a:tc>
                  <a:txBody>
                    <a:bodyPr/>
                    <a:lstStyle/>
                    <a:p>
                      <a:pPr algn="r"/>
                      <a:r>
                        <a:rPr lang="en-US" sz="1800" dirty="0"/>
                        <a:t>Catty</a:t>
                      </a:r>
                    </a:p>
                  </a:txBody>
                  <a:tcPr/>
                </a:tc>
                <a:extLst>
                  <a:ext uri="{0D108BD9-81ED-4DB2-BD59-A6C34878D82A}">
                    <a16:rowId xmlns:a16="http://schemas.microsoft.com/office/drawing/2014/main" val="1269024975"/>
                  </a:ext>
                </a:extLst>
              </a:tr>
              <a:tr h="290240">
                <a:tc>
                  <a:txBody>
                    <a:bodyPr/>
                    <a:lstStyle/>
                    <a:p>
                      <a:pPr algn="ctr"/>
                      <a:r>
                        <a:rPr lang="en-US" sz="1800" dirty="0"/>
                        <a:t>2</a:t>
                      </a:r>
                    </a:p>
                  </a:txBody>
                  <a:tcPr/>
                </a:tc>
                <a:tc>
                  <a:txBody>
                    <a:bodyPr/>
                    <a:lstStyle/>
                    <a:p>
                      <a:pPr algn="ctr"/>
                      <a:r>
                        <a:rPr lang="en-US" sz="1800" dirty="0"/>
                        <a:t>2</a:t>
                      </a:r>
                    </a:p>
                  </a:txBody>
                  <a:tcPr/>
                </a:tc>
                <a:tc>
                  <a:txBody>
                    <a:bodyPr/>
                    <a:lstStyle/>
                    <a:p>
                      <a:pPr algn="r"/>
                      <a:r>
                        <a:rPr lang="en-US" sz="1800" dirty="0"/>
                        <a:t>Doggy</a:t>
                      </a:r>
                    </a:p>
                  </a:txBody>
                  <a:tcPr/>
                </a:tc>
                <a:extLst>
                  <a:ext uri="{0D108BD9-81ED-4DB2-BD59-A6C34878D82A}">
                    <a16:rowId xmlns:a16="http://schemas.microsoft.com/office/drawing/2014/main" val="683278053"/>
                  </a:ext>
                </a:extLst>
              </a:tr>
            </a:tbl>
          </a:graphicData>
        </a:graphic>
      </p:graphicFrame>
      <p:sp>
        <p:nvSpPr>
          <p:cNvPr id="10" name="Content Placeholder 2">
            <a:extLst>
              <a:ext uri="{FF2B5EF4-FFF2-40B4-BE49-F238E27FC236}">
                <a16:creationId xmlns:a16="http://schemas.microsoft.com/office/drawing/2014/main" id="{5C770CC7-B337-484E-ADF8-DCA7A154A2E5}"/>
              </a:ext>
            </a:extLst>
          </p:cNvPr>
          <p:cNvSpPr txBox="1">
            <a:spLocks/>
          </p:cNvSpPr>
          <p:nvPr/>
        </p:nvSpPr>
        <p:spPr>
          <a:xfrm>
            <a:off x="9233450" y="3377547"/>
            <a:ext cx="2565719"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pets</a:t>
            </a:r>
          </a:p>
        </p:txBody>
      </p:sp>
      <p:sp>
        <p:nvSpPr>
          <p:cNvPr id="11" name="Content Placeholder 2">
            <a:extLst>
              <a:ext uri="{FF2B5EF4-FFF2-40B4-BE49-F238E27FC236}">
                <a16:creationId xmlns:a16="http://schemas.microsoft.com/office/drawing/2014/main" id="{B2BBA5C1-6182-4D06-AAE6-217BCE59D524}"/>
              </a:ext>
            </a:extLst>
          </p:cNvPr>
          <p:cNvSpPr txBox="1">
            <a:spLocks/>
          </p:cNvSpPr>
          <p:nvPr/>
        </p:nvSpPr>
        <p:spPr>
          <a:xfrm>
            <a:off x="7389740" y="4211768"/>
            <a:ext cx="4060138" cy="1771767"/>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ym typeface="Wingdings" panose="05000000000000000000" pitchFamily="2" charset="2"/>
              </a:rPr>
              <a:t>Fast to fetch a human with its pets </a:t>
            </a:r>
            <a:r>
              <a:rPr lang="en-US" dirty="0">
                <a:solidFill>
                  <a:schemeClr val="accent6"/>
                </a:solidFill>
                <a:sym typeface="Wingdings" panose="05000000000000000000" pitchFamily="2" charset="2"/>
              </a:rPr>
              <a:t></a:t>
            </a:r>
          </a:p>
          <a:p>
            <a:pPr marL="0" indent="0">
              <a:buFont typeface="Arial" panose="020B0604020202020204" pitchFamily="34" charset="0"/>
              <a:buNone/>
            </a:pPr>
            <a:r>
              <a:rPr lang="en-US" dirty="0">
                <a:sym typeface="Wingdings" panose="05000000000000000000" pitchFamily="2" charset="2"/>
              </a:rPr>
              <a:t>No easy way to fetch a specific pet </a:t>
            </a:r>
            <a:r>
              <a:rPr lang="en-US" dirty="0">
                <a:solidFill>
                  <a:srgbClr val="C00000"/>
                </a:solidFill>
                <a:sym typeface="Wingdings" panose="05000000000000000000" pitchFamily="2" charset="2"/>
              </a:rPr>
              <a:t></a:t>
            </a:r>
          </a:p>
        </p:txBody>
      </p:sp>
    </p:spTree>
    <p:extLst>
      <p:ext uri="{BB962C8B-B14F-4D97-AF65-F5344CB8AC3E}">
        <p14:creationId xmlns:p14="http://schemas.microsoft.com/office/powerpoint/2010/main" val="267558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9" grpId="0" build="p"/>
      <p:bldP spid="4" grpId="0" animBg="1"/>
      <p:bldP spid="6"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Scaling databases</a:t>
            </a:r>
          </a:p>
        </p:txBody>
      </p:sp>
      <p:sp>
        <p:nvSpPr>
          <p:cNvPr id="3" name="Subtitle 2"/>
          <p:cNvSpPr>
            <a:spLocks noGrp="1"/>
          </p:cNvSpPr>
          <p:nvPr>
            <p:ph type="subTitle" idx="1"/>
          </p:nvPr>
        </p:nvSpPr>
        <p:spPr/>
        <p:txBody>
          <a:bodyPr>
            <a:normAutofit/>
          </a:bodyPr>
          <a:lstStyle/>
          <a:p>
            <a:r>
              <a:rPr lang="en-US" b="1" dirty="0"/>
              <a:t>Peter Larsson-Green</a:t>
            </a:r>
          </a:p>
          <a:p>
            <a:r>
              <a:rPr lang="en-US" dirty="0"/>
              <a:t>Lecturer at Jönköping University</a:t>
            </a:r>
          </a:p>
          <a:p>
            <a:r>
              <a:rPr lang="en-US" dirty="0"/>
              <a:t>Spring 2019</a:t>
            </a:r>
          </a:p>
        </p:txBody>
      </p:sp>
    </p:spTree>
    <p:extLst>
      <p:ext uri="{BB962C8B-B14F-4D97-AF65-F5344CB8AC3E}">
        <p14:creationId xmlns:p14="http://schemas.microsoft.com/office/powerpoint/2010/main" val="4015595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40E13228-2BE9-45FA-8C5B-58CDD3744E1C}"/>
              </a:ext>
            </a:extLst>
          </p:cNvPr>
          <p:cNvSpPr txBox="1">
            <a:spLocks/>
          </p:cNvSpPr>
          <p:nvPr/>
        </p:nvSpPr>
        <p:spPr>
          <a:xfrm>
            <a:off x="963859" y="2337536"/>
            <a:ext cx="7772637" cy="2403222"/>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humans = </a:t>
            </a:r>
            <a:r>
              <a:rPr lang="en-US" sz="2000" dirty="0" err="1">
                <a:solidFill>
                  <a:schemeClr val="tx1"/>
                </a:solidFill>
                <a:latin typeface="Courier New" panose="02070309020205020404" pitchFamily="49" charset="0"/>
                <a:cs typeface="Courier New" panose="02070309020205020404" pitchFamily="49" charset="0"/>
              </a:rPr>
              <a:t>db.collection</a:t>
            </a:r>
            <a:r>
              <a:rPr lang="en-US" sz="2000" dirty="0">
                <a:solidFill>
                  <a:schemeClr val="tx1"/>
                </a:solidFill>
                <a:latin typeface="Courier New" panose="02070309020205020404" pitchFamily="49" charset="0"/>
                <a:cs typeface="Courier New" panose="02070309020205020404" pitchFamily="49" charset="0"/>
              </a:rPr>
              <a:t>("humans")</a:t>
            </a:r>
          </a:p>
          <a:p>
            <a:pPr marL="0" indent="0">
              <a:buNone/>
            </a:pPr>
            <a:r>
              <a:rPr lang="en-US" sz="2000" dirty="0" err="1">
                <a:solidFill>
                  <a:schemeClr val="tx1"/>
                </a:solidFill>
                <a:latin typeface="Courier New" panose="02070309020205020404" pitchFamily="49" charset="0"/>
                <a:cs typeface="Courier New" panose="02070309020205020404" pitchFamily="49" charset="0"/>
              </a:rPr>
              <a:t>humans.insert</a:t>
            </a:r>
            <a:r>
              <a:rPr lang="en-US" sz="2000" dirty="0">
                <a:solidFill>
                  <a:schemeClr val="tx1"/>
                </a:solidFill>
                <a:latin typeface="Courier New" panose="02070309020205020404" pitchFamily="49" charset="0"/>
                <a:cs typeface="Courier New" panose="02070309020205020404" pitchFamily="49" charset="0"/>
              </a:rPr>
              <a:t>({id: 1, name: "Alice", age: 10})</a:t>
            </a:r>
          </a:p>
          <a:p>
            <a:pPr marL="0" indent="0">
              <a:buNone/>
            </a:pPr>
            <a:r>
              <a:rPr lang="en-US" sz="2000" dirty="0" err="1">
                <a:solidFill>
                  <a:schemeClr val="tx1"/>
                </a:solidFill>
                <a:latin typeface="Courier New" panose="02070309020205020404" pitchFamily="49" charset="0"/>
                <a:cs typeface="Courier New" panose="02070309020205020404" pitchFamily="49" charset="0"/>
              </a:rPr>
              <a:t>humans.insert</a:t>
            </a:r>
            <a:r>
              <a:rPr lang="en-US" sz="2000" dirty="0">
                <a:solidFill>
                  <a:schemeClr val="tx1"/>
                </a:solidFill>
                <a:latin typeface="Courier New" panose="02070309020205020404" pitchFamily="49" charset="0"/>
                <a:cs typeface="Courier New" panose="02070309020205020404" pitchFamily="49" charset="0"/>
              </a:rPr>
              <a:t>({id: 2, name: "Bob", age: 20})</a:t>
            </a:r>
          </a:p>
          <a:p>
            <a:pPr marL="0" indent="0">
              <a:buNone/>
            </a:pPr>
            <a:r>
              <a:rPr lang="en-US" sz="2000" b="1" dirty="0">
                <a:solidFill>
                  <a:schemeClr val="tx2"/>
                </a:solidFill>
                <a:latin typeface="Courier New" panose="02070309020205020404" pitchFamily="49" charset="0"/>
                <a:cs typeface="Courier New" panose="02070309020205020404" pitchFamily="49" charset="0"/>
              </a:rPr>
              <a:t>const </a:t>
            </a:r>
            <a:r>
              <a:rPr lang="en-US" sz="2000" dirty="0">
                <a:solidFill>
                  <a:schemeClr val="tx1"/>
                </a:solidFill>
                <a:latin typeface="Courier New" panose="02070309020205020404" pitchFamily="49" charset="0"/>
                <a:cs typeface="Courier New" panose="02070309020205020404" pitchFamily="49" charset="0"/>
              </a:rPr>
              <a:t>pets = </a:t>
            </a:r>
            <a:r>
              <a:rPr lang="en-US" sz="2000" dirty="0" err="1">
                <a:solidFill>
                  <a:schemeClr val="tx1"/>
                </a:solidFill>
                <a:latin typeface="Courier New" panose="02070309020205020404" pitchFamily="49" charset="0"/>
                <a:cs typeface="Courier New" panose="02070309020205020404" pitchFamily="49" charset="0"/>
              </a:rPr>
              <a:t>db.collection</a:t>
            </a:r>
            <a:r>
              <a:rPr lang="en-US" sz="2000" dirty="0">
                <a:solidFill>
                  <a:schemeClr val="tx1"/>
                </a:solidFill>
                <a:latin typeface="Courier New" panose="02070309020205020404" pitchFamily="49" charset="0"/>
                <a:cs typeface="Courier New" panose="02070309020205020404" pitchFamily="49" charset="0"/>
              </a:rPr>
              <a:t>("pets")</a:t>
            </a:r>
          </a:p>
          <a:p>
            <a:pPr marL="0" indent="0">
              <a:buNone/>
            </a:pPr>
            <a:r>
              <a:rPr lang="en-US" sz="2000" dirty="0" err="1">
                <a:solidFill>
                  <a:schemeClr val="tx1"/>
                </a:solidFill>
                <a:latin typeface="Courier New" panose="02070309020205020404" pitchFamily="49" charset="0"/>
                <a:cs typeface="Courier New" panose="02070309020205020404" pitchFamily="49" charset="0"/>
              </a:rPr>
              <a:t>pets.insert</a:t>
            </a:r>
            <a:r>
              <a:rPr lang="en-US" sz="2000" dirty="0">
                <a:solidFill>
                  <a:schemeClr val="tx1"/>
                </a:solidFill>
                <a:latin typeface="Courier New" panose="02070309020205020404" pitchFamily="49" charset="0"/>
                <a:cs typeface="Courier New" panose="02070309020205020404" pitchFamily="49" charset="0"/>
              </a:rPr>
              <a:t>({id: 1, </a:t>
            </a:r>
            <a:r>
              <a:rPr lang="en-US" sz="2000" dirty="0" err="1">
                <a:solidFill>
                  <a:schemeClr val="tx1"/>
                </a:solidFill>
                <a:latin typeface="Courier New" panose="02070309020205020404" pitchFamily="49" charset="0"/>
                <a:cs typeface="Courier New" panose="02070309020205020404" pitchFamily="49" charset="0"/>
              </a:rPr>
              <a:t>hId</a:t>
            </a:r>
            <a:r>
              <a:rPr lang="en-US" sz="2000" dirty="0">
                <a:solidFill>
                  <a:schemeClr val="tx1"/>
                </a:solidFill>
                <a:latin typeface="Courier New" panose="02070309020205020404" pitchFamily="49" charset="0"/>
                <a:cs typeface="Courier New" panose="02070309020205020404" pitchFamily="49" charset="0"/>
              </a:rPr>
              <a:t>: 1, name: "Catty"})</a:t>
            </a:r>
          </a:p>
          <a:p>
            <a:pPr marL="0" indent="0">
              <a:buNone/>
            </a:pPr>
            <a:r>
              <a:rPr lang="en-US" sz="2000" dirty="0" err="1">
                <a:solidFill>
                  <a:schemeClr val="tx1"/>
                </a:solidFill>
                <a:latin typeface="Courier New" panose="02070309020205020404" pitchFamily="49" charset="0"/>
                <a:cs typeface="Courier New" panose="02070309020205020404" pitchFamily="49" charset="0"/>
              </a:rPr>
              <a:t>pets.insert</a:t>
            </a:r>
            <a:r>
              <a:rPr lang="en-US" sz="2000" dirty="0">
                <a:solidFill>
                  <a:schemeClr val="tx1"/>
                </a:solidFill>
                <a:latin typeface="Courier New" panose="02070309020205020404" pitchFamily="49" charset="0"/>
                <a:cs typeface="Courier New" panose="02070309020205020404" pitchFamily="49" charset="0"/>
              </a:rPr>
              <a:t>({id: 2, </a:t>
            </a:r>
            <a:r>
              <a:rPr lang="en-US" sz="2000" dirty="0" err="1">
                <a:solidFill>
                  <a:schemeClr val="tx1"/>
                </a:solidFill>
                <a:latin typeface="Courier New" panose="02070309020205020404" pitchFamily="49" charset="0"/>
                <a:cs typeface="Courier New" panose="02070309020205020404" pitchFamily="49" charset="0"/>
              </a:rPr>
              <a:t>hId</a:t>
            </a:r>
            <a:r>
              <a:rPr lang="en-US" sz="2000" dirty="0">
                <a:solidFill>
                  <a:schemeClr val="tx1"/>
                </a:solidFill>
                <a:latin typeface="Courier New" panose="02070309020205020404" pitchFamily="49" charset="0"/>
                <a:cs typeface="Courier New" panose="02070309020205020404" pitchFamily="49" charset="0"/>
              </a:rPr>
              <a:t>: 2, name: "Doggy"})</a:t>
            </a:r>
            <a:endParaRPr lang="en-US" sz="2000" dirty="0">
              <a:solidFill>
                <a:schemeClr val="tx2"/>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838200" y="365125"/>
            <a:ext cx="10611678" cy="1325563"/>
          </a:xfrm>
        </p:spPr>
        <p:txBody>
          <a:bodyPr/>
          <a:lstStyle/>
          <a:p>
            <a:r>
              <a:rPr lang="en-US" dirty="0"/>
              <a:t>NoSQL: Document database</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7361584" cy="480131"/>
          </a:xfrm>
        </p:spPr>
        <p:txBody>
          <a:bodyPr wrap="square">
            <a:spAutoFit/>
          </a:bodyPr>
          <a:lstStyle/>
          <a:p>
            <a:pPr marL="0" indent="0">
              <a:buNone/>
            </a:pPr>
            <a:r>
              <a:rPr lang="en-US" dirty="0">
                <a:sym typeface="Wingdings" panose="05000000000000000000" pitchFamily="2" charset="2"/>
              </a:rPr>
              <a:t>Example: Storing humans and pets.</a:t>
            </a:r>
          </a:p>
        </p:txBody>
      </p:sp>
      <p:sp>
        <p:nvSpPr>
          <p:cNvPr id="4" name="Cylinder 3">
            <a:extLst>
              <a:ext uri="{FF2B5EF4-FFF2-40B4-BE49-F238E27FC236}">
                <a16:creationId xmlns:a16="http://schemas.microsoft.com/office/drawing/2014/main" id="{3D21210B-F2CE-4901-802F-9524D1C45243}"/>
              </a:ext>
            </a:extLst>
          </p:cNvPr>
          <p:cNvSpPr/>
          <p:nvPr/>
        </p:nvSpPr>
        <p:spPr>
          <a:xfrm>
            <a:off x="8984974" y="101373"/>
            <a:ext cx="3062673" cy="3814643"/>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0F5665D-92F9-4651-BF26-ACF628227061}"/>
              </a:ext>
            </a:extLst>
          </p:cNvPr>
          <p:cNvGraphicFramePr>
            <a:graphicFrameLocks noGrp="1"/>
          </p:cNvGraphicFramePr>
          <p:nvPr>
            <p:extLst/>
          </p:nvPr>
        </p:nvGraphicFramePr>
        <p:xfrm>
          <a:off x="9233450" y="660877"/>
          <a:ext cx="2565719" cy="1097280"/>
        </p:xfrm>
        <a:graphic>
          <a:graphicData uri="http://schemas.openxmlformats.org/drawingml/2006/table">
            <a:tbl>
              <a:tblPr firstRow="1" bandRow="1">
                <a:tableStyleId>{5C22544A-7EE6-4342-B048-85BDC9FD1C3A}</a:tableStyleId>
              </a:tblPr>
              <a:tblGrid>
                <a:gridCol w="427383">
                  <a:extLst>
                    <a:ext uri="{9D8B030D-6E8A-4147-A177-3AD203B41FA5}">
                      <a16:colId xmlns:a16="http://schemas.microsoft.com/office/drawing/2014/main" val="224671784"/>
                    </a:ext>
                  </a:extLst>
                </a:gridCol>
                <a:gridCol w="983974">
                  <a:extLst>
                    <a:ext uri="{9D8B030D-6E8A-4147-A177-3AD203B41FA5}">
                      <a16:colId xmlns:a16="http://schemas.microsoft.com/office/drawing/2014/main" val="1100058728"/>
                    </a:ext>
                  </a:extLst>
                </a:gridCol>
                <a:gridCol w="1154362">
                  <a:extLst>
                    <a:ext uri="{9D8B030D-6E8A-4147-A177-3AD203B41FA5}">
                      <a16:colId xmlns:a16="http://schemas.microsoft.com/office/drawing/2014/main" val="4283229814"/>
                    </a:ext>
                  </a:extLst>
                </a:gridCol>
              </a:tblGrid>
              <a:tr h="290240">
                <a:tc>
                  <a:txBody>
                    <a:bodyPr/>
                    <a:lstStyle/>
                    <a:p>
                      <a:pPr algn="ctr"/>
                      <a:r>
                        <a:rPr lang="en-US" sz="1800" dirty="0"/>
                        <a:t>id</a:t>
                      </a:r>
                    </a:p>
                  </a:txBody>
                  <a:tcPr/>
                </a:tc>
                <a:tc>
                  <a:txBody>
                    <a:bodyPr/>
                    <a:lstStyle/>
                    <a:p>
                      <a:pPr algn="ctr"/>
                      <a:r>
                        <a:rPr lang="en-US" sz="1800" dirty="0"/>
                        <a:t>name</a:t>
                      </a:r>
                    </a:p>
                  </a:txBody>
                  <a:tcPr/>
                </a:tc>
                <a:tc>
                  <a:txBody>
                    <a:bodyPr/>
                    <a:lstStyle/>
                    <a:p>
                      <a:pPr algn="ctr"/>
                      <a:r>
                        <a:rPr lang="en-US" sz="1800" dirty="0"/>
                        <a:t>age</a:t>
                      </a:r>
                    </a:p>
                  </a:txBody>
                  <a:tcPr/>
                </a:tc>
                <a:extLst>
                  <a:ext uri="{0D108BD9-81ED-4DB2-BD59-A6C34878D82A}">
                    <a16:rowId xmlns:a16="http://schemas.microsoft.com/office/drawing/2014/main" val="1308119829"/>
                  </a:ext>
                </a:extLst>
              </a:tr>
              <a:tr h="290240">
                <a:tc>
                  <a:txBody>
                    <a:bodyPr/>
                    <a:lstStyle/>
                    <a:p>
                      <a:pPr algn="ctr"/>
                      <a:r>
                        <a:rPr lang="en-US" sz="1800" dirty="0"/>
                        <a:t>1</a:t>
                      </a:r>
                    </a:p>
                  </a:txBody>
                  <a:tcPr/>
                </a:tc>
                <a:tc>
                  <a:txBody>
                    <a:bodyPr/>
                    <a:lstStyle/>
                    <a:p>
                      <a:pPr algn="ctr"/>
                      <a:r>
                        <a:rPr lang="en-US" sz="1800" dirty="0"/>
                        <a:t>Alice</a:t>
                      </a:r>
                    </a:p>
                  </a:txBody>
                  <a:tcPr/>
                </a:tc>
                <a:tc>
                  <a:txBody>
                    <a:bodyPr/>
                    <a:lstStyle/>
                    <a:p>
                      <a:pPr algn="r"/>
                      <a:r>
                        <a:rPr lang="en-US" sz="1800" dirty="0"/>
                        <a:t>10</a:t>
                      </a:r>
                    </a:p>
                  </a:txBody>
                  <a:tcPr/>
                </a:tc>
                <a:extLst>
                  <a:ext uri="{0D108BD9-81ED-4DB2-BD59-A6C34878D82A}">
                    <a16:rowId xmlns:a16="http://schemas.microsoft.com/office/drawing/2014/main" val="1269024975"/>
                  </a:ext>
                </a:extLst>
              </a:tr>
              <a:tr h="290240">
                <a:tc>
                  <a:txBody>
                    <a:bodyPr/>
                    <a:lstStyle/>
                    <a:p>
                      <a:pPr algn="ctr"/>
                      <a:r>
                        <a:rPr lang="en-US" sz="1800" dirty="0"/>
                        <a:t>2</a:t>
                      </a:r>
                    </a:p>
                  </a:txBody>
                  <a:tcPr/>
                </a:tc>
                <a:tc>
                  <a:txBody>
                    <a:bodyPr/>
                    <a:lstStyle/>
                    <a:p>
                      <a:pPr algn="ctr"/>
                      <a:r>
                        <a:rPr lang="en-US" sz="1800" dirty="0"/>
                        <a:t>Bob</a:t>
                      </a:r>
                    </a:p>
                  </a:txBody>
                  <a:tcPr/>
                </a:tc>
                <a:tc>
                  <a:txBody>
                    <a:bodyPr/>
                    <a:lstStyle/>
                    <a:p>
                      <a:pPr algn="r"/>
                      <a:r>
                        <a:rPr lang="en-US" sz="1800" dirty="0"/>
                        <a:t>20</a:t>
                      </a:r>
                    </a:p>
                  </a:txBody>
                  <a:tcPr/>
                </a:tc>
                <a:extLst>
                  <a:ext uri="{0D108BD9-81ED-4DB2-BD59-A6C34878D82A}">
                    <a16:rowId xmlns:a16="http://schemas.microsoft.com/office/drawing/2014/main" val="683278053"/>
                  </a:ext>
                </a:extLst>
              </a:tr>
            </a:tbl>
          </a:graphicData>
        </a:graphic>
      </p:graphicFrame>
      <p:sp>
        <p:nvSpPr>
          <p:cNvPr id="6" name="Content Placeholder 2">
            <a:extLst>
              <a:ext uri="{FF2B5EF4-FFF2-40B4-BE49-F238E27FC236}">
                <a16:creationId xmlns:a16="http://schemas.microsoft.com/office/drawing/2014/main" id="{3F7E06D9-ACF7-4A60-88F8-BDE7F549DB3B}"/>
              </a:ext>
            </a:extLst>
          </p:cNvPr>
          <p:cNvSpPr txBox="1">
            <a:spLocks/>
          </p:cNvSpPr>
          <p:nvPr/>
        </p:nvSpPr>
        <p:spPr>
          <a:xfrm>
            <a:off x="9233450" y="1788232"/>
            <a:ext cx="2565719"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humans</a:t>
            </a:r>
          </a:p>
        </p:txBody>
      </p:sp>
      <p:graphicFrame>
        <p:nvGraphicFramePr>
          <p:cNvPr id="8" name="Table 7">
            <a:extLst>
              <a:ext uri="{FF2B5EF4-FFF2-40B4-BE49-F238E27FC236}">
                <a16:creationId xmlns:a16="http://schemas.microsoft.com/office/drawing/2014/main" id="{306123BC-329C-440B-B934-C3CBCE676668}"/>
              </a:ext>
            </a:extLst>
          </p:cNvPr>
          <p:cNvGraphicFramePr>
            <a:graphicFrameLocks noGrp="1"/>
          </p:cNvGraphicFramePr>
          <p:nvPr>
            <p:extLst/>
          </p:nvPr>
        </p:nvGraphicFramePr>
        <p:xfrm>
          <a:off x="9233450" y="2250192"/>
          <a:ext cx="2565719" cy="1097280"/>
        </p:xfrm>
        <a:graphic>
          <a:graphicData uri="http://schemas.openxmlformats.org/drawingml/2006/table">
            <a:tbl>
              <a:tblPr firstRow="1" bandRow="1">
                <a:tableStyleId>{5C22544A-7EE6-4342-B048-85BDC9FD1C3A}</a:tableStyleId>
              </a:tblPr>
              <a:tblGrid>
                <a:gridCol w="566533">
                  <a:extLst>
                    <a:ext uri="{9D8B030D-6E8A-4147-A177-3AD203B41FA5}">
                      <a16:colId xmlns:a16="http://schemas.microsoft.com/office/drawing/2014/main" val="224671784"/>
                    </a:ext>
                  </a:extLst>
                </a:gridCol>
                <a:gridCol w="844824">
                  <a:extLst>
                    <a:ext uri="{9D8B030D-6E8A-4147-A177-3AD203B41FA5}">
                      <a16:colId xmlns:a16="http://schemas.microsoft.com/office/drawing/2014/main" val="1100058728"/>
                    </a:ext>
                  </a:extLst>
                </a:gridCol>
                <a:gridCol w="1154362">
                  <a:extLst>
                    <a:ext uri="{9D8B030D-6E8A-4147-A177-3AD203B41FA5}">
                      <a16:colId xmlns:a16="http://schemas.microsoft.com/office/drawing/2014/main" val="4283229814"/>
                    </a:ext>
                  </a:extLst>
                </a:gridCol>
              </a:tblGrid>
              <a:tr h="290240">
                <a:tc>
                  <a:txBody>
                    <a:bodyPr/>
                    <a:lstStyle/>
                    <a:p>
                      <a:pPr algn="ctr"/>
                      <a:r>
                        <a:rPr lang="en-US" sz="1800" dirty="0"/>
                        <a:t>id</a:t>
                      </a:r>
                    </a:p>
                  </a:txBody>
                  <a:tcPr/>
                </a:tc>
                <a:tc>
                  <a:txBody>
                    <a:bodyPr/>
                    <a:lstStyle/>
                    <a:p>
                      <a:pPr algn="ctr"/>
                      <a:r>
                        <a:rPr lang="en-US" sz="1800" dirty="0" err="1"/>
                        <a:t>hId</a:t>
                      </a:r>
                      <a:endParaRPr lang="en-US" sz="1800" dirty="0"/>
                    </a:p>
                  </a:txBody>
                  <a:tcPr/>
                </a:tc>
                <a:tc>
                  <a:txBody>
                    <a:bodyPr/>
                    <a:lstStyle/>
                    <a:p>
                      <a:pPr algn="ctr"/>
                      <a:r>
                        <a:rPr lang="en-US" sz="1800" dirty="0"/>
                        <a:t>name</a:t>
                      </a:r>
                    </a:p>
                  </a:txBody>
                  <a:tcPr/>
                </a:tc>
                <a:extLst>
                  <a:ext uri="{0D108BD9-81ED-4DB2-BD59-A6C34878D82A}">
                    <a16:rowId xmlns:a16="http://schemas.microsoft.com/office/drawing/2014/main" val="1308119829"/>
                  </a:ext>
                </a:extLst>
              </a:tr>
              <a:tr h="290240">
                <a:tc>
                  <a:txBody>
                    <a:bodyPr/>
                    <a:lstStyle/>
                    <a:p>
                      <a:pPr algn="ctr"/>
                      <a:r>
                        <a:rPr lang="en-US" sz="1800" dirty="0"/>
                        <a:t>1</a:t>
                      </a:r>
                    </a:p>
                  </a:txBody>
                  <a:tcPr/>
                </a:tc>
                <a:tc>
                  <a:txBody>
                    <a:bodyPr/>
                    <a:lstStyle/>
                    <a:p>
                      <a:pPr algn="ctr"/>
                      <a:r>
                        <a:rPr lang="en-US" sz="1800" dirty="0"/>
                        <a:t>1</a:t>
                      </a:r>
                    </a:p>
                  </a:txBody>
                  <a:tcPr/>
                </a:tc>
                <a:tc>
                  <a:txBody>
                    <a:bodyPr/>
                    <a:lstStyle/>
                    <a:p>
                      <a:pPr algn="r"/>
                      <a:r>
                        <a:rPr lang="en-US" sz="1800" dirty="0"/>
                        <a:t>Catty</a:t>
                      </a:r>
                    </a:p>
                  </a:txBody>
                  <a:tcPr/>
                </a:tc>
                <a:extLst>
                  <a:ext uri="{0D108BD9-81ED-4DB2-BD59-A6C34878D82A}">
                    <a16:rowId xmlns:a16="http://schemas.microsoft.com/office/drawing/2014/main" val="1269024975"/>
                  </a:ext>
                </a:extLst>
              </a:tr>
              <a:tr h="290240">
                <a:tc>
                  <a:txBody>
                    <a:bodyPr/>
                    <a:lstStyle/>
                    <a:p>
                      <a:pPr algn="ctr"/>
                      <a:r>
                        <a:rPr lang="en-US" sz="1800" dirty="0"/>
                        <a:t>2</a:t>
                      </a:r>
                    </a:p>
                  </a:txBody>
                  <a:tcPr/>
                </a:tc>
                <a:tc>
                  <a:txBody>
                    <a:bodyPr/>
                    <a:lstStyle/>
                    <a:p>
                      <a:pPr algn="ctr"/>
                      <a:r>
                        <a:rPr lang="en-US" sz="1800" dirty="0"/>
                        <a:t>2</a:t>
                      </a:r>
                    </a:p>
                  </a:txBody>
                  <a:tcPr/>
                </a:tc>
                <a:tc>
                  <a:txBody>
                    <a:bodyPr/>
                    <a:lstStyle/>
                    <a:p>
                      <a:pPr algn="r"/>
                      <a:r>
                        <a:rPr lang="en-US" sz="1800" dirty="0"/>
                        <a:t>Doggy</a:t>
                      </a:r>
                    </a:p>
                  </a:txBody>
                  <a:tcPr/>
                </a:tc>
                <a:extLst>
                  <a:ext uri="{0D108BD9-81ED-4DB2-BD59-A6C34878D82A}">
                    <a16:rowId xmlns:a16="http://schemas.microsoft.com/office/drawing/2014/main" val="683278053"/>
                  </a:ext>
                </a:extLst>
              </a:tr>
            </a:tbl>
          </a:graphicData>
        </a:graphic>
      </p:graphicFrame>
      <p:sp>
        <p:nvSpPr>
          <p:cNvPr id="10" name="Content Placeholder 2">
            <a:extLst>
              <a:ext uri="{FF2B5EF4-FFF2-40B4-BE49-F238E27FC236}">
                <a16:creationId xmlns:a16="http://schemas.microsoft.com/office/drawing/2014/main" id="{5C770CC7-B337-484E-ADF8-DCA7A154A2E5}"/>
              </a:ext>
            </a:extLst>
          </p:cNvPr>
          <p:cNvSpPr txBox="1">
            <a:spLocks/>
          </p:cNvSpPr>
          <p:nvPr/>
        </p:nvSpPr>
        <p:spPr>
          <a:xfrm>
            <a:off x="9233450" y="3377547"/>
            <a:ext cx="2565719"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pets</a:t>
            </a:r>
          </a:p>
        </p:txBody>
      </p:sp>
      <p:sp>
        <p:nvSpPr>
          <p:cNvPr id="12" name="Content Placeholder 2">
            <a:extLst>
              <a:ext uri="{FF2B5EF4-FFF2-40B4-BE49-F238E27FC236}">
                <a16:creationId xmlns:a16="http://schemas.microsoft.com/office/drawing/2014/main" id="{CB649B21-2D4C-403A-999B-FC9FADD2796F}"/>
              </a:ext>
            </a:extLst>
          </p:cNvPr>
          <p:cNvSpPr txBox="1">
            <a:spLocks/>
          </p:cNvSpPr>
          <p:nvPr/>
        </p:nvSpPr>
        <p:spPr>
          <a:xfrm>
            <a:off x="963859" y="4907475"/>
            <a:ext cx="7361584" cy="8679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ym typeface="Wingdings" panose="05000000000000000000" pitchFamily="2" charset="2"/>
              </a:rPr>
              <a:t>Like a relational database, but without ACID operations </a:t>
            </a:r>
            <a:r>
              <a:rPr lang="en-US" dirty="0">
                <a:solidFill>
                  <a:srgbClr val="C00000"/>
                </a:solidFill>
                <a:sym typeface="Wingdings" panose="05000000000000000000" pitchFamily="2" charset="2"/>
              </a:rPr>
              <a:t></a:t>
            </a:r>
          </a:p>
        </p:txBody>
      </p:sp>
    </p:spTree>
    <p:extLst>
      <p:ext uri="{BB962C8B-B14F-4D97-AF65-F5344CB8AC3E}">
        <p14:creationId xmlns:p14="http://schemas.microsoft.com/office/powerpoint/2010/main" val="323988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40E13228-2BE9-45FA-8C5B-58CDD3744E1C}"/>
              </a:ext>
            </a:extLst>
          </p:cNvPr>
          <p:cNvSpPr txBox="1">
            <a:spLocks/>
          </p:cNvSpPr>
          <p:nvPr/>
        </p:nvSpPr>
        <p:spPr>
          <a:xfrm>
            <a:off x="1025269" y="2305756"/>
            <a:ext cx="6468835" cy="442941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humans = </a:t>
            </a:r>
            <a:r>
              <a:rPr lang="en-US" sz="2000" dirty="0" err="1">
                <a:solidFill>
                  <a:schemeClr val="tx1"/>
                </a:solidFill>
                <a:latin typeface="Courier New" panose="02070309020205020404" pitchFamily="49" charset="0"/>
                <a:cs typeface="Courier New" panose="02070309020205020404" pitchFamily="49" charset="0"/>
              </a:rPr>
              <a:t>db.collection</a:t>
            </a:r>
            <a:r>
              <a:rPr lang="en-US" sz="2000" dirty="0">
                <a:solidFill>
                  <a:schemeClr val="tx1"/>
                </a:solidFill>
                <a:latin typeface="Courier New" panose="02070309020205020404" pitchFamily="49" charset="0"/>
                <a:cs typeface="Courier New" panose="02070309020205020404" pitchFamily="49" charset="0"/>
              </a:rPr>
              <a:t>("humans")</a:t>
            </a:r>
          </a:p>
          <a:p>
            <a:pPr marL="0" indent="0">
              <a:buNone/>
            </a:pPr>
            <a:r>
              <a:rPr lang="en-US" sz="2000" dirty="0" err="1">
                <a:solidFill>
                  <a:schemeClr val="tx1"/>
                </a:solidFill>
                <a:latin typeface="Courier New" panose="02070309020205020404" pitchFamily="49" charset="0"/>
                <a:cs typeface="Courier New" panose="02070309020205020404" pitchFamily="49" charset="0"/>
              </a:rPr>
              <a:t>humans.insert</a:t>
            </a: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a:solidFill>
                  <a:schemeClr val="tx1"/>
                </a:solidFill>
                <a:latin typeface="Courier New" panose="02070309020205020404" pitchFamily="49" charset="0"/>
                <a:cs typeface="Courier New" panose="02070309020205020404" pitchFamily="49" charset="0"/>
              </a:rPr>
              <a:t>  name: "Alice",</a:t>
            </a:r>
          </a:p>
          <a:p>
            <a:pPr marL="0" indent="0">
              <a:buNone/>
            </a:pPr>
            <a:r>
              <a:rPr lang="en-US" sz="2000" dirty="0">
                <a:solidFill>
                  <a:schemeClr val="tx1"/>
                </a:solidFill>
                <a:latin typeface="Courier New" panose="02070309020205020404" pitchFamily="49" charset="0"/>
                <a:cs typeface="Courier New" panose="02070309020205020404" pitchFamily="49" charset="0"/>
              </a:rPr>
              <a:t>  age: 10,</a:t>
            </a:r>
          </a:p>
          <a:p>
            <a:pPr marL="0" indent="0">
              <a:buNone/>
            </a:pPr>
            <a:r>
              <a:rPr lang="en-US" sz="2000" dirty="0">
                <a:solidFill>
                  <a:schemeClr val="tx1"/>
                </a:solidFill>
                <a:latin typeface="Courier New" panose="02070309020205020404" pitchFamily="49" charset="0"/>
                <a:cs typeface="Courier New" panose="02070309020205020404" pitchFamily="49" charset="0"/>
              </a:rPr>
              <a:t>  pets: [{name: "Catty"}]</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err="1">
                <a:solidFill>
                  <a:schemeClr val="tx1"/>
                </a:solidFill>
                <a:latin typeface="Courier New" panose="02070309020205020404" pitchFamily="49" charset="0"/>
                <a:cs typeface="Courier New" panose="02070309020205020404" pitchFamily="49" charset="0"/>
              </a:rPr>
              <a:t>humans.insert</a:t>
            </a: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a:solidFill>
                  <a:schemeClr val="tx1"/>
                </a:solidFill>
                <a:latin typeface="Courier New" panose="02070309020205020404" pitchFamily="49" charset="0"/>
                <a:cs typeface="Courier New" panose="02070309020205020404" pitchFamily="49" charset="0"/>
              </a:rPr>
              <a:t>  name: "Bob",</a:t>
            </a:r>
          </a:p>
          <a:p>
            <a:pPr marL="0" indent="0">
              <a:buNone/>
            </a:pPr>
            <a:r>
              <a:rPr lang="en-US" sz="2000" dirty="0">
                <a:solidFill>
                  <a:schemeClr val="tx1"/>
                </a:solidFill>
                <a:latin typeface="Courier New" panose="02070309020205020404" pitchFamily="49" charset="0"/>
                <a:cs typeface="Courier New" panose="02070309020205020404" pitchFamily="49" charset="0"/>
              </a:rPr>
              <a:t>  age: 20,</a:t>
            </a:r>
          </a:p>
          <a:p>
            <a:pPr marL="0" indent="0">
              <a:buNone/>
            </a:pPr>
            <a:r>
              <a:rPr lang="en-US" sz="2000" dirty="0">
                <a:solidFill>
                  <a:schemeClr val="tx1"/>
                </a:solidFill>
                <a:latin typeface="Courier New" panose="02070309020205020404" pitchFamily="49" charset="0"/>
                <a:cs typeface="Courier New" panose="02070309020205020404" pitchFamily="49" charset="0"/>
              </a:rPr>
              <a:t>  pets: [{name: "Doggy"}]</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a:xfrm>
            <a:off x="838200" y="365125"/>
            <a:ext cx="10611678" cy="1325563"/>
          </a:xfrm>
        </p:spPr>
        <p:txBody>
          <a:bodyPr/>
          <a:lstStyle/>
          <a:p>
            <a:r>
              <a:rPr lang="en-US" dirty="0"/>
              <a:t>NoSQL: Document database</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7361584" cy="480131"/>
          </a:xfrm>
        </p:spPr>
        <p:txBody>
          <a:bodyPr wrap="square">
            <a:spAutoFit/>
          </a:bodyPr>
          <a:lstStyle/>
          <a:p>
            <a:pPr marL="0" indent="0">
              <a:buNone/>
            </a:pPr>
            <a:r>
              <a:rPr lang="en-US" dirty="0">
                <a:sym typeface="Wingdings" panose="05000000000000000000" pitchFamily="2" charset="2"/>
              </a:rPr>
              <a:t>Example: Storing humans and pets.</a:t>
            </a:r>
          </a:p>
        </p:txBody>
      </p:sp>
      <p:sp>
        <p:nvSpPr>
          <p:cNvPr id="4" name="Cylinder 3">
            <a:extLst>
              <a:ext uri="{FF2B5EF4-FFF2-40B4-BE49-F238E27FC236}">
                <a16:creationId xmlns:a16="http://schemas.microsoft.com/office/drawing/2014/main" id="{3D21210B-F2CE-4901-802F-9524D1C45243}"/>
              </a:ext>
            </a:extLst>
          </p:cNvPr>
          <p:cNvSpPr/>
          <p:nvPr/>
        </p:nvSpPr>
        <p:spPr>
          <a:xfrm>
            <a:off x="8984974" y="101373"/>
            <a:ext cx="3062673" cy="3814643"/>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0F5665D-92F9-4651-BF26-ACF628227061}"/>
              </a:ext>
            </a:extLst>
          </p:cNvPr>
          <p:cNvGraphicFramePr>
            <a:graphicFrameLocks noGrp="1"/>
          </p:cNvGraphicFramePr>
          <p:nvPr>
            <p:extLst/>
          </p:nvPr>
        </p:nvGraphicFramePr>
        <p:xfrm>
          <a:off x="9233450" y="660877"/>
          <a:ext cx="2565719" cy="1097280"/>
        </p:xfrm>
        <a:graphic>
          <a:graphicData uri="http://schemas.openxmlformats.org/drawingml/2006/table">
            <a:tbl>
              <a:tblPr firstRow="1" bandRow="1">
                <a:tableStyleId>{5C22544A-7EE6-4342-B048-85BDC9FD1C3A}</a:tableStyleId>
              </a:tblPr>
              <a:tblGrid>
                <a:gridCol w="427383">
                  <a:extLst>
                    <a:ext uri="{9D8B030D-6E8A-4147-A177-3AD203B41FA5}">
                      <a16:colId xmlns:a16="http://schemas.microsoft.com/office/drawing/2014/main" val="224671784"/>
                    </a:ext>
                  </a:extLst>
                </a:gridCol>
                <a:gridCol w="983974">
                  <a:extLst>
                    <a:ext uri="{9D8B030D-6E8A-4147-A177-3AD203B41FA5}">
                      <a16:colId xmlns:a16="http://schemas.microsoft.com/office/drawing/2014/main" val="1100058728"/>
                    </a:ext>
                  </a:extLst>
                </a:gridCol>
                <a:gridCol w="1154362">
                  <a:extLst>
                    <a:ext uri="{9D8B030D-6E8A-4147-A177-3AD203B41FA5}">
                      <a16:colId xmlns:a16="http://schemas.microsoft.com/office/drawing/2014/main" val="4283229814"/>
                    </a:ext>
                  </a:extLst>
                </a:gridCol>
              </a:tblGrid>
              <a:tr h="290240">
                <a:tc>
                  <a:txBody>
                    <a:bodyPr/>
                    <a:lstStyle/>
                    <a:p>
                      <a:pPr algn="ctr"/>
                      <a:r>
                        <a:rPr lang="en-US" sz="1800" dirty="0"/>
                        <a:t>id</a:t>
                      </a:r>
                    </a:p>
                  </a:txBody>
                  <a:tcPr/>
                </a:tc>
                <a:tc>
                  <a:txBody>
                    <a:bodyPr/>
                    <a:lstStyle/>
                    <a:p>
                      <a:pPr algn="ctr"/>
                      <a:r>
                        <a:rPr lang="en-US" sz="1800" dirty="0"/>
                        <a:t>name</a:t>
                      </a:r>
                    </a:p>
                  </a:txBody>
                  <a:tcPr/>
                </a:tc>
                <a:tc>
                  <a:txBody>
                    <a:bodyPr/>
                    <a:lstStyle/>
                    <a:p>
                      <a:pPr algn="ctr"/>
                      <a:r>
                        <a:rPr lang="en-US" sz="1800" dirty="0"/>
                        <a:t>age</a:t>
                      </a:r>
                    </a:p>
                  </a:txBody>
                  <a:tcPr/>
                </a:tc>
                <a:extLst>
                  <a:ext uri="{0D108BD9-81ED-4DB2-BD59-A6C34878D82A}">
                    <a16:rowId xmlns:a16="http://schemas.microsoft.com/office/drawing/2014/main" val="1308119829"/>
                  </a:ext>
                </a:extLst>
              </a:tr>
              <a:tr h="290240">
                <a:tc>
                  <a:txBody>
                    <a:bodyPr/>
                    <a:lstStyle/>
                    <a:p>
                      <a:pPr algn="ctr"/>
                      <a:r>
                        <a:rPr lang="en-US" sz="1800" dirty="0"/>
                        <a:t>1</a:t>
                      </a:r>
                    </a:p>
                  </a:txBody>
                  <a:tcPr/>
                </a:tc>
                <a:tc>
                  <a:txBody>
                    <a:bodyPr/>
                    <a:lstStyle/>
                    <a:p>
                      <a:pPr algn="ctr"/>
                      <a:r>
                        <a:rPr lang="en-US" sz="1800" dirty="0"/>
                        <a:t>Alice</a:t>
                      </a:r>
                    </a:p>
                  </a:txBody>
                  <a:tcPr/>
                </a:tc>
                <a:tc>
                  <a:txBody>
                    <a:bodyPr/>
                    <a:lstStyle/>
                    <a:p>
                      <a:pPr algn="r"/>
                      <a:r>
                        <a:rPr lang="en-US" sz="1800" dirty="0"/>
                        <a:t>10</a:t>
                      </a:r>
                    </a:p>
                  </a:txBody>
                  <a:tcPr/>
                </a:tc>
                <a:extLst>
                  <a:ext uri="{0D108BD9-81ED-4DB2-BD59-A6C34878D82A}">
                    <a16:rowId xmlns:a16="http://schemas.microsoft.com/office/drawing/2014/main" val="1269024975"/>
                  </a:ext>
                </a:extLst>
              </a:tr>
              <a:tr h="290240">
                <a:tc>
                  <a:txBody>
                    <a:bodyPr/>
                    <a:lstStyle/>
                    <a:p>
                      <a:pPr algn="ctr"/>
                      <a:r>
                        <a:rPr lang="en-US" sz="1800" dirty="0"/>
                        <a:t>2</a:t>
                      </a:r>
                    </a:p>
                  </a:txBody>
                  <a:tcPr/>
                </a:tc>
                <a:tc>
                  <a:txBody>
                    <a:bodyPr/>
                    <a:lstStyle/>
                    <a:p>
                      <a:pPr algn="ctr"/>
                      <a:r>
                        <a:rPr lang="en-US" sz="1800" dirty="0"/>
                        <a:t>Bob</a:t>
                      </a:r>
                    </a:p>
                  </a:txBody>
                  <a:tcPr/>
                </a:tc>
                <a:tc>
                  <a:txBody>
                    <a:bodyPr/>
                    <a:lstStyle/>
                    <a:p>
                      <a:pPr algn="r"/>
                      <a:r>
                        <a:rPr lang="en-US" sz="1800" dirty="0"/>
                        <a:t>20</a:t>
                      </a:r>
                    </a:p>
                  </a:txBody>
                  <a:tcPr/>
                </a:tc>
                <a:extLst>
                  <a:ext uri="{0D108BD9-81ED-4DB2-BD59-A6C34878D82A}">
                    <a16:rowId xmlns:a16="http://schemas.microsoft.com/office/drawing/2014/main" val="683278053"/>
                  </a:ext>
                </a:extLst>
              </a:tr>
            </a:tbl>
          </a:graphicData>
        </a:graphic>
      </p:graphicFrame>
      <p:sp>
        <p:nvSpPr>
          <p:cNvPr id="6" name="Content Placeholder 2">
            <a:extLst>
              <a:ext uri="{FF2B5EF4-FFF2-40B4-BE49-F238E27FC236}">
                <a16:creationId xmlns:a16="http://schemas.microsoft.com/office/drawing/2014/main" id="{3F7E06D9-ACF7-4A60-88F8-BDE7F549DB3B}"/>
              </a:ext>
            </a:extLst>
          </p:cNvPr>
          <p:cNvSpPr txBox="1">
            <a:spLocks/>
          </p:cNvSpPr>
          <p:nvPr/>
        </p:nvSpPr>
        <p:spPr>
          <a:xfrm>
            <a:off x="9233450" y="1788232"/>
            <a:ext cx="2565719"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humans</a:t>
            </a:r>
          </a:p>
        </p:txBody>
      </p:sp>
      <p:graphicFrame>
        <p:nvGraphicFramePr>
          <p:cNvPr id="8" name="Table 7">
            <a:extLst>
              <a:ext uri="{FF2B5EF4-FFF2-40B4-BE49-F238E27FC236}">
                <a16:creationId xmlns:a16="http://schemas.microsoft.com/office/drawing/2014/main" id="{306123BC-329C-440B-B934-C3CBCE676668}"/>
              </a:ext>
            </a:extLst>
          </p:cNvPr>
          <p:cNvGraphicFramePr>
            <a:graphicFrameLocks noGrp="1"/>
          </p:cNvGraphicFramePr>
          <p:nvPr>
            <p:extLst/>
          </p:nvPr>
        </p:nvGraphicFramePr>
        <p:xfrm>
          <a:off x="9233450" y="2250192"/>
          <a:ext cx="2565719" cy="1097280"/>
        </p:xfrm>
        <a:graphic>
          <a:graphicData uri="http://schemas.openxmlformats.org/drawingml/2006/table">
            <a:tbl>
              <a:tblPr firstRow="1" bandRow="1">
                <a:tableStyleId>{5C22544A-7EE6-4342-B048-85BDC9FD1C3A}</a:tableStyleId>
              </a:tblPr>
              <a:tblGrid>
                <a:gridCol w="566533">
                  <a:extLst>
                    <a:ext uri="{9D8B030D-6E8A-4147-A177-3AD203B41FA5}">
                      <a16:colId xmlns:a16="http://schemas.microsoft.com/office/drawing/2014/main" val="224671784"/>
                    </a:ext>
                  </a:extLst>
                </a:gridCol>
                <a:gridCol w="844824">
                  <a:extLst>
                    <a:ext uri="{9D8B030D-6E8A-4147-A177-3AD203B41FA5}">
                      <a16:colId xmlns:a16="http://schemas.microsoft.com/office/drawing/2014/main" val="1100058728"/>
                    </a:ext>
                  </a:extLst>
                </a:gridCol>
                <a:gridCol w="1154362">
                  <a:extLst>
                    <a:ext uri="{9D8B030D-6E8A-4147-A177-3AD203B41FA5}">
                      <a16:colId xmlns:a16="http://schemas.microsoft.com/office/drawing/2014/main" val="4283229814"/>
                    </a:ext>
                  </a:extLst>
                </a:gridCol>
              </a:tblGrid>
              <a:tr h="290240">
                <a:tc>
                  <a:txBody>
                    <a:bodyPr/>
                    <a:lstStyle/>
                    <a:p>
                      <a:pPr algn="ctr"/>
                      <a:r>
                        <a:rPr lang="en-US" sz="1800" dirty="0"/>
                        <a:t>id</a:t>
                      </a:r>
                    </a:p>
                  </a:txBody>
                  <a:tcPr/>
                </a:tc>
                <a:tc>
                  <a:txBody>
                    <a:bodyPr/>
                    <a:lstStyle/>
                    <a:p>
                      <a:pPr algn="ctr"/>
                      <a:r>
                        <a:rPr lang="en-US" sz="1800" dirty="0" err="1"/>
                        <a:t>hId</a:t>
                      </a:r>
                      <a:endParaRPr lang="en-US" sz="1800" dirty="0"/>
                    </a:p>
                  </a:txBody>
                  <a:tcPr/>
                </a:tc>
                <a:tc>
                  <a:txBody>
                    <a:bodyPr/>
                    <a:lstStyle/>
                    <a:p>
                      <a:pPr algn="ctr"/>
                      <a:r>
                        <a:rPr lang="en-US" sz="1800" dirty="0"/>
                        <a:t>name</a:t>
                      </a:r>
                    </a:p>
                  </a:txBody>
                  <a:tcPr/>
                </a:tc>
                <a:extLst>
                  <a:ext uri="{0D108BD9-81ED-4DB2-BD59-A6C34878D82A}">
                    <a16:rowId xmlns:a16="http://schemas.microsoft.com/office/drawing/2014/main" val="1308119829"/>
                  </a:ext>
                </a:extLst>
              </a:tr>
              <a:tr h="290240">
                <a:tc>
                  <a:txBody>
                    <a:bodyPr/>
                    <a:lstStyle/>
                    <a:p>
                      <a:pPr algn="ctr"/>
                      <a:r>
                        <a:rPr lang="en-US" sz="1800" dirty="0"/>
                        <a:t>1</a:t>
                      </a:r>
                    </a:p>
                  </a:txBody>
                  <a:tcPr/>
                </a:tc>
                <a:tc>
                  <a:txBody>
                    <a:bodyPr/>
                    <a:lstStyle/>
                    <a:p>
                      <a:pPr algn="ctr"/>
                      <a:r>
                        <a:rPr lang="en-US" sz="1800" dirty="0"/>
                        <a:t>1</a:t>
                      </a:r>
                    </a:p>
                  </a:txBody>
                  <a:tcPr/>
                </a:tc>
                <a:tc>
                  <a:txBody>
                    <a:bodyPr/>
                    <a:lstStyle/>
                    <a:p>
                      <a:pPr algn="r"/>
                      <a:r>
                        <a:rPr lang="en-US" sz="1800" dirty="0"/>
                        <a:t>Catty</a:t>
                      </a:r>
                    </a:p>
                  </a:txBody>
                  <a:tcPr/>
                </a:tc>
                <a:extLst>
                  <a:ext uri="{0D108BD9-81ED-4DB2-BD59-A6C34878D82A}">
                    <a16:rowId xmlns:a16="http://schemas.microsoft.com/office/drawing/2014/main" val="1269024975"/>
                  </a:ext>
                </a:extLst>
              </a:tr>
              <a:tr h="290240">
                <a:tc>
                  <a:txBody>
                    <a:bodyPr/>
                    <a:lstStyle/>
                    <a:p>
                      <a:pPr algn="ctr"/>
                      <a:r>
                        <a:rPr lang="en-US" sz="1800" dirty="0"/>
                        <a:t>2</a:t>
                      </a:r>
                    </a:p>
                  </a:txBody>
                  <a:tcPr/>
                </a:tc>
                <a:tc>
                  <a:txBody>
                    <a:bodyPr/>
                    <a:lstStyle/>
                    <a:p>
                      <a:pPr algn="ctr"/>
                      <a:r>
                        <a:rPr lang="en-US" sz="1800" dirty="0"/>
                        <a:t>2</a:t>
                      </a:r>
                    </a:p>
                  </a:txBody>
                  <a:tcPr/>
                </a:tc>
                <a:tc>
                  <a:txBody>
                    <a:bodyPr/>
                    <a:lstStyle/>
                    <a:p>
                      <a:pPr algn="r"/>
                      <a:r>
                        <a:rPr lang="en-US" sz="1800" dirty="0"/>
                        <a:t>Doggy</a:t>
                      </a:r>
                    </a:p>
                  </a:txBody>
                  <a:tcPr/>
                </a:tc>
                <a:extLst>
                  <a:ext uri="{0D108BD9-81ED-4DB2-BD59-A6C34878D82A}">
                    <a16:rowId xmlns:a16="http://schemas.microsoft.com/office/drawing/2014/main" val="683278053"/>
                  </a:ext>
                </a:extLst>
              </a:tr>
            </a:tbl>
          </a:graphicData>
        </a:graphic>
      </p:graphicFrame>
      <p:sp>
        <p:nvSpPr>
          <p:cNvPr id="10" name="Content Placeholder 2">
            <a:extLst>
              <a:ext uri="{FF2B5EF4-FFF2-40B4-BE49-F238E27FC236}">
                <a16:creationId xmlns:a16="http://schemas.microsoft.com/office/drawing/2014/main" id="{5C770CC7-B337-484E-ADF8-DCA7A154A2E5}"/>
              </a:ext>
            </a:extLst>
          </p:cNvPr>
          <p:cNvSpPr txBox="1">
            <a:spLocks/>
          </p:cNvSpPr>
          <p:nvPr/>
        </p:nvSpPr>
        <p:spPr>
          <a:xfrm>
            <a:off x="9233450" y="3377547"/>
            <a:ext cx="2565719"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latin typeface="+mn-lt"/>
                <a:cs typeface="Courier New" panose="02070309020205020404" pitchFamily="49" charset="0"/>
              </a:rPr>
              <a:t>pets</a:t>
            </a:r>
          </a:p>
        </p:txBody>
      </p:sp>
      <p:sp>
        <p:nvSpPr>
          <p:cNvPr id="11" name="Content Placeholder 3">
            <a:extLst>
              <a:ext uri="{FF2B5EF4-FFF2-40B4-BE49-F238E27FC236}">
                <a16:creationId xmlns:a16="http://schemas.microsoft.com/office/drawing/2014/main" id="{C7837073-1EF6-4270-B871-FFD77DFDACA8}"/>
              </a:ext>
            </a:extLst>
          </p:cNvPr>
          <p:cNvSpPr txBox="1">
            <a:spLocks/>
          </p:cNvSpPr>
          <p:nvPr/>
        </p:nvSpPr>
        <p:spPr>
          <a:xfrm>
            <a:off x="5516956" y="3762440"/>
            <a:ext cx="5365653" cy="3126497"/>
          </a:xfrm>
          <a:prstGeom prst="rect">
            <a:avLst/>
          </a:prstGeom>
          <a:solidFill>
            <a:schemeClr val="bg1">
              <a:lumMod val="85000"/>
            </a:schemeClr>
          </a:solidFill>
          <a:effectLst>
            <a:glow rad="139700">
              <a:schemeClr val="bg1">
                <a:lumMod val="8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2"/>
                </a:solidFill>
                <a:latin typeface="Courier New" panose="02070309020205020404" pitchFamily="49" charset="0"/>
                <a:cs typeface="Courier New" panose="02070309020205020404" pitchFamily="49" charset="0"/>
              </a:rPr>
              <a:t>const </a:t>
            </a:r>
            <a:r>
              <a:rPr lang="en-US" sz="2000" dirty="0">
                <a:solidFill>
                  <a:schemeClr val="tx1"/>
                </a:solidFill>
                <a:latin typeface="Courier New" panose="02070309020205020404" pitchFamily="49" charset="0"/>
                <a:cs typeface="Courier New" panose="02070309020205020404" pitchFamily="49" charset="0"/>
              </a:rPr>
              <a:t>pets = </a:t>
            </a:r>
            <a:r>
              <a:rPr lang="en-US" sz="2000" dirty="0" err="1">
                <a:solidFill>
                  <a:schemeClr val="tx1"/>
                </a:solidFill>
                <a:latin typeface="Courier New" panose="02070309020205020404" pitchFamily="49" charset="0"/>
                <a:cs typeface="Courier New" panose="02070309020205020404" pitchFamily="49" charset="0"/>
              </a:rPr>
              <a:t>db.collection</a:t>
            </a:r>
            <a:r>
              <a:rPr lang="en-US" sz="2000" dirty="0">
                <a:solidFill>
                  <a:schemeClr val="tx1"/>
                </a:solidFill>
                <a:latin typeface="Courier New" panose="02070309020205020404" pitchFamily="49" charset="0"/>
                <a:cs typeface="Courier New" panose="02070309020205020404" pitchFamily="49" charset="0"/>
              </a:rPr>
              <a:t>("pets")</a:t>
            </a:r>
          </a:p>
          <a:p>
            <a:pPr marL="0" indent="0">
              <a:buNone/>
            </a:pPr>
            <a:r>
              <a:rPr lang="en-US" sz="2000" dirty="0" err="1">
                <a:solidFill>
                  <a:schemeClr val="tx1"/>
                </a:solidFill>
                <a:latin typeface="Courier New" panose="02070309020205020404" pitchFamily="49" charset="0"/>
                <a:cs typeface="Courier New" panose="02070309020205020404" pitchFamily="49" charset="0"/>
              </a:rPr>
              <a:t>pets.insert</a:t>
            </a:r>
            <a:r>
              <a:rPr lang="en-US" sz="2000" dirty="0">
                <a:solidFill>
                  <a:schemeClr val="tx1"/>
                </a:solidFill>
                <a:latin typeface="Courier New" panose="02070309020205020404" pitchFamily="49" charset="0"/>
                <a:cs typeface="Courier New" panose="02070309020205020404" pitchFamily="49" charset="0"/>
              </a:rPr>
              <a:t>({</a:t>
            </a:r>
          </a:p>
          <a:p>
            <a:pPr marL="0" indent="0">
              <a:lnSpc>
                <a:spcPct val="50000"/>
              </a:lnSpc>
              <a:buNone/>
            </a:pPr>
            <a:r>
              <a:rPr lang="en-US" sz="2000" dirty="0">
                <a:solidFill>
                  <a:schemeClr val="tx1"/>
                </a:solidFill>
                <a:latin typeface="Courier New" panose="02070309020205020404" pitchFamily="49" charset="0"/>
                <a:cs typeface="Courier New" panose="02070309020205020404" pitchFamily="49" charset="0"/>
              </a:rPr>
              <a:t>  name: "Catty",</a:t>
            </a:r>
          </a:p>
          <a:p>
            <a:pPr marL="0" indent="0">
              <a:lnSpc>
                <a:spcPct val="50000"/>
              </a:lnSpc>
              <a:buNone/>
            </a:pPr>
            <a:r>
              <a:rPr lang="en-US" sz="2000" dirty="0">
                <a:solidFill>
                  <a:schemeClr val="tx1"/>
                </a:solidFill>
                <a:latin typeface="Courier New" panose="02070309020205020404" pitchFamily="49" charset="0"/>
                <a:cs typeface="Courier New" panose="02070309020205020404" pitchFamily="49" charset="0"/>
              </a:rPr>
              <a:t>  human: {name: "Alice", age: 10}</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err="1">
                <a:solidFill>
                  <a:schemeClr val="tx1"/>
                </a:solidFill>
                <a:latin typeface="Courier New" panose="02070309020205020404" pitchFamily="49" charset="0"/>
                <a:cs typeface="Courier New" panose="02070309020205020404" pitchFamily="49" charset="0"/>
              </a:rPr>
              <a:t>pets.insert</a:t>
            </a:r>
            <a:r>
              <a:rPr lang="en-US" sz="2000" dirty="0">
                <a:solidFill>
                  <a:schemeClr val="tx1"/>
                </a:solidFill>
                <a:latin typeface="Courier New" panose="02070309020205020404" pitchFamily="49" charset="0"/>
                <a:cs typeface="Courier New" panose="02070309020205020404" pitchFamily="49" charset="0"/>
              </a:rPr>
              <a:t>({</a:t>
            </a:r>
          </a:p>
          <a:p>
            <a:pPr marL="0" indent="0">
              <a:lnSpc>
                <a:spcPct val="50000"/>
              </a:lnSpc>
              <a:buNone/>
            </a:pPr>
            <a:r>
              <a:rPr lang="en-US" sz="2000" dirty="0">
                <a:solidFill>
                  <a:schemeClr val="tx1"/>
                </a:solidFill>
                <a:latin typeface="Courier New" panose="02070309020205020404" pitchFamily="49" charset="0"/>
                <a:cs typeface="Courier New" panose="02070309020205020404" pitchFamily="49" charset="0"/>
              </a:rPr>
              <a:t>  name: "Doggy",</a:t>
            </a:r>
          </a:p>
          <a:p>
            <a:pPr marL="0" indent="0">
              <a:lnSpc>
                <a:spcPct val="50000"/>
              </a:lnSpc>
              <a:buNone/>
            </a:pPr>
            <a:r>
              <a:rPr lang="en-US" sz="2000" dirty="0">
                <a:solidFill>
                  <a:schemeClr val="tx1"/>
                </a:solidFill>
                <a:latin typeface="Courier New" panose="02070309020205020404" pitchFamily="49" charset="0"/>
                <a:cs typeface="Courier New" panose="02070309020205020404" pitchFamily="49" charset="0"/>
              </a:rPr>
              <a:t>  human: {name: "Bob", age: 20}</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endParaRPr lang="en-US" sz="20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417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
                                            <p:txEl>
                                              <p:pRg st="5" end="5"/>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1"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noProof="0" dirty="0"/>
              <a:t>NoSQL limits</a:t>
            </a:r>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8" y="2073275"/>
            <a:ext cx="10611677" cy="1162369"/>
          </a:xfrm>
        </p:spPr>
        <p:txBody>
          <a:bodyPr wrap="square">
            <a:spAutoFit/>
          </a:bodyPr>
          <a:lstStyle/>
          <a:p>
            <a:pPr marL="0" indent="0">
              <a:buNone/>
            </a:pPr>
            <a:r>
              <a:rPr lang="en-US" dirty="0" err="1">
                <a:sym typeface="Wingdings" panose="05000000000000000000" pitchFamily="2" charset="2"/>
              </a:rPr>
              <a:t>Firestore</a:t>
            </a:r>
            <a:r>
              <a:rPr lang="en-US" dirty="0">
                <a:sym typeface="Wingdings" panose="05000000000000000000" pitchFamily="2" charset="2"/>
              </a:rPr>
              <a:t>: </a:t>
            </a:r>
          </a:p>
          <a:p>
            <a:r>
              <a:rPr lang="en-US" sz="2000" i="1" dirty="0">
                <a:sym typeface="Wingdings" panose="05000000000000000000" pitchFamily="2" charset="2"/>
              </a:rPr>
              <a:t>You can only perform range comparisons (&lt;, &lt;=, &gt;, &gt;=) on a single field, and you can include at most one </a:t>
            </a:r>
            <a:r>
              <a:rPr lang="en-US" sz="2000" i="1" dirty="0" err="1">
                <a:sym typeface="Wingdings" panose="05000000000000000000" pitchFamily="2" charset="2"/>
              </a:rPr>
              <a:t>array_contains</a:t>
            </a:r>
            <a:r>
              <a:rPr lang="en-US" sz="2000" i="1" dirty="0">
                <a:sym typeface="Wingdings" panose="05000000000000000000" pitchFamily="2" charset="2"/>
              </a:rPr>
              <a:t> clause in a compound query.</a:t>
            </a:r>
          </a:p>
        </p:txBody>
      </p:sp>
      <p:sp>
        <p:nvSpPr>
          <p:cNvPr id="12" name="Content Placeholder 3">
            <a:extLst>
              <a:ext uri="{FF2B5EF4-FFF2-40B4-BE49-F238E27FC236}">
                <a16:creationId xmlns:a16="http://schemas.microsoft.com/office/drawing/2014/main" id="{37308741-2D88-4B1D-B4B5-CC8094E16098}"/>
              </a:ext>
            </a:extLst>
          </p:cNvPr>
          <p:cNvSpPr txBox="1">
            <a:spLocks/>
          </p:cNvSpPr>
          <p:nvPr/>
        </p:nvSpPr>
        <p:spPr>
          <a:xfrm>
            <a:off x="7982774" y="463911"/>
            <a:ext cx="3503129" cy="1997983"/>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a:solidFill>
                  <a:schemeClr val="tx1"/>
                </a:solidFill>
                <a:latin typeface="Courier New" panose="02070309020205020404" pitchFamily="49" charset="0"/>
                <a:cs typeface="Courier New" panose="02070309020205020404" pitchFamily="49" charset="0"/>
              </a:rPr>
              <a:t>  name: "Jönköping",</a:t>
            </a:r>
          </a:p>
          <a:p>
            <a:pPr marL="0" indent="0">
              <a:buNone/>
            </a:pPr>
            <a:r>
              <a:rPr lang="en-US" sz="2000" dirty="0">
                <a:solidFill>
                  <a:schemeClr val="tx1"/>
                </a:solidFill>
                <a:latin typeface="Courier New" panose="02070309020205020404" pitchFamily="49" charset="0"/>
                <a:cs typeface="Courier New" panose="02070309020205020404" pitchFamily="49" charset="0"/>
              </a:rPr>
              <a:t>  population: 860000,</a:t>
            </a:r>
          </a:p>
          <a:p>
            <a:pPr marL="0" indent="0">
              <a:buNone/>
            </a:pPr>
            <a:r>
              <a:rPr lang="en-US" sz="2000" dirty="0">
                <a:solidFill>
                  <a:schemeClr val="tx1"/>
                </a:solidFill>
                <a:latin typeface="Courier New" panose="02070309020205020404" pitchFamily="49" charset="0"/>
                <a:cs typeface="Courier New" panose="02070309020205020404" pitchFamily="49" charset="0"/>
              </a:rPr>
              <a:t>  age: 350</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p:txBody>
      </p:sp>
      <p:sp>
        <p:nvSpPr>
          <p:cNvPr id="15" name="Content Placeholder 3">
            <a:extLst>
              <a:ext uri="{FF2B5EF4-FFF2-40B4-BE49-F238E27FC236}">
                <a16:creationId xmlns:a16="http://schemas.microsoft.com/office/drawing/2014/main" id="{7CD508A1-3B56-4857-9BDF-1F5662497FB7}"/>
              </a:ext>
            </a:extLst>
          </p:cNvPr>
          <p:cNvSpPr txBox="1">
            <a:spLocks/>
          </p:cNvSpPr>
          <p:nvPr/>
        </p:nvSpPr>
        <p:spPr>
          <a:xfrm>
            <a:off x="1333501" y="3370581"/>
            <a:ext cx="10010774" cy="37702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chemeClr val="tx1"/>
                </a:solidFill>
                <a:latin typeface="Courier New" panose="02070309020205020404" pitchFamily="49" charset="0"/>
                <a:cs typeface="Courier New" panose="02070309020205020404" pitchFamily="49" charset="0"/>
              </a:rPr>
              <a:t>cities.where</a:t>
            </a:r>
            <a:r>
              <a:rPr lang="en-US" sz="2000" dirty="0">
                <a:solidFill>
                  <a:schemeClr val="tx1"/>
                </a:solidFill>
                <a:latin typeface="Courier New" panose="02070309020205020404" pitchFamily="49" charset="0"/>
                <a:cs typeface="Courier New" panose="02070309020205020404" pitchFamily="49" charset="0"/>
              </a:rPr>
              <a:t>("population", "&gt;=", 1000).where("age", "&gt;", 100)</a:t>
            </a:r>
          </a:p>
        </p:txBody>
      </p:sp>
      <p:sp>
        <p:nvSpPr>
          <p:cNvPr id="18" name="Content Placeholder 2">
            <a:extLst>
              <a:ext uri="{FF2B5EF4-FFF2-40B4-BE49-F238E27FC236}">
                <a16:creationId xmlns:a16="http://schemas.microsoft.com/office/drawing/2014/main" id="{E56AB60B-35E3-4D78-9A9E-8CD778E3853D}"/>
              </a:ext>
            </a:extLst>
          </p:cNvPr>
          <p:cNvSpPr txBox="1">
            <a:spLocks/>
          </p:cNvSpPr>
          <p:nvPr/>
        </p:nvSpPr>
        <p:spPr>
          <a:xfrm>
            <a:off x="838197" y="4006850"/>
            <a:ext cx="10611677"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sym typeface="Wingdings" panose="05000000000000000000" pitchFamily="2" charset="2"/>
              </a:rPr>
              <a:t>The comparison can be &lt;, &lt;=, ==, &gt;, &gt;=, or </a:t>
            </a:r>
            <a:r>
              <a:rPr lang="en-US" sz="2000" i="1" dirty="0" err="1">
                <a:sym typeface="Wingdings" panose="05000000000000000000" pitchFamily="2" charset="2"/>
              </a:rPr>
              <a:t>array_contains</a:t>
            </a:r>
            <a:r>
              <a:rPr lang="en-US" sz="2000" i="1" dirty="0">
                <a:sym typeface="Wingdings" panose="05000000000000000000" pitchFamily="2" charset="2"/>
              </a:rPr>
              <a:t>.</a:t>
            </a:r>
          </a:p>
        </p:txBody>
      </p:sp>
      <p:sp>
        <p:nvSpPr>
          <p:cNvPr id="21" name="Content Placeholder 3">
            <a:extLst>
              <a:ext uri="{FF2B5EF4-FFF2-40B4-BE49-F238E27FC236}">
                <a16:creationId xmlns:a16="http://schemas.microsoft.com/office/drawing/2014/main" id="{4B384BED-96B2-46CB-8F38-F2FE4543A561}"/>
              </a:ext>
            </a:extLst>
          </p:cNvPr>
          <p:cNvSpPr txBox="1">
            <a:spLocks/>
          </p:cNvSpPr>
          <p:nvPr/>
        </p:nvSpPr>
        <p:spPr>
          <a:xfrm>
            <a:off x="1333501" y="4543732"/>
            <a:ext cx="10010774" cy="37702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chemeClr val="tx1"/>
                </a:solidFill>
                <a:latin typeface="Courier New" panose="02070309020205020404" pitchFamily="49" charset="0"/>
                <a:cs typeface="Courier New" panose="02070309020205020404" pitchFamily="49" charset="0"/>
              </a:rPr>
              <a:t>cities.where</a:t>
            </a:r>
            <a:r>
              <a:rPr lang="en-US" sz="2000" dirty="0">
                <a:solidFill>
                  <a:schemeClr val="tx1"/>
                </a:solidFill>
                <a:latin typeface="Courier New" panose="02070309020205020404" pitchFamily="49" charset="0"/>
                <a:cs typeface="Courier New" panose="02070309020205020404" pitchFamily="49" charset="0"/>
              </a:rPr>
              <a:t>("population", "!=", 1000)</a:t>
            </a:r>
          </a:p>
        </p:txBody>
      </p:sp>
    </p:spTree>
    <p:extLst>
      <p:ext uri="{BB962C8B-B14F-4D97-AF65-F5344CB8AC3E}">
        <p14:creationId xmlns:p14="http://schemas.microsoft.com/office/powerpoint/2010/main" val="233334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dirty="0"/>
              <a:t>Relational DB VS NoSQL</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10611678" cy="2932085"/>
          </a:xfrm>
        </p:spPr>
        <p:txBody>
          <a:bodyPr wrap="square">
            <a:spAutoFit/>
          </a:bodyPr>
          <a:lstStyle/>
          <a:p>
            <a:pPr marL="0" indent="0">
              <a:buNone/>
            </a:pPr>
            <a:r>
              <a:rPr lang="en-US" dirty="0">
                <a:sym typeface="Wingdings" panose="05000000000000000000" pitchFamily="2" charset="2"/>
              </a:rPr>
              <a:t>Many big websites still use relational databases.</a:t>
            </a:r>
          </a:p>
          <a:p>
            <a:r>
              <a:rPr lang="en-US" dirty="0">
                <a:latin typeface="+mn-lt"/>
                <a:cs typeface="Courier New" panose="02070309020205020404" pitchFamily="49" charset="0"/>
                <a:sym typeface="Wingdings" panose="05000000000000000000" pitchFamily="2" charset="2"/>
              </a:rPr>
              <a:t>Stack Overflow uses Microsoft SQL Server.</a:t>
            </a:r>
          </a:p>
          <a:p>
            <a:pPr marL="0" indent="0">
              <a:buNone/>
            </a:pPr>
            <a:endParaRPr lang="en-US" dirty="0">
              <a:latin typeface="+mn-lt"/>
              <a:cs typeface="Courier New" panose="02070309020205020404" pitchFamily="49" charset="0"/>
              <a:sym typeface="Wingdings" panose="05000000000000000000" pitchFamily="2" charset="2"/>
            </a:endParaRPr>
          </a:p>
          <a:p>
            <a:pPr marL="0" indent="0">
              <a:buNone/>
            </a:pPr>
            <a:r>
              <a:rPr lang="en-US" dirty="0">
                <a:latin typeface="+mn-lt"/>
                <a:cs typeface="Courier New" panose="02070309020205020404" pitchFamily="49" charset="0"/>
                <a:sym typeface="Wingdings" panose="05000000000000000000" pitchFamily="2" charset="2"/>
              </a:rPr>
              <a:t>Most websites will work just fine with a relational database.</a:t>
            </a:r>
          </a:p>
          <a:p>
            <a:r>
              <a:rPr lang="en-US" dirty="0">
                <a:latin typeface="+mn-lt"/>
                <a:cs typeface="Courier New" panose="02070309020205020404" pitchFamily="49" charset="0"/>
                <a:sym typeface="Wingdings" panose="05000000000000000000" pitchFamily="2" charset="2"/>
              </a:rPr>
              <a:t>Use a NoSQL database only if you have to or if don't have relational data.</a:t>
            </a:r>
          </a:p>
        </p:txBody>
      </p:sp>
    </p:spTree>
    <p:extLst>
      <p:ext uri="{BB962C8B-B14F-4D97-AF65-F5344CB8AC3E}">
        <p14:creationId xmlns:p14="http://schemas.microsoft.com/office/powerpoint/2010/main" val="418678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11678" cy="1325563"/>
          </a:xfrm>
        </p:spPr>
        <p:txBody>
          <a:bodyPr/>
          <a:lstStyle/>
          <a:p>
            <a:r>
              <a:rPr lang="en-US" dirty="0"/>
              <a:t>Use-cases for NoSQL</a:t>
            </a:r>
            <a:endParaRPr lang="en-US" noProof="0" dirty="0"/>
          </a:p>
        </p:txBody>
      </p:sp>
      <p:sp>
        <p:nvSpPr>
          <p:cNvPr id="9" name="Content Placeholder 2">
            <a:extLst>
              <a:ext uri="{FF2B5EF4-FFF2-40B4-BE49-F238E27FC236}">
                <a16:creationId xmlns:a16="http://schemas.microsoft.com/office/drawing/2014/main" id="{0CD70BAF-DDFA-4D66-AFB8-FCC8366DAC1F}"/>
              </a:ext>
            </a:extLst>
          </p:cNvPr>
          <p:cNvSpPr>
            <a:spLocks noGrp="1"/>
          </p:cNvSpPr>
          <p:nvPr>
            <p:ph idx="1"/>
          </p:nvPr>
        </p:nvSpPr>
        <p:spPr>
          <a:xfrm>
            <a:off x="838199" y="1825625"/>
            <a:ext cx="10611678" cy="1512209"/>
          </a:xfrm>
        </p:spPr>
        <p:txBody>
          <a:bodyPr wrap="square">
            <a:spAutoFit/>
          </a:bodyPr>
          <a:lstStyle/>
          <a:p>
            <a:pPr marL="0" indent="0">
              <a:buNone/>
            </a:pPr>
            <a:r>
              <a:rPr lang="en-US" dirty="0">
                <a:latin typeface="+mn-lt"/>
                <a:cs typeface="Courier New" panose="02070309020205020404" pitchFamily="49" charset="0"/>
                <a:sym typeface="Wingdings" panose="05000000000000000000" pitchFamily="2" charset="2"/>
              </a:rPr>
              <a:t>Examples:</a:t>
            </a:r>
          </a:p>
          <a:p>
            <a:r>
              <a:rPr lang="en-US" dirty="0">
                <a:latin typeface="+mn-lt"/>
                <a:cs typeface="Courier New" panose="02070309020205020404" pitchFamily="49" charset="0"/>
                <a:sym typeface="Wingdings" panose="05000000000000000000" pitchFamily="2" charset="2"/>
              </a:rPr>
              <a:t>Google indexing web pages.</a:t>
            </a:r>
          </a:p>
          <a:p>
            <a:r>
              <a:rPr lang="en-US" dirty="0">
                <a:latin typeface="+mn-lt"/>
                <a:cs typeface="Courier New" panose="02070309020205020404" pitchFamily="49" charset="0"/>
                <a:sym typeface="Wingdings" panose="05000000000000000000" pitchFamily="2" charset="2"/>
              </a:rPr>
              <a:t>Smartphone apps collecting data.</a:t>
            </a:r>
          </a:p>
        </p:txBody>
      </p:sp>
    </p:spTree>
    <p:extLst>
      <p:ext uri="{BB962C8B-B14F-4D97-AF65-F5344CB8AC3E}">
        <p14:creationId xmlns:p14="http://schemas.microsoft.com/office/powerpoint/2010/main" val="171641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6625" cy="1325563"/>
          </a:xfrm>
        </p:spPr>
        <p:txBody>
          <a:bodyPr>
            <a:normAutofit/>
          </a:bodyPr>
          <a:lstStyle/>
          <a:p>
            <a:r>
              <a:rPr lang="en-US" sz="3600" dirty="0"/>
              <a:t>Horizontal scaling with a load balancer</a:t>
            </a:r>
          </a:p>
        </p:txBody>
      </p:sp>
      <p:grpSp>
        <p:nvGrpSpPr>
          <p:cNvPr id="29" name="Group 28">
            <a:extLst>
              <a:ext uri="{FF2B5EF4-FFF2-40B4-BE49-F238E27FC236}">
                <a16:creationId xmlns:a16="http://schemas.microsoft.com/office/drawing/2014/main" id="{FE5ABA6B-B9B3-4F1B-9BA8-250D3D239B30}"/>
              </a:ext>
            </a:extLst>
          </p:cNvPr>
          <p:cNvGrpSpPr/>
          <p:nvPr/>
        </p:nvGrpSpPr>
        <p:grpSpPr>
          <a:xfrm>
            <a:off x="947057" y="2202316"/>
            <a:ext cx="10057738" cy="3363442"/>
            <a:chOff x="838200" y="1690688"/>
            <a:chExt cx="10057738" cy="3363442"/>
          </a:xfrm>
        </p:grpSpPr>
        <p:sp>
          <p:nvSpPr>
            <p:cNvPr id="8" name="Rectangle 7">
              <a:extLst>
                <a:ext uri="{FF2B5EF4-FFF2-40B4-BE49-F238E27FC236}">
                  <a16:creationId xmlns:a16="http://schemas.microsoft.com/office/drawing/2014/main" id="{767A9768-9502-48C8-B32F-17D03569EBF5}"/>
                </a:ext>
              </a:extLst>
            </p:cNvPr>
            <p:cNvSpPr/>
            <p:nvPr/>
          </p:nvSpPr>
          <p:spPr>
            <a:xfrm>
              <a:off x="8922173" y="1989029"/>
              <a:ext cx="1973765" cy="230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1BB147-CB8F-49CA-94F9-FF0FEE8D0723}"/>
                </a:ext>
              </a:extLst>
            </p:cNvPr>
            <p:cNvSpPr/>
            <p:nvPr/>
          </p:nvSpPr>
          <p:spPr>
            <a:xfrm>
              <a:off x="5905771" y="1690688"/>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4">
              <a:extLst>
                <a:ext uri="{FF2B5EF4-FFF2-40B4-BE49-F238E27FC236}">
                  <a16:creationId xmlns:a16="http://schemas.microsoft.com/office/drawing/2014/main" id="{0B53FB58-9C57-4DE9-84E5-F3B98C616E28}"/>
                </a:ext>
              </a:extLst>
            </p:cNvPr>
            <p:cNvSpPr txBox="1">
              <a:spLocks/>
            </p:cNvSpPr>
            <p:nvPr/>
          </p:nvSpPr>
          <p:spPr>
            <a:xfrm>
              <a:off x="5749654" y="2964839"/>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A</a:t>
              </a:r>
            </a:p>
          </p:txBody>
        </p:sp>
        <p:sp>
          <p:nvSpPr>
            <p:cNvPr id="11" name="Can 2">
              <a:extLst>
                <a:ext uri="{FF2B5EF4-FFF2-40B4-BE49-F238E27FC236}">
                  <a16:creationId xmlns:a16="http://schemas.microsoft.com/office/drawing/2014/main" id="{BBCA50FD-452B-40BF-B3A9-20542DC075A6}"/>
                </a:ext>
              </a:extLst>
            </p:cNvPr>
            <p:cNvSpPr/>
            <p:nvPr/>
          </p:nvSpPr>
          <p:spPr>
            <a:xfrm>
              <a:off x="9371938" y="2580721"/>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DB</a:t>
              </a:r>
            </a:p>
          </p:txBody>
        </p:sp>
        <p:sp>
          <p:nvSpPr>
            <p:cNvPr id="12" name="Rounded Rectangle 5">
              <a:extLst>
                <a:ext uri="{FF2B5EF4-FFF2-40B4-BE49-F238E27FC236}">
                  <a16:creationId xmlns:a16="http://schemas.microsoft.com/office/drawing/2014/main" id="{036BE30C-3E4B-4DA0-9289-FB2AE8021512}"/>
                </a:ext>
              </a:extLst>
            </p:cNvPr>
            <p:cNvSpPr/>
            <p:nvPr/>
          </p:nvSpPr>
          <p:spPr>
            <a:xfrm>
              <a:off x="6186409" y="1960505"/>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13" name="Straight Arrow Connector 12">
              <a:extLst>
                <a:ext uri="{FF2B5EF4-FFF2-40B4-BE49-F238E27FC236}">
                  <a16:creationId xmlns:a16="http://schemas.microsoft.com/office/drawing/2014/main" id="{6FD3BA31-561F-498E-A1B6-F38E056CEDB6}"/>
                </a:ext>
              </a:extLst>
            </p:cNvPr>
            <p:cNvCxnSpPr>
              <a:stCxn id="12" idx="3"/>
              <a:endCxn id="11" idx="2"/>
            </p:cNvCxnSpPr>
            <p:nvPr/>
          </p:nvCxnSpPr>
          <p:spPr>
            <a:xfrm>
              <a:off x="7678815" y="2342536"/>
              <a:ext cx="1693123" cy="82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5" name="Content Placeholder 4">
              <a:extLst>
                <a:ext uri="{FF2B5EF4-FFF2-40B4-BE49-F238E27FC236}">
                  <a16:creationId xmlns:a16="http://schemas.microsoft.com/office/drawing/2014/main" id="{C045661E-154F-4085-A92F-F19B37D9FBFC}"/>
                </a:ext>
              </a:extLst>
            </p:cNvPr>
            <p:cNvSpPr txBox="1">
              <a:spLocks/>
            </p:cNvSpPr>
            <p:nvPr/>
          </p:nvSpPr>
          <p:spPr>
            <a:xfrm>
              <a:off x="8922173" y="4314396"/>
              <a:ext cx="1973765"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DB Server</a:t>
              </a:r>
            </a:p>
          </p:txBody>
        </p:sp>
        <p:sp>
          <p:nvSpPr>
            <p:cNvPr id="16" name="Rectangle 15">
              <a:extLst>
                <a:ext uri="{FF2B5EF4-FFF2-40B4-BE49-F238E27FC236}">
                  <a16:creationId xmlns:a16="http://schemas.microsoft.com/office/drawing/2014/main" id="{3EB9CD09-AB42-4E4E-A99A-C2B8A4580C2A}"/>
                </a:ext>
              </a:extLst>
            </p:cNvPr>
            <p:cNvSpPr/>
            <p:nvPr/>
          </p:nvSpPr>
          <p:spPr>
            <a:xfrm>
              <a:off x="5905771" y="3438347"/>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4">
              <a:extLst>
                <a:ext uri="{FF2B5EF4-FFF2-40B4-BE49-F238E27FC236}">
                  <a16:creationId xmlns:a16="http://schemas.microsoft.com/office/drawing/2014/main" id="{274DECC6-37B3-4AE3-8A93-60D3F496A44E}"/>
                </a:ext>
              </a:extLst>
            </p:cNvPr>
            <p:cNvSpPr txBox="1">
              <a:spLocks/>
            </p:cNvSpPr>
            <p:nvPr/>
          </p:nvSpPr>
          <p:spPr>
            <a:xfrm>
              <a:off x="5749654" y="4712498"/>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B</a:t>
              </a:r>
            </a:p>
          </p:txBody>
        </p:sp>
        <p:sp>
          <p:nvSpPr>
            <p:cNvPr id="18" name="Rounded Rectangle 18">
              <a:extLst>
                <a:ext uri="{FF2B5EF4-FFF2-40B4-BE49-F238E27FC236}">
                  <a16:creationId xmlns:a16="http://schemas.microsoft.com/office/drawing/2014/main" id="{C71103F7-E3D7-4A1F-9FBA-A4C5341DD5D6}"/>
                </a:ext>
              </a:extLst>
            </p:cNvPr>
            <p:cNvSpPr/>
            <p:nvPr/>
          </p:nvSpPr>
          <p:spPr>
            <a:xfrm>
              <a:off x="6186409" y="3708164"/>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19" name="Straight Arrow Connector 18">
              <a:extLst>
                <a:ext uri="{FF2B5EF4-FFF2-40B4-BE49-F238E27FC236}">
                  <a16:creationId xmlns:a16="http://schemas.microsoft.com/office/drawing/2014/main" id="{36EB5771-65A4-4A96-A10B-CF0FFDF112AC}"/>
                </a:ext>
              </a:extLst>
            </p:cNvPr>
            <p:cNvCxnSpPr>
              <a:stCxn id="18" idx="3"/>
            </p:cNvCxnSpPr>
            <p:nvPr/>
          </p:nvCxnSpPr>
          <p:spPr>
            <a:xfrm flipV="1">
              <a:off x="7678815" y="3171736"/>
              <a:ext cx="1693123" cy="91845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0" name="Rectangle 19">
              <a:extLst>
                <a:ext uri="{FF2B5EF4-FFF2-40B4-BE49-F238E27FC236}">
                  <a16:creationId xmlns:a16="http://schemas.microsoft.com/office/drawing/2014/main" id="{BAD6FC6E-C9E7-452C-A846-EC2215AA13A6}"/>
                </a:ext>
              </a:extLst>
            </p:cNvPr>
            <p:cNvSpPr/>
            <p:nvPr/>
          </p:nvSpPr>
          <p:spPr>
            <a:xfrm>
              <a:off x="3310322" y="2580721"/>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4">
              <a:extLst>
                <a:ext uri="{FF2B5EF4-FFF2-40B4-BE49-F238E27FC236}">
                  <a16:creationId xmlns:a16="http://schemas.microsoft.com/office/drawing/2014/main" id="{574058A8-39D2-4591-AF96-615785D09A36}"/>
                </a:ext>
              </a:extLst>
            </p:cNvPr>
            <p:cNvSpPr txBox="1">
              <a:spLocks/>
            </p:cNvSpPr>
            <p:nvPr/>
          </p:nvSpPr>
          <p:spPr>
            <a:xfrm>
              <a:off x="3086375" y="3854872"/>
              <a:ext cx="251831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Load Balancer Server</a:t>
              </a:r>
            </a:p>
          </p:txBody>
        </p:sp>
        <p:sp>
          <p:nvSpPr>
            <p:cNvPr id="22" name="Rounded Rectangle 27">
              <a:extLst>
                <a:ext uri="{FF2B5EF4-FFF2-40B4-BE49-F238E27FC236}">
                  <a16:creationId xmlns:a16="http://schemas.microsoft.com/office/drawing/2014/main" id="{CCE29FA9-C124-4874-91DD-769F9F195259}"/>
                </a:ext>
              </a:extLst>
            </p:cNvPr>
            <p:cNvSpPr/>
            <p:nvPr/>
          </p:nvSpPr>
          <p:spPr>
            <a:xfrm>
              <a:off x="3590960" y="2850538"/>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Load Balancer</a:t>
              </a:r>
            </a:p>
          </p:txBody>
        </p:sp>
        <p:cxnSp>
          <p:nvCxnSpPr>
            <p:cNvPr id="23" name="Straight Arrow Connector 22">
              <a:extLst>
                <a:ext uri="{FF2B5EF4-FFF2-40B4-BE49-F238E27FC236}">
                  <a16:creationId xmlns:a16="http://schemas.microsoft.com/office/drawing/2014/main" id="{42CA82A5-D822-4047-83CB-21FF58696C0A}"/>
                </a:ext>
              </a:extLst>
            </p:cNvPr>
            <p:cNvCxnSpPr>
              <a:stCxn id="22" idx="3"/>
              <a:endCxn id="12" idx="1"/>
            </p:cNvCxnSpPr>
            <p:nvPr/>
          </p:nvCxnSpPr>
          <p:spPr>
            <a:xfrm flipV="1">
              <a:off x="5083366" y="2342536"/>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a:extLst>
                <a:ext uri="{FF2B5EF4-FFF2-40B4-BE49-F238E27FC236}">
                  <a16:creationId xmlns:a16="http://schemas.microsoft.com/office/drawing/2014/main" id="{6A76BC32-F3C9-4F39-B5DB-75873E035A93}"/>
                </a:ext>
              </a:extLst>
            </p:cNvPr>
            <p:cNvCxnSpPr>
              <a:stCxn id="22" idx="3"/>
              <a:endCxn id="18" idx="1"/>
            </p:cNvCxnSpPr>
            <p:nvPr/>
          </p:nvCxnSpPr>
          <p:spPr>
            <a:xfrm>
              <a:off x="5083366" y="3232569"/>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7B8A2F6C-F3A6-4D36-A44A-D1A7A9EDA8C4}"/>
                </a:ext>
              </a:extLst>
            </p:cNvPr>
            <p:cNvSpPr/>
            <p:nvPr/>
          </p:nvSpPr>
          <p:spPr>
            <a:xfrm>
              <a:off x="838200" y="2718997"/>
              <a:ext cx="1712846" cy="1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Client</a:t>
              </a:r>
            </a:p>
          </p:txBody>
        </p:sp>
        <p:cxnSp>
          <p:nvCxnSpPr>
            <p:cNvPr id="7" name="Straight Arrow Connector 6">
              <a:extLst>
                <a:ext uri="{FF2B5EF4-FFF2-40B4-BE49-F238E27FC236}">
                  <a16:creationId xmlns:a16="http://schemas.microsoft.com/office/drawing/2014/main" id="{AE05AD6C-F9D6-487C-BBCA-5611304FDA6B}"/>
                </a:ext>
              </a:extLst>
            </p:cNvPr>
            <p:cNvCxnSpPr>
              <a:stCxn id="28" idx="3"/>
              <a:endCxn id="22" idx="1"/>
            </p:cNvCxnSpPr>
            <p:nvPr/>
          </p:nvCxnSpPr>
          <p:spPr>
            <a:xfrm>
              <a:off x="2551046" y="3223549"/>
              <a:ext cx="1039914" cy="902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grpSp>
      <p:sp>
        <p:nvSpPr>
          <p:cNvPr id="25" name="Content Placeholder 2">
            <a:extLst>
              <a:ext uri="{FF2B5EF4-FFF2-40B4-BE49-F238E27FC236}">
                <a16:creationId xmlns:a16="http://schemas.microsoft.com/office/drawing/2014/main" id="{1C33ABCF-3E6B-486B-945C-C74A3E0C8BDF}"/>
              </a:ext>
            </a:extLst>
          </p:cNvPr>
          <p:cNvSpPr>
            <a:spLocks noGrp="1"/>
          </p:cNvSpPr>
          <p:nvPr>
            <p:ph idx="1"/>
          </p:nvPr>
        </p:nvSpPr>
        <p:spPr>
          <a:xfrm>
            <a:off x="692329" y="5894135"/>
            <a:ext cx="10813871" cy="424732"/>
          </a:xfrm>
        </p:spPr>
        <p:txBody>
          <a:bodyPr wrap="square">
            <a:spAutoFit/>
          </a:bodyPr>
          <a:lstStyle/>
          <a:p>
            <a:pPr marL="0" indent="0">
              <a:buNone/>
            </a:pPr>
            <a:r>
              <a:rPr lang="en-US" sz="2400" dirty="0"/>
              <a:t>Relational databases are hard to scale because they support ACID transactions.</a:t>
            </a:r>
            <a:endParaRPr lang="en-US" sz="2400" noProof="0" dirty="0"/>
          </a:p>
        </p:txBody>
      </p:sp>
    </p:spTree>
    <p:extLst>
      <p:ext uri="{BB962C8B-B14F-4D97-AF65-F5344CB8AC3E}">
        <p14:creationId xmlns:p14="http://schemas.microsoft.com/office/powerpoint/2010/main" val="350143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example</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200" y="1825625"/>
            <a:ext cx="10515600" cy="2202141"/>
          </a:xfrm>
        </p:spPr>
        <p:txBody>
          <a:bodyPr>
            <a:spAutoFit/>
          </a:bodyPr>
          <a:lstStyle/>
          <a:p>
            <a:pPr marL="0" indent="0">
              <a:buNone/>
            </a:pPr>
            <a:r>
              <a:rPr lang="en-US" dirty="0"/>
              <a:t>Transfer $20 from Alice's account to Bob's account.</a:t>
            </a:r>
          </a:p>
          <a:p>
            <a:r>
              <a:rPr lang="en-US" noProof="0" dirty="0">
                <a:latin typeface="Georgia" panose="02040502050405020303" pitchFamily="18" charset="0"/>
              </a:rPr>
              <a:t>First reduce Alice's amount by $20:</a:t>
            </a:r>
          </a:p>
          <a:p>
            <a:pPr lvl="1"/>
            <a:r>
              <a:rPr lang="en-US" sz="2000" dirty="0">
                <a:latin typeface="Courier New" panose="02070309020205020404" pitchFamily="49" charset="0"/>
                <a:cs typeface="Courier New" panose="02070309020205020404" pitchFamily="49" charset="0"/>
              </a:rPr>
              <a:t>UPDATE accounts SET amount = amount - 20 WHERE name = "Alice"</a:t>
            </a:r>
          </a:p>
          <a:p>
            <a:r>
              <a:rPr lang="en-US" noProof="0" dirty="0">
                <a:latin typeface="Georgia" panose="02040502050405020303" pitchFamily="18" charset="0"/>
              </a:rPr>
              <a:t>Then increase Bob's amount by $20:</a:t>
            </a:r>
          </a:p>
          <a:p>
            <a:pPr lvl="1"/>
            <a:r>
              <a:rPr lang="en-US" sz="2000" dirty="0">
                <a:latin typeface="Courier New" panose="02070309020205020404" pitchFamily="49" charset="0"/>
                <a:cs typeface="Courier New" panose="02070309020205020404" pitchFamily="49" charset="0"/>
              </a:rPr>
              <a:t>UPDATE accounts SET amount = amount + 20 WHERE name = "Bob"</a:t>
            </a:r>
          </a:p>
        </p:txBody>
      </p:sp>
      <p:graphicFrame>
        <p:nvGraphicFramePr>
          <p:cNvPr id="3" name="Table 2">
            <a:extLst>
              <a:ext uri="{FF2B5EF4-FFF2-40B4-BE49-F238E27FC236}">
                <a16:creationId xmlns:a16="http://schemas.microsoft.com/office/drawing/2014/main" id="{46E33887-9D36-4BD4-80D8-966C5203295F}"/>
              </a:ext>
            </a:extLst>
          </p:cNvPr>
          <p:cNvGraphicFramePr>
            <a:graphicFrameLocks noGrp="1"/>
          </p:cNvGraphicFramePr>
          <p:nvPr>
            <p:extLst/>
          </p:nvPr>
        </p:nvGraphicFramePr>
        <p:xfrm>
          <a:off x="9099667" y="263753"/>
          <a:ext cx="2768289" cy="1371600"/>
        </p:xfrm>
        <a:graphic>
          <a:graphicData uri="http://schemas.openxmlformats.org/drawingml/2006/table">
            <a:tbl>
              <a:tblPr firstRow="1" bandRow="1">
                <a:tableStyleId>{5C22544A-7EE6-4342-B048-85BDC9FD1C3A}</a:tableStyleId>
              </a:tblPr>
              <a:tblGrid>
                <a:gridCol w="1192551">
                  <a:extLst>
                    <a:ext uri="{9D8B030D-6E8A-4147-A177-3AD203B41FA5}">
                      <a16:colId xmlns:a16="http://schemas.microsoft.com/office/drawing/2014/main" val="1100058728"/>
                    </a:ext>
                  </a:extLst>
                </a:gridCol>
                <a:gridCol w="1575738">
                  <a:extLst>
                    <a:ext uri="{9D8B030D-6E8A-4147-A177-3AD203B41FA5}">
                      <a16:colId xmlns:a16="http://schemas.microsoft.com/office/drawing/2014/main" val="4283229814"/>
                    </a:ext>
                  </a:extLst>
                </a:gridCol>
              </a:tblGrid>
              <a:tr h="290240">
                <a:tc>
                  <a:txBody>
                    <a:bodyPr/>
                    <a:lstStyle/>
                    <a:p>
                      <a:r>
                        <a:rPr lang="en-US" sz="2400" dirty="0"/>
                        <a:t>name</a:t>
                      </a:r>
                    </a:p>
                  </a:txBody>
                  <a:tcPr/>
                </a:tc>
                <a:tc>
                  <a:txBody>
                    <a:bodyPr/>
                    <a:lstStyle/>
                    <a:p>
                      <a:r>
                        <a:rPr lang="en-US" sz="2400" dirty="0"/>
                        <a:t>amount</a:t>
                      </a:r>
                    </a:p>
                  </a:txBody>
                  <a:tcPr/>
                </a:tc>
                <a:extLst>
                  <a:ext uri="{0D108BD9-81ED-4DB2-BD59-A6C34878D82A}">
                    <a16:rowId xmlns:a16="http://schemas.microsoft.com/office/drawing/2014/main" val="1308119829"/>
                  </a:ext>
                </a:extLst>
              </a:tr>
              <a:tr h="290240">
                <a:tc>
                  <a:txBody>
                    <a:bodyPr/>
                    <a:lstStyle/>
                    <a:p>
                      <a:pPr algn="ctr"/>
                      <a:r>
                        <a:rPr lang="en-US" sz="2400" dirty="0"/>
                        <a:t>Alice</a:t>
                      </a:r>
                    </a:p>
                  </a:txBody>
                  <a:tcPr/>
                </a:tc>
                <a:tc>
                  <a:txBody>
                    <a:bodyPr/>
                    <a:lstStyle/>
                    <a:p>
                      <a:pPr algn="r"/>
                      <a:r>
                        <a:rPr lang="en-US" sz="2400" dirty="0"/>
                        <a:t>100</a:t>
                      </a:r>
                    </a:p>
                  </a:txBody>
                  <a:tcPr/>
                </a:tc>
                <a:extLst>
                  <a:ext uri="{0D108BD9-81ED-4DB2-BD59-A6C34878D82A}">
                    <a16:rowId xmlns:a16="http://schemas.microsoft.com/office/drawing/2014/main" val="1269024975"/>
                  </a:ext>
                </a:extLst>
              </a:tr>
              <a:tr h="290240">
                <a:tc>
                  <a:txBody>
                    <a:bodyPr/>
                    <a:lstStyle/>
                    <a:p>
                      <a:pPr algn="ctr"/>
                      <a:r>
                        <a:rPr lang="en-US" sz="2400" dirty="0"/>
                        <a:t>Bob</a:t>
                      </a:r>
                    </a:p>
                  </a:txBody>
                  <a:tcPr/>
                </a:tc>
                <a:tc>
                  <a:txBody>
                    <a:bodyPr/>
                    <a:lstStyle/>
                    <a:p>
                      <a:pPr algn="r"/>
                      <a:r>
                        <a:rPr lang="en-US" sz="2400" dirty="0"/>
                        <a:t>100</a:t>
                      </a:r>
                    </a:p>
                  </a:txBody>
                  <a:tcPr/>
                </a:tc>
                <a:extLst>
                  <a:ext uri="{0D108BD9-81ED-4DB2-BD59-A6C34878D82A}">
                    <a16:rowId xmlns:a16="http://schemas.microsoft.com/office/drawing/2014/main" val="683278053"/>
                  </a:ext>
                </a:extLst>
              </a:tr>
            </a:tbl>
          </a:graphicData>
        </a:graphic>
      </p:graphicFrame>
      <p:sp>
        <p:nvSpPr>
          <p:cNvPr id="5" name="Content Placeholder 2">
            <a:extLst>
              <a:ext uri="{FF2B5EF4-FFF2-40B4-BE49-F238E27FC236}">
                <a16:creationId xmlns:a16="http://schemas.microsoft.com/office/drawing/2014/main" id="{CAAA70B9-5304-4362-9951-8D3B104437AE}"/>
              </a:ext>
            </a:extLst>
          </p:cNvPr>
          <p:cNvSpPr txBox="1">
            <a:spLocks/>
          </p:cNvSpPr>
          <p:nvPr/>
        </p:nvSpPr>
        <p:spPr>
          <a:xfrm>
            <a:off x="838200" y="4288270"/>
            <a:ext cx="10515600" cy="1392689"/>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mn-lt"/>
                <a:cs typeface="Courier New" panose="02070309020205020404" pitchFamily="49" charset="0"/>
              </a:rPr>
              <a:t>What's the problem?</a:t>
            </a:r>
          </a:p>
          <a:p>
            <a:r>
              <a:rPr lang="en-US" dirty="0">
                <a:latin typeface="+mn-lt"/>
                <a:cs typeface="Courier New" panose="02070309020205020404" pitchFamily="49" charset="0"/>
              </a:rPr>
              <a:t>What if the second query is never executed (</a:t>
            </a:r>
            <a:r>
              <a:rPr lang="en-US" sz="2400" dirty="0">
                <a:latin typeface="+mn-lt"/>
                <a:cs typeface="Courier New" panose="02070309020205020404" pitchFamily="49" charset="0"/>
              </a:rPr>
              <a:t>e.g. DB has crashed</a:t>
            </a:r>
            <a:r>
              <a:rPr lang="en-US" dirty="0">
                <a:latin typeface="+mn-lt"/>
                <a:cs typeface="Courier New" panose="02070309020205020404" pitchFamily="49" charset="0"/>
              </a:rPr>
              <a:t>)?</a:t>
            </a:r>
          </a:p>
          <a:p>
            <a:pPr lvl="1"/>
            <a:r>
              <a:rPr lang="en-US" dirty="0">
                <a:latin typeface="+mn-lt"/>
                <a:cs typeface="Courier New" panose="02070309020205020404" pitchFamily="49" charset="0"/>
              </a:rPr>
              <a:t>$20 lost, leaving the database in an invalid state.</a:t>
            </a:r>
          </a:p>
        </p:txBody>
      </p:sp>
      <p:sp>
        <p:nvSpPr>
          <p:cNvPr id="6" name="Content Placeholder 2">
            <a:extLst>
              <a:ext uri="{FF2B5EF4-FFF2-40B4-BE49-F238E27FC236}">
                <a16:creationId xmlns:a16="http://schemas.microsoft.com/office/drawing/2014/main" id="{28329C69-FF31-4A52-9B74-AB79BBD4971D}"/>
              </a:ext>
            </a:extLst>
          </p:cNvPr>
          <p:cNvSpPr txBox="1">
            <a:spLocks/>
          </p:cNvSpPr>
          <p:nvPr/>
        </p:nvSpPr>
        <p:spPr>
          <a:xfrm>
            <a:off x="9099667" y="1635353"/>
            <a:ext cx="2768289"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solidFill>
                <a:latin typeface="+mn-lt"/>
                <a:cs typeface="Courier New" panose="02070309020205020404" pitchFamily="49" charset="0"/>
              </a:rPr>
              <a:t>accounts</a:t>
            </a:r>
          </a:p>
        </p:txBody>
      </p:sp>
    </p:spTree>
    <p:extLst>
      <p:ext uri="{BB962C8B-B14F-4D97-AF65-F5344CB8AC3E}">
        <p14:creationId xmlns:p14="http://schemas.microsoft.com/office/powerpoint/2010/main" val="254498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5"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example</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200" y="1825625"/>
            <a:ext cx="10515600" cy="2757165"/>
          </a:xfrm>
        </p:spPr>
        <p:txBody>
          <a:bodyPr>
            <a:spAutoFit/>
          </a:bodyPr>
          <a:lstStyle/>
          <a:p>
            <a:pPr marL="0" indent="0">
              <a:buNone/>
            </a:pPr>
            <a:r>
              <a:rPr lang="en-US" dirty="0"/>
              <a:t>Transfer $20 from Alice's account to Bob's account.</a:t>
            </a:r>
          </a:p>
          <a:p>
            <a:r>
              <a:rPr lang="en-US" noProof="0" dirty="0">
                <a:latin typeface="Georgia" panose="02040502050405020303" pitchFamily="18" charset="0"/>
              </a:rPr>
              <a:t>Use an SQL transaction to group queries together:</a:t>
            </a:r>
          </a:p>
          <a:p>
            <a:pPr marL="457200" lvl="1" indent="0">
              <a:buNone/>
            </a:pPr>
            <a:r>
              <a:rPr lang="en-US" sz="2000" noProof="0" dirty="0">
                <a:latin typeface="Courier New" panose="02070309020205020404" pitchFamily="49" charset="0"/>
                <a:cs typeface="Courier New" panose="02070309020205020404" pitchFamily="49" charset="0"/>
              </a:rPr>
              <a:t>BEGIN TRANSACTION</a:t>
            </a:r>
          </a:p>
          <a:p>
            <a:pPr marL="457200" lvl="1" indent="0">
              <a:buNone/>
            </a:pPr>
            <a:r>
              <a:rPr lang="en-US" sz="2000" dirty="0">
                <a:latin typeface="Courier New" panose="02070309020205020404" pitchFamily="49" charset="0"/>
                <a:cs typeface="Courier New" panose="02070309020205020404" pitchFamily="49" charset="0"/>
              </a:rPr>
              <a:t>UPDATE accounts SET amount = amount - 20 WHERE name = "Alice"</a:t>
            </a:r>
          </a:p>
          <a:p>
            <a:pPr marL="457200" lvl="1" indent="0">
              <a:buNone/>
            </a:pPr>
            <a:r>
              <a:rPr lang="en-US" sz="2000" dirty="0">
                <a:latin typeface="Courier New" panose="02070309020205020404" pitchFamily="49" charset="0"/>
                <a:cs typeface="Courier New" panose="02070309020205020404" pitchFamily="49" charset="0"/>
              </a:rPr>
              <a:t>UPDATE accounts SET amount = amount + 20 WHERE name = "Bob"</a:t>
            </a:r>
          </a:p>
          <a:p>
            <a:pPr marL="457200" lvl="1" indent="0">
              <a:buNone/>
            </a:pPr>
            <a:r>
              <a:rPr lang="en-US" sz="2000" noProof="0" dirty="0">
                <a:latin typeface="Courier New" panose="02070309020205020404" pitchFamily="49" charset="0"/>
                <a:cs typeface="Courier New" panose="02070309020205020404" pitchFamily="49" charset="0"/>
              </a:rPr>
              <a:t>COMMIT</a:t>
            </a:r>
          </a:p>
          <a:p>
            <a:pPr lvl="1"/>
            <a:r>
              <a:rPr lang="en-US" dirty="0"/>
              <a:t>The DB will execute all queries, or none.</a:t>
            </a:r>
            <a:endParaRPr lang="en-US" noProof="0" dirty="0">
              <a:latin typeface="Georgia" panose="02040502050405020303" pitchFamily="18" charset="0"/>
            </a:endParaRPr>
          </a:p>
        </p:txBody>
      </p:sp>
      <p:graphicFrame>
        <p:nvGraphicFramePr>
          <p:cNvPr id="3" name="Table 2">
            <a:extLst>
              <a:ext uri="{FF2B5EF4-FFF2-40B4-BE49-F238E27FC236}">
                <a16:creationId xmlns:a16="http://schemas.microsoft.com/office/drawing/2014/main" id="{46E33887-9D36-4BD4-80D8-966C5203295F}"/>
              </a:ext>
            </a:extLst>
          </p:cNvPr>
          <p:cNvGraphicFramePr>
            <a:graphicFrameLocks noGrp="1"/>
          </p:cNvGraphicFramePr>
          <p:nvPr/>
        </p:nvGraphicFramePr>
        <p:xfrm>
          <a:off x="9099667" y="263753"/>
          <a:ext cx="2768289" cy="1371600"/>
        </p:xfrm>
        <a:graphic>
          <a:graphicData uri="http://schemas.openxmlformats.org/drawingml/2006/table">
            <a:tbl>
              <a:tblPr firstRow="1" bandRow="1">
                <a:tableStyleId>{5C22544A-7EE6-4342-B048-85BDC9FD1C3A}</a:tableStyleId>
              </a:tblPr>
              <a:tblGrid>
                <a:gridCol w="1192551">
                  <a:extLst>
                    <a:ext uri="{9D8B030D-6E8A-4147-A177-3AD203B41FA5}">
                      <a16:colId xmlns:a16="http://schemas.microsoft.com/office/drawing/2014/main" val="1100058728"/>
                    </a:ext>
                  </a:extLst>
                </a:gridCol>
                <a:gridCol w="1575738">
                  <a:extLst>
                    <a:ext uri="{9D8B030D-6E8A-4147-A177-3AD203B41FA5}">
                      <a16:colId xmlns:a16="http://schemas.microsoft.com/office/drawing/2014/main" val="4283229814"/>
                    </a:ext>
                  </a:extLst>
                </a:gridCol>
              </a:tblGrid>
              <a:tr h="290240">
                <a:tc>
                  <a:txBody>
                    <a:bodyPr/>
                    <a:lstStyle/>
                    <a:p>
                      <a:r>
                        <a:rPr lang="en-US" sz="2400" dirty="0"/>
                        <a:t>name</a:t>
                      </a:r>
                    </a:p>
                  </a:txBody>
                  <a:tcPr/>
                </a:tc>
                <a:tc>
                  <a:txBody>
                    <a:bodyPr/>
                    <a:lstStyle/>
                    <a:p>
                      <a:r>
                        <a:rPr lang="en-US" sz="2400" dirty="0"/>
                        <a:t>amount</a:t>
                      </a:r>
                    </a:p>
                  </a:txBody>
                  <a:tcPr/>
                </a:tc>
                <a:extLst>
                  <a:ext uri="{0D108BD9-81ED-4DB2-BD59-A6C34878D82A}">
                    <a16:rowId xmlns:a16="http://schemas.microsoft.com/office/drawing/2014/main" val="1308119829"/>
                  </a:ext>
                </a:extLst>
              </a:tr>
              <a:tr h="290240">
                <a:tc>
                  <a:txBody>
                    <a:bodyPr/>
                    <a:lstStyle/>
                    <a:p>
                      <a:pPr algn="ctr"/>
                      <a:r>
                        <a:rPr lang="en-US" sz="2400" dirty="0"/>
                        <a:t>Alice</a:t>
                      </a:r>
                    </a:p>
                  </a:txBody>
                  <a:tcPr/>
                </a:tc>
                <a:tc>
                  <a:txBody>
                    <a:bodyPr/>
                    <a:lstStyle/>
                    <a:p>
                      <a:pPr algn="r"/>
                      <a:r>
                        <a:rPr lang="en-US" sz="2400" dirty="0"/>
                        <a:t>100</a:t>
                      </a:r>
                    </a:p>
                  </a:txBody>
                  <a:tcPr/>
                </a:tc>
                <a:extLst>
                  <a:ext uri="{0D108BD9-81ED-4DB2-BD59-A6C34878D82A}">
                    <a16:rowId xmlns:a16="http://schemas.microsoft.com/office/drawing/2014/main" val="1269024975"/>
                  </a:ext>
                </a:extLst>
              </a:tr>
              <a:tr h="290240">
                <a:tc>
                  <a:txBody>
                    <a:bodyPr/>
                    <a:lstStyle/>
                    <a:p>
                      <a:pPr algn="ctr"/>
                      <a:r>
                        <a:rPr lang="en-US" sz="2400" dirty="0"/>
                        <a:t>Bob</a:t>
                      </a:r>
                    </a:p>
                  </a:txBody>
                  <a:tcPr/>
                </a:tc>
                <a:tc>
                  <a:txBody>
                    <a:bodyPr/>
                    <a:lstStyle/>
                    <a:p>
                      <a:pPr algn="r"/>
                      <a:r>
                        <a:rPr lang="en-US" sz="2400" dirty="0"/>
                        <a:t>100</a:t>
                      </a:r>
                    </a:p>
                  </a:txBody>
                  <a:tcPr/>
                </a:tc>
                <a:extLst>
                  <a:ext uri="{0D108BD9-81ED-4DB2-BD59-A6C34878D82A}">
                    <a16:rowId xmlns:a16="http://schemas.microsoft.com/office/drawing/2014/main" val="683278053"/>
                  </a:ext>
                </a:extLst>
              </a:tr>
            </a:tbl>
          </a:graphicData>
        </a:graphic>
      </p:graphicFrame>
      <p:sp>
        <p:nvSpPr>
          <p:cNvPr id="6" name="Content Placeholder 2">
            <a:extLst>
              <a:ext uri="{FF2B5EF4-FFF2-40B4-BE49-F238E27FC236}">
                <a16:creationId xmlns:a16="http://schemas.microsoft.com/office/drawing/2014/main" id="{28329C69-FF31-4A52-9B74-AB79BBD4971D}"/>
              </a:ext>
            </a:extLst>
          </p:cNvPr>
          <p:cNvSpPr txBox="1">
            <a:spLocks/>
          </p:cNvSpPr>
          <p:nvPr/>
        </p:nvSpPr>
        <p:spPr>
          <a:xfrm>
            <a:off x="9099667" y="1635353"/>
            <a:ext cx="2768289"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solidFill>
                <a:latin typeface="+mn-lt"/>
                <a:cs typeface="Courier New" panose="02070309020205020404" pitchFamily="49" charset="0"/>
              </a:rPr>
              <a:t>accounts</a:t>
            </a:r>
          </a:p>
        </p:txBody>
      </p:sp>
    </p:spTree>
    <p:extLst>
      <p:ext uri="{BB962C8B-B14F-4D97-AF65-F5344CB8AC3E}">
        <p14:creationId xmlns:p14="http://schemas.microsoft.com/office/powerpoint/2010/main" val="394335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example</a:t>
            </a:r>
            <a:endParaRPr lang="en-US" noProof="0" dirty="0"/>
          </a:p>
        </p:txBody>
      </p:sp>
      <p:graphicFrame>
        <p:nvGraphicFramePr>
          <p:cNvPr id="3" name="Table 2">
            <a:extLst>
              <a:ext uri="{FF2B5EF4-FFF2-40B4-BE49-F238E27FC236}">
                <a16:creationId xmlns:a16="http://schemas.microsoft.com/office/drawing/2014/main" id="{46E33887-9D36-4BD4-80D8-966C5203295F}"/>
              </a:ext>
            </a:extLst>
          </p:cNvPr>
          <p:cNvGraphicFramePr>
            <a:graphicFrameLocks noGrp="1"/>
          </p:cNvGraphicFramePr>
          <p:nvPr/>
        </p:nvGraphicFramePr>
        <p:xfrm>
          <a:off x="9099667" y="263753"/>
          <a:ext cx="2768289" cy="1371600"/>
        </p:xfrm>
        <a:graphic>
          <a:graphicData uri="http://schemas.openxmlformats.org/drawingml/2006/table">
            <a:tbl>
              <a:tblPr firstRow="1" bandRow="1">
                <a:tableStyleId>{5C22544A-7EE6-4342-B048-85BDC9FD1C3A}</a:tableStyleId>
              </a:tblPr>
              <a:tblGrid>
                <a:gridCol w="1192551">
                  <a:extLst>
                    <a:ext uri="{9D8B030D-6E8A-4147-A177-3AD203B41FA5}">
                      <a16:colId xmlns:a16="http://schemas.microsoft.com/office/drawing/2014/main" val="1100058728"/>
                    </a:ext>
                  </a:extLst>
                </a:gridCol>
                <a:gridCol w="1575738">
                  <a:extLst>
                    <a:ext uri="{9D8B030D-6E8A-4147-A177-3AD203B41FA5}">
                      <a16:colId xmlns:a16="http://schemas.microsoft.com/office/drawing/2014/main" val="4283229814"/>
                    </a:ext>
                  </a:extLst>
                </a:gridCol>
              </a:tblGrid>
              <a:tr h="290240">
                <a:tc>
                  <a:txBody>
                    <a:bodyPr/>
                    <a:lstStyle/>
                    <a:p>
                      <a:r>
                        <a:rPr lang="en-US" sz="2400" dirty="0"/>
                        <a:t>name</a:t>
                      </a:r>
                    </a:p>
                  </a:txBody>
                  <a:tcPr/>
                </a:tc>
                <a:tc>
                  <a:txBody>
                    <a:bodyPr/>
                    <a:lstStyle/>
                    <a:p>
                      <a:r>
                        <a:rPr lang="en-US" sz="2400" dirty="0"/>
                        <a:t>amount</a:t>
                      </a:r>
                    </a:p>
                  </a:txBody>
                  <a:tcPr/>
                </a:tc>
                <a:extLst>
                  <a:ext uri="{0D108BD9-81ED-4DB2-BD59-A6C34878D82A}">
                    <a16:rowId xmlns:a16="http://schemas.microsoft.com/office/drawing/2014/main" val="1308119829"/>
                  </a:ext>
                </a:extLst>
              </a:tr>
              <a:tr h="290240">
                <a:tc>
                  <a:txBody>
                    <a:bodyPr/>
                    <a:lstStyle/>
                    <a:p>
                      <a:pPr algn="ctr"/>
                      <a:r>
                        <a:rPr lang="en-US" sz="2400" dirty="0"/>
                        <a:t>Alice</a:t>
                      </a:r>
                    </a:p>
                  </a:txBody>
                  <a:tcPr/>
                </a:tc>
                <a:tc>
                  <a:txBody>
                    <a:bodyPr/>
                    <a:lstStyle/>
                    <a:p>
                      <a:pPr algn="r"/>
                      <a:r>
                        <a:rPr lang="en-US" sz="2400" dirty="0"/>
                        <a:t>100</a:t>
                      </a:r>
                    </a:p>
                  </a:txBody>
                  <a:tcPr/>
                </a:tc>
                <a:extLst>
                  <a:ext uri="{0D108BD9-81ED-4DB2-BD59-A6C34878D82A}">
                    <a16:rowId xmlns:a16="http://schemas.microsoft.com/office/drawing/2014/main" val="1269024975"/>
                  </a:ext>
                </a:extLst>
              </a:tr>
              <a:tr h="290240">
                <a:tc>
                  <a:txBody>
                    <a:bodyPr/>
                    <a:lstStyle/>
                    <a:p>
                      <a:pPr algn="ctr"/>
                      <a:r>
                        <a:rPr lang="en-US" sz="2400" dirty="0"/>
                        <a:t>Bob</a:t>
                      </a:r>
                    </a:p>
                  </a:txBody>
                  <a:tcPr/>
                </a:tc>
                <a:tc>
                  <a:txBody>
                    <a:bodyPr/>
                    <a:lstStyle/>
                    <a:p>
                      <a:pPr algn="r"/>
                      <a:r>
                        <a:rPr lang="en-US" sz="2400" dirty="0"/>
                        <a:t>100</a:t>
                      </a:r>
                    </a:p>
                  </a:txBody>
                  <a:tcPr/>
                </a:tc>
                <a:extLst>
                  <a:ext uri="{0D108BD9-81ED-4DB2-BD59-A6C34878D82A}">
                    <a16:rowId xmlns:a16="http://schemas.microsoft.com/office/drawing/2014/main" val="683278053"/>
                  </a:ext>
                </a:extLst>
              </a:tr>
            </a:tbl>
          </a:graphicData>
        </a:graphic>
      </p:graphicFrame>
      <p:sp>
        <p:nvSpPr>
          <p:cNvPr id="6" name="Content Placeholder 2">
            <a:extLst>
              <a:ext uri="{FF2B5EF4-FFF2-40B4-BE49-F238E27FC236}">
                <a16:creationId xmlns:a16="http://schemas.microsoft.com/office/drawing/2014/main" id="{28329C69-FF31-4A52-9B74-AB79BBD4971D}"/>
              </a:ext>
            </a:extLst>
          </p:cNvPr>
          <p:cNvSpPr txBox="1">
            <a:spLocks/>
          </p:cNvSpPr>
          <p:nvPr/>
        </p:nvSpPr>
        <p:spPr>
          <a:xfrm>
            <a:off x="9099667" y="1635353"/>
            <a:ext cx="2768289"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solidFill>
                <a:latin typeface="+mn-lt"/>
                <a:cs typeface="Courier New" panose="02070309020205020404" pitchFamily="49" charset="0"/>
              </a:rPr>
              <a:t>accounts</a:t>
            </a:r>
          </a:p>
        </p:txBody>
      </p:sp>
      <p:sp>
        <p:nvSpPr>
          <p:cNvPr id="9" name="Content Placeholder 3">
            <a:extLst>
              <a:ext uri="{FF2B5EF4-FFF2-40B4-BE49-F238E27FC236}">
                <a16:creationId xmlns:a16="http://schemas.microsoft.com/office/drawing/2014/main" id="{94F87FE5-1A30-461A-812C-5E23F4957FF9}"/>
              </a:ext>
            </a:extLst>
          </p:cNvPr>
          <p:cNvSpPr txBox="1">
            <a:spLocks/>
          </p:cNvSpPr>
          <p:nvPr/>
        </p:nvSpPr>
        <p:spPr>
          <a:xfrm>
            <a:off x="838201" y="2401271"/>
            <a:ext cx="10515600" cy="3746410"/>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solidFill>
                  <a:schemeClr val="tx1"/>
                </a:solidFill>
                <a:latin typeface="Courier New" panose="02070309020205020404" pitchFamily="49" charset="0"/>
                <a:cs typeface="Courier New" panose="02070309020205020404" pitchFamily="49" charset="0"/>
              </a:rPr>
              <a:t>app.post</a:t>
            </a:r>
            <a:r>
              <a:rPr lang="en-US" sz="1800" dirty="0">
                <a:solidFill>
                  <a:schemeClr val="tx1"/>
                </a:solidFill>
                <a:latin typeface="Courier New" panose="02070309020205020404" pitchFamily="49" charset="0"/>
                <a:cs typeface="Courier New" panose="02070309020205020404" pitchFamily="49" charset="0"/>
              </a:rPr>
              <a:t>("/accounts", </a:t>
            </a:r>
            <a:r>
              <a:rPr lang="en-US" sz="1800" b="1" dirty="0">
                <a:solidFill>
                  <a:schemeClr val="tx2"/>
                </a:solidFill>
                <a:latin typeface="Courier New" panose="02070309020205020404" pitchFamily="49" charset="0"/>
                <a:cs typeface="Courier New" panose="02070309020205020404" pitchFamily="49" charset="0"/>
              </a:rPr>
              <a:t>function</a:t>
            </a:r>
            <a:r>
              <a:rPr lang="en-US" sz="1800" dirty="0">
                <a:solidFill>
                  <a:schemeClr val="tx1"/>
                </a:solidFill>
                <a:latin typeface="Courier New" panose="02070309020205020404" pitchFamily="49" charset="0"/>
                <a:cs typeface="Courier New" panose="02070309020205020404" pitchFamily="49" charset="0"/>
              </a:rPr>
              <a:t>(req, res){</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b="1" dirty="0">
                <a:solidFill>
                  <a:schemeClr val="tx2"/>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name = req.body.name</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b="1" dirty="0">
                <a:solidFill>
                  <a:schemeClr val="tx2"/>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query = "SELECT name FROM accounts WHERE name = ?"</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db.get</a:t>
            </a:r>
            <a:r>
              <a:rPr lang="en-US" sz="1800" dirty="0">
                <a:solidFill>
                  <a:schemeClr val="tx1"/>
                </a:solidFill>
                <a:latin typeface="Courier New" panose="02070309020205020404" pitchFamily="49" charset="0"/>
                <a:cs typeface="Courier New" panose="02070309020205020404" pitchFamily="49" charset="0"/>
              </a:rPr>
              <a:t>(query, [name], </a:t>
            </a:r>
            <a:r>
              <a:rPr lang="en-US" sz="1800" b="1" dirty="0">
                <a:solidFill>
                  <a:schemeClr val="tx2"/>
                </a:solidFill>
                <a:latin typeface="Courier New" panose="02070309020205020404" pitchFamily="49" charset="0"/>
                <a:cs typeface="Courier New" panose="02070309020205020404" pitchFamily="49" charset="0"/>
              </a:rPr>
              <a:t>function</a:t>
            </a:r>
            <a:r>
              <a:rPr lang="en-US" sz="1800" dirty="0">
                <a:solidFill>
                  <a:schemeClr val="tx1"/>
                </a:solidFill>
                <a:latin typeface="Courier New" panose="02070309020205020404" pitchFamily="49" charset="0"/>
                <a:cs typeface="Courier New" panose="02070309020205020404" pitchFamily="49" charset="0"/>
              </a:rPr>
              <a:t>(error, account){</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b="1" dirty="0">
                <a:solidFill>
                  <a:schemeClr val="tx2"/>
                </a:solidFill>
                <a:latin typeface="Courier New" panose="02070309020205020404" pitchFamily="49" charset="0"/>
                <a:cs typeface="Courier New" panose="02070309020205020404" pitchFamily="49" charset="0"/>
              </a:rPr>
              <a:t>if</a:t>
            </a:r>
            <a:r>
              <a:rPr lang="en-US" sz="1800" dirty="0">
                <a:solidFill>
                  <a:schemeClr val="tx1"/>
                </a:solidFill>
                <a:latin typeface="Courier New" panose="02070309020205020404" pitchFamily="49" charset="0"/>
                <a:cs typeface="Courier New" panose="02070309020205020404" pitchFamily="49" charset="0"/>
              </a:rPr>
              <a:t>(account == </a:t>
            </a:r>
            <a:r>
              <a:rPr lang="en-US" sz="1800" b="1" dirty="0">
                <a:solidFill>
                  <a:schemeClr val="tx2"/>
                </a:solidFill>
                <a:latin typeface="Courier New" panose="02070309020205020404" pitchFamily="49" charset="0"/>
                <a:cs typeface="Courier New" panose="02070309020205020404" pitchFamily="49" charset="0"/>
              </a:rPr>
              <a:t>undefined</a:t>
            </a:r>
            <a:r>
              <a:rPr lang="en-US" sz="1800" dirty="0">
                <a:solidFill>
                  <a:schemeClr val="tx1"/>
                </a:solidFill>
                <a:latin typeface="Courier New" panose="02070309020205020404" pitchFamily="49" charset="0"/>
                <a:cs typeface="Courier New" panose="02070309020205020404" pitchFamily="49" charset="0"/>
              </a:rPr>
              <a:t>){</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b="1" dirty="0">
                <a:solidFill>
                  <a:schemeClr val="tx2"/>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query = "INSERT INTO accounts (name, amount) VALUES (?, 0)"</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db.run</a:t>
            </a:r>
            <a:r>
              <a:rPr lang="en-US" sz="1800" dirty="0">
                <a:solidFill>
                  <a:schemeClr val="tx1"/>
                </a:solidFill>
                <a:latin typeface="Courier New" panose="02070309020205020404" pitchFamily="49" charset="0"/>
                <a:cs typeface="Courier New" panose="02070309020205020404" pitchFamily="49" charset="0"/>
              </a:rPr>
              <a:t>(query, [name])</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p>
          <a:p>
            <a:pPr marL="0" indent="0">
              <a:buNone/>
            </a:pPr>
            <a:r>
              <a:rPr lang="en-US" sz="1800" dirty="0">
                <a:solidFill>
                  <a:schemeClr val="tx1"/>
                </a:solidFill>
                <a:latin typeface="Courier New" panose="02070309020205020404" pitchFamily="49" charset="0"/>
                <a:cs typeface="Courier New" panose="02070309020205020404" pitchFamily="49" charset="0"/>
              </a:rPr>
              <a:t>})</a:t>
            </a:r>
          </a:p>
        </p:txBody>
      </p:sp>
      <p:sp>
        <p:nvSpPr>
          <p:cNvPr id="10" name="Content Placeholder 2">
            <a:extLst>
              <a:ext uri="{FF2B5EF4-FFF2-40B4-BE49-F238E27FC236}">
                <a16:creationId xmlns:a16="http://schemas.microsoft.com/office/drawing/2014/main" id="{249BA7BC-FCC7-4F26-AA89-33F53BAFC5C5}"/>
              </a:ext>
            </a:extLst>
          </p:cNvPr>
          <p:cNvSpPr>
            <a:spLocks noGrp="1"/>
          </p:cNvSpPr>
          <p:nvPr>
            <p:ph idx="1"/>
          </p:nvPr>
        </p:nvSpPr>
        <p:spPr>
          <a:xfrm>
            <a:off x="838200" y="1825625"/>
            <a:ext cx="10515600" cy="480131"/>
          </a:xfrm>
        </p:spPr>
        <p:txBody>
          <a:bodyPr>
            <a:spAutoFit/>
          </a:bodyPr>
          <a:lstStyle/>
          <a:p>
            <a:pPr marL="0" indent="0">
              <a:buNone/>
            </a:pPr>
            <a:r>
              <a:rPr lang="en-US" dirty="0"/>
              <a:t>Require all names to be unique.</a:t>
            </a:r>
            <a:endParaRPr lang="en-US" noProof="0" dirty="0">
              <a:latin typeface="Georgia" panose="02040502050405020303" pitchFamily="18" charset="0"/>
            </a:endParaRPr>
          </a:p>
        </p:txBody>
      </p:sp>
      <p:sp>
        <p:nvSpPr>
          <p:cNvPr id="8" name="Speech Bubble: Rectangle with Corners Rounded 7">
            <a:extLst>
              <a:ext uri="{FF2B5EF4-FFF2-40B4-BE49-F238E27FC236}">
                <a16:creationId xmlns:a16="http://schemas.microsoft.com/office/drawing/2014/main" id="{FF00987E-45E8-41B7-8BB1-401BCB58304C}"/>
              </a:ext>
            </a:extLst>
          </p:cNvPr>
          <p:cNvSpPr/>
          <p:nvPr/>
        </p:nvSpPr>
        <p:spPr>
          <a:xfrm>
            <a:off x="1801585" y="5296277"/>
            <a:ext cx="3679372" cy="1192590"/>
          </a:xfrm>
          <a:prstGeom prst="wedgeRoundRectCallout">
            <a:avLst>
              <a:gd name="adj1" fmla="val -33158"/>
              <a:gd name="adj2" fmla="val -750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client might have crated an account with the same name before this query is executed!</a:t>
            </a:r>
          </a:p>
        </p:txBody>
      </p:sp>
    </p:spTree>
    <p:extLst>
      <p:ext uri="{BB962C8B-B14F-4D97-AF65-F5344CB8AC3E}">
        <p14:creationId xmlns:p14="http://schemas.microsoft.com/office/powerpoint/2010/main" val="375937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example</a:t>
            </a:r>
            <a:endParaRPr lang="en-US" noProof="0" dirty="0"/>
          </a:p>
        </p:txBody>
      </p:sp>
      <p:graphicFrame>
        <p:nvGraphicFramePr>
          <p:cNvPr id="3" name="Table 2">
            <a:extLst>
              <a:ext uri="{FF2B5EF4-FFF2-40B4-BE49-F238E27FC236}">
                <a16:creationId xmlns:a16="http://schemas.microsoft.com/office/drawing/2014/main" id="{46E33887-9D36-4BD4-80D8-966C5203295F}"/>
              </a:ext>
            </a:extLst>
          </p:cNvPr>
          <p:cNvGraphicFramePr>
            <a:graphicFrameLocks noGrp="1"/>
          </p:cNvGraphicFramePr>
          <p:nvPr/>
        </p:nvGraphicFramePr>
        <p:xfrm>
          <a:off x="9099667" y="263753"/>
          <a:ext cx="2768289" cy="1371600"/>
        </p:xfrm>
        <a:graphic>
          <a:graphicData uri="http://schemas.openxmlformats.org/drawingml/2006/table">
            <a:tbl>
              <a:tblPr firstRow="1" bandRow="1">
                <a:tableStyleId>{5C22544A-7EE6-4342-B048-85BDC9FD1C3A}</a:tableStyleId>
              </a:tblPr>
              <a:tblGrid>
                <a:gridCol w="1192551">
                  <a:extLst>
                    <a:ext uri="{9D8B030D-6E8A-4147-A177-3AD203B41FA5}">
                      <a16:colId xmlns:a16="http://schemas.microsoft.com/office/drawing/2014/main" val="1100058728"/>
                    </a:ext>
                  </a:extLst>
                </a:gridCol>
                <a:gridCol w="1575738">
                  <a:extLst>
                    <a:ext uri="{9D8B030D-6E8A-4147-A177-3AD203B41FA5}">
                      <a16:colId xmlns:a16="http://schemas.microsoft.com/office/drawing/2014/main" val="4283229814"/>
                    </a:ext>
                  </a:extLst>
                </a:gridCol>
              </a:tblGrid>
              <a:tr h="290240">
                <a:tc>
                  <a:txBody>
                    <a:bodyPr/>
                    <a:lstStyle/>
                    <a:p>
                      <a:r>
                        <a:rPr lang="en-US" sz="2400" dirty="0"/>
                        <a:t>name</a:t>
                      </a:r>
                    </a:p>
                  </a:txBody>
                  <a:tcPr/>
                </a:tc>
                <a:tc>
                  <a:txBody>
                    <a:bodyPr/>
                    <a:lstStyle/>
                    <a:p>
                      <a:r>
                        <a:rPr lang="en-US" sz="2400" dirty="0"/>
                        <a:t>amount</a:t>
                      </a:r>
                    </a:p>
                  </a:txBody>
                  <a:tcPr/>
                </a:tc>
                <a:extLst>
                  <a:ext uri="{0D108BD9-81ED-4DB2-BD59-A6C34878D82A}">
                    <a16:rowId xmlns:a16="http://schemas.microsoft.com/office/drawing/2014/main" val="1308119829"/>
                  </a:ext>
                </a:extLst>
              </a:tr>
              <a:tr h="290240">
                <a:tc>
                  <a:txBody>
                    <a:bodyPr/>
                    <a:lstStyle/>
                    <a:p>
                      <a:pPr algn="ctr"/>
                      <a:r>
                        <a:rPr lang="en-US" sz="2400" dirty="0"/>
                        <a:t>Alice</a:t>
                      </a:r>
                    </a:p>
                  </a:txBody>
                  <a:tcPr/>
                </a:tc>
                <a:tc>
                  <a:txBody>
                    <a:bodyPr/>
                    <a:lstStyle/>
                    <a:p>
                      <a:pPr algn="r"/>
                      <a:r>
                        <a:rPr lang="en-US" sz="2400" dirty="0"/>
                        <a:t>100</a:t>
                      </a:r>
                    </a:p>
                  </a:txBody>
                  <a:tcPr/>
                </a:tc>
                <a:extLst>
                  <a:ext uri="{0D108BD9-81ED-4DB2-BD59-A6C34878D82A}">
                    <a16:rowId xmlns:a16="http://schemas.microsoft.com/office/drawing/2014/main" val="1269024975"/>
                  </a:ext>
                </a:extLst>
              </a:tr>
              <a:tr h="290240">
                <a:tc>
                  <a:txBody>
                    <a:bodyPr/>
                    <a:lstStyle/>
                    <a:p>
                      <a:pPr algn="ctr"/>
                      <a:r>
                        <a:rPr lang="en-US" sz="2400" dirty="0"/>
                        <a:t>Bob</a:t>
                      </a:r>
                    </a:p>
                  </a:txBody>
                  <a:tcPr/>
                </a:tc>
                <a:tc>
                  <a:txBody>
                    <a:bodyPr/>
                    <a:lstStyle/>
                    <a:p>
                      <a:pPr algn="r"/>
                      <a:r>
                        <a:rPr lang="en-US" sz="2400" dirty="0"/>
                        <a:t>100</a:t>
                      </a:r>
                    </a:p>
                  </a:txBody>
                  <a:tcPr/>
                </a:tc>
                <a:extLst>
                  <a:ext uri="{0D108BD9-81ED-4DB2-BD59-A6C34878D82A}">
                    <a16:rowId xmlns:a16="http://schemas.microsoft.com/office/drawing/2014/main" val="683278053"/>
                  </a:ext>
                </a:extLst>
              </a:tr>
            </a:tbl>
          </a:graphicData>
        </a:graphic>
      </p:graphicFrame>
      <p:sp>
        <p:nvSpPr>
          <p:cNvPr id="6" name="Content Placeholder 2">
            <a:extLst>
              <a:ext uri="{FF2B5EF4-FFF2-40B4-BE49-F238E27FC236}">
                <a16:creationId xmlns:a16="http://schemas.microsoft.com/office/drawing/2014/main" id="{28329C69-FF31-4A52-9B74-AB79BBD4971D}"/>
              </a:ext>
            </a:extLst>
          </p:cNvPr>
          <p:cNvSpPr txBox="1">
            <a:spLocks/>
          </p:cNvSpPr>
          <p:nvPr/>
        </p:nvSpPr>
        <p:spPr>
          <a:xfrm>
            <a:off x="9099667" y="1635353"/>
            <a:ext cx="2768289"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solidFill>
                <a:latin typeface="+mn-lt"/>
                <a:cs typeface="Courier New" panose="02070309020205020404" pitchFamily="49" charset="0"/>
              </a:rPr>
              <a:t>accounts</a:t>
            </a:r>
          </a:p>
        </p:txBody>
      </p:sp>
      <p:sp>
        <p:nvSpPr>
          <p:cNvPr id="10" name="Content Placeholder 2">
            <a:extLst>
              <a:ext uri="{FF2B5EF4-FFF2-40B4-BE49-F238E27FC236}">
                <a16:creationId xmlns:a16="http://schemas.microsoft.com/office/drawing/2014/main" id="{249BA7BC-FCC7-4F26-AA89-33F53BAFC5C5}"/>
              </a:ext>
            </a:extLst>
          </p:cNvPr>
          <p:cNvSpPr>
            <a:spLocks noGrp="1"/>
          </p:cNvSpPr>
          <p:nvPr>
            <p:ph idx="1"/>
          </p:nvPr>
        </p:nvSpPr>
        <p:spPr>
          <a:xfrm>
            <a:off x="838200" y="1825625"/>
            <a:ext cx="10515600" cy="996170"/>
          </a:xfrm>
        </p:spPr>
        <p:txBody>
          <a:bodyPr>
            <a:spAutoFit/>
          </a:bodyPr>
          <a:lstStyle/>
          <a:p>
            <a:pPr marL="0" indent="0">
              <a:buNone/>
            </a:pPr>
            <a:r>
              <a:rPr lang="en-US" dirty="0"/>
              <a:t>Require all names to be unique.</a:t>
            </a:r>
          </a:p>
          <a:p>
            <a:r>
              <a:rPr lang="en-US" dirty="0"/>
              <a:t>Use a UNIQUE constraint on the name column.</a:t>
            </a:r>
            <a:endParaRPr lang="en-US" noProof="0" dirty="0">
              <a:latin typeface="Georgia" panose="02040502050405020303" pitchFamily="18" charset="0"/>
            </a:endParaRPr>
          </a:p>
        </p:txBody>
      </p:sp>
      <p:sp>
        <p:nvSpPr>
          <p:cNvPr id="11" name="Content Placeholder 3">
            <a:extLst>
              <a:ext uri="{FF2B5EF4-FFF2-40B4-BE49-F238E27FC236}">
                <a16:creationId xmlns:a16="http://schemas.microsoft.com/office/drawing/2014/main" id="{0672722A-D2BE-4F9B-A741-0DE20E0727B6}"/>
              </a:ext>
            </a:extLst>
          </p:cNvPr>
          <p:cNvSpPr txBox="1">
            <a:spLocks/>
          </p:cNvSpPr>
          <p:nvPr/>
        </p:nvSpPr>
        <p:spPr>
          <a:xfrm>
            <a:off x="1251857" y="2956732"/>
            <a:ext cx="8044543" cy="2137252"/>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chemeClr val="tx1"/>
                </a:solidFill>
                <a:latin typeface="Courier New" panose="02070309020205020404" pitchFamily="49" charset="0"/>
                <a:cs typeface="Courier New" panose="02070309020205020404" pitchFamily="49" charset="0"/>
              </a:rPr>
              <a:t>CREATE TABLE accounts(</a:t>
            </a:r>
          </a:p>
          <a:p>
            <a:pPr marL="0" indent="0">
              <a:buNone/>
            </a:pPr>
            <a:r>
              <a:rPr lang="en-US" sz="2200" dirty="0">
                <a:solidFill>
                  <a:schemeClr val="tx1"/>
                </a:solidFill>
                <a:latin typeface="Courier New" panose="02070309020205020404" pitchFamily="49" charset="0"/>
                <a:cs typeface="Courier New" panose="02070309020205020404" pitchFamily="49" charset="0"/>
              </a:rPr>
              <a:t>  name TEXT,</a:t>
            </a:r>
          </a:p>
          <a:p>
            <a:pPr marL="0" indent="0">
              <a:buNone/>
            </a:pPr>
            <a:r>
              <a:rPr lang="en-US" sz="2200" dirty="0">
                <a:solidFill>
                  <a:schemeClr val="tx1"/>
                </a:solidFill>
                <a:latin typeface="Courier New" panose="02070309020205020404" pitchFamily="49" charset="0"/>
                <a:cs typeface="Courier New" panose="02070309020205020404" pitchFamily="49" charset="0"/>
              </a:rPr>
              <a:t>  amount INTEGER,</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fr-FR" sz="2200" dirty="0">
                <a:solidFill>
                  <a:schemeClr val="tx1"/>
                </a:solidFill>
                <a:latin typeface="Courier New" panose="02070309020205020404" pitchFamily="49" charset="0"/>
                <a:cs typeface="Courier New" panose="02070309020205020404" pitchFamily="49" charset="0"/>
              </a:rPr>
              <a:t>CONSTRAINT </a:t>
            </a:r>
            <a:r>
              <a:rPr lang="fr-FR" sz="2200" dirty="0" err="1">
                <a:solidFill>
                  <a:schemeClr val="tx1"/>
                </a:solidFill>
                <a:latin typeface="Courier New" panose="02070309020205020404" pitchFamily="49" charset="0"/>
                <a:cs typeface="Courier New" panose="02070309020205020404" pitchFamily="49" charset="0"/>
              </a:rPr>
              <a:t>name_must_be_unique</a:t>
            </a:r>
            <a:r>
              <a:rPr lang="fr-FR" sz="2200" dirty="0">
                <a:solidFill>
                  <a:schemeClr val="tx1"/>
                </a:solidFill>
                <a:latin typeface="Courier New" panose="02070309020205020404" pitchFamily="49" charset="0"/>
                <a:cs typeface="Courier New" panose="02070309020205020404" pitchFamily="49" charset="0"/>
              </a:rPr>
              <a:t> UNIQUE (</a:t>
            </a:r>
            <a:r>
              <a:rPr lang="fr-FR" sz="2200" dirty="0" err="1">
                <a:solidFill>
                  <a:schemeClr val="tx1"/>
                </a:solidFill>
                <a:latin typeface="Courier New" panose="02070309020205020404" pitchFamily="49" charset="0"/>
                <a:cs typeface="Courier New" panose="02070309020205020404" pitchFamily="49" charset="0"/>
              </a:rPr>
              <a:t>name</a:t>
            </a:r>
            <a:r>
              <a:rPr lang="fr-FR" sz="2200" dirty="0">
                <a:solidFill>
                  <a:schemeClr val="tx1"/>
                </a:solidFill>
                <a:latin typeface="Courier New" panose="02070309020205020404" pitchFamily="49" charset="0"/>
                <a:cs typeface="Courier New" panose="02070309020205020404" pitchFamily="49" charset="0"/>
              </a:rPr>
              <a:t>)</a:t>
            </a:r>
            <a:endParaRPr lang="en-US" sz="2200" dirty="0">
              <a:solidFill>
                <a:schemeClr val="tx1"/>
              </a:solidFill>
              <a:latin typeface="Courier New" panose="02070309020205020404" pitchFamily="49" charset="0"/>
              <a:cs typeface="Courier New" panose="02070309020205020404" pitchFamily="49" charset="0"/>
            </a:endParaRPr>
          </a:p>
          <a:p>
            <a:pPr marL="0" indent="0">
              <a:buNone/>
            </a:pPr>
            <a:r>
              <a:rPr lang="en-US" sz="22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114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example</a:t>
            </a:r>
            <a:endParaRPr lang="en-US" noProof="0" dirty="0"/>
          </a:p>
        </p:txBody>
      </p:sp>
      <p:graphicFrame>
        <p:nvGraphicFramePr>
          <p:cNvPr id="3" name="Table 2">
            <a:extLst>
              <a:ext uri="{FF2B5EF4-FFF2-40B4-BE49-F238E27FC236}">
                <a16:creationId xmlns:a16="http://schemas.microsoft.com/office/drawing/2014/main" id="{46E33887-9D36-4BD4-80D8-966C5203295F}"/>
              </a:ext>
            </a:extLst>
          </p:cNvPr>
          <p:cNvGraphicFramePr>
            <a:graphicFrameLocks noGrp="1"/>
          </p:cNvGraphicFramePr>
          <p:nvPr/>
        </p:nvGraphicFramePr>
        <p:xfrm>
          <a:off x="9099667" y="263753"/>
          <a:ext cx="2768289" cy="1371600"/>
        </p:xfrm>
        <a:graphic>
          <a:graphicData uri="http://schemas.openxmlformats.org/drawingml/2006/table">
            <a:tbl>
              <a:tblPr firstRow="1" bandRow="1">
                <a:tableStyleId>{5C22544A-7EE6-4342-B048-85BDC9FD1C3A}</a:tableStyleId>
              </a:tblPr>
              <a:tblGrid>
                <a:gridCol w="1192551">
                  <a:extLst>
                    <a:ext uri="{9D8B030D-6E8A-4147-A177-3AD203B41FA5}">
                      <a16:colId xmlns:a16="http://schemas.microsoft.com/office/drawing/2014/main" val="1100058728"/>
                    </a:ext>
                  </a:extLst>
                </a:gridCol>
                <a:gridCol w="1575738">
                  <a:extLst>
                    <a:ext uri="{9D8B030D-6E8A-4147-A177-3AD203B41FA5}">
                      <a16:colId xmlns:a16="http://schemas.microsoft.com/office/drawing/2014/main" val="4283229814"/>
                    </a:ext>
                  </a:extLst>
                </a:gridCol>
              </a:tblGrid>
              <a:tr h="290240">
                <a:tc>
                  <a:txBody>
                    <a:bodyPr/>
                    <a:lstStyle/>
                    <a:p>
                      <a:r>
                        <a:rPr lang="en-US" sz="2400" dirty="0"/>
                        <a:t>name</a:t>
                      </a:r>
                    </a:p>
                  </a:txBody>
                  <a:tcPr/>
                </a:tc>
                <a:tc>
                  <a:txBody>
                    <a:bodyPr/>
                    <a:lstStyle/>
                    <a:p>
                      <a:r>
                        <a:rPr lang="en-US" sz="2400" dirty="0"/>
                        <a:t>amount</a:t>
                      </a:r>
                    </a:p>
                  </a:txBody>
                  <a:tcPr/>
                </a:tc>
                <a:extLst>
                  <a:ext uri="{0D108BD9-81ED-4DB2-BD59-A6C34878D82A}">
                    <a16:rowId xmlns:a16="http://schemas.microsoft.com/office/drawing/2014/main" val="1308119829"/>
                  </a:ext>
                </a:extLst>
              </a:tr>
              <a:tr h="290240">
                <a:tc>
                  <a:txBody>
                    <a:bodyPr/>
                    <a:lstStyle/>
                    <a:p>
                      <a:pPr algn="ctr"/>
                      <a:r>
                        <a:rPr lang="en-US" sz="2400" dirty="0"/>
                        <a:t>Alice</a:t>
                      </a:r>
                    </a:p>
                  </a:txBody>
                  <a:tcPr/>
                </a:tc>
                <a:tc>
                  <a:txBody>
                    <a:bodyPr/>
                    <a:lstStyle/>
                    <a:p>
                      <a:pPr algn="r"/>
                      <a:r>
                        <a:rPr lang="en-US" sz="2400" dirty="0"/>
                        <a:t>100</a:t>
                      </a:r>
                    </a:p>
                  </a:txBody>
                  <a:tcPr/>
                </a:tc>
                <a:extLst>
                  <a:ext uri="{0D108BD9-81ED-4DB2-BD59-A6C34878D82A}">
                    <a16:rowId xmlns:a16="http://schemas.microsoft.com/office/drawing/2014/main" val="1269024975"/>
                  </a:ext>
                </a:extLst>
              </a:tr>
              <a:tr h="290240">
                <a:tc>
                  <a:txBody>
                    <a:bodyPr/>
                    <a:lstStyle/>
                    <a:p>
                      <a:pPr algn="ctr"/>
                      <a:r>
                        <a:rPr lang="en-US" sz="2400" dirty="0"/>
                        <a:t>Bob</a:t>
                      </a:r>
                    </a:p>
                  </a:txBody>
                  <a:tcPr/>
                </a:tc>
                <a:tc>
                  <a:txBody>
                    <a:bodyPr/>
                    <a:lstStyle/>
                    <a:p>
                      <a:pPr algn="r"/>
                      <a:r>
                        <a:rPr lang="en-US" sz="2400" dirty="0"/>
                        <a:t>100</a:t>
                      </a:r>
                    </a:p>
                  </a:txBody>
                  <a:tcPr/>
                </a:tc>
                <a:extLst>
                  <a:ext uri="{0D108BD9-81ED-4DB2-BD59-A6C34878D82A}">
                    <a16:rowId xmlns:a16="http://schemas.microsoft.com/office/drawing/2014/main" val="683278053"/>
                  </a:ext>
                </a:extLst>
              </a:tr>
            </a:tbl>
          </a:graphicData>
        </a:graphic>
      </p:graphicFrame>
      <p:sp>
        <p:nvSpPr>
          <p:cNvPr id="6" name="Content Placeholder 2">
            <a:extLst>
              <a:ext uri="{FF2B5EF4-FFF2-40B4-BE49-F238E27FC236}">
                <a16:creationId xmlns:a16="http://schemas.microsoft.com/office/drawing/2014/main" id="{28329C69-FF31-4A52-9B74-AB79BBD4971D}"/>
              </a:ext>
            </a:extLst>
          </p:cNvPr>
          <p:cNvSpPr txBox="1">
            <a:spLocks/>
          </p:cNvSpPr>
          <p:nvPr/>
        </p:nvSpPr>
        <p:spPr>
          <a:xfrm>
            <a:off x="9099667" y="1635353"/>
            <a:ext cx="2768289"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solidFill>
                <a:latin typeface="+mn-lt"/>
                <a:cs typeface="Courier New" panose="02070309020205020404" pitchFamily="49" charset="0"/>
              </a:rPr>
              <a:t>accounts</a:t>
            </a:r>
          </a:p>
        </p:txBody>
      </p:sp>
      <p:sp>
        <p:nvSpPr>
          <p:cNvPr id="10" name="Content Placeholder 2">
            <a:extLst>
              <a:ext uri="{FF2B5EF4-FFF2-40B4-BE49-F238E27FC236}">
                <a16:creationId xmlns:a16="http://schemas.microsoft.com/office/drawing/2014/main" id="{249BA7BC-FCC7-4F26-AA89-33F53BAFC5C5}"/>
              </a:ext>
            </a:extLst>
          </p:cNvPr>
          <p:cNvSpPr>
            <a:spLocks noGrp="1"/>
          </p:cNvSpPr>
          <p:nvPr>
            <p:ph idx="1"/>
          </p:nvPr>
        </p:nvSpPr>
        <p:spPr>
          <a:xfrm>
            <a:off x="838200" y="1825625"/>
            <a:ext cx="10515600" cy="996170"/>
          </a:xfrm>
        </p:spPr>
        <p:txBody>
          <a:bodyPr>
            <a:spAutoFit/>
          </a:bodyPr>
          <a:lstStyle/>
          <a:p>
            <a:pPr marL="0" indent="0">
              <a:buNone/>
            </a:pPr>
            <a:r>
              <a:rPr lang="en-US" dirty="0"/>
              <a:t>Require all names to be unique.</a:t>
            </a:r>
          </a:p>
          <a:p>
            <a:r>
              <a:rPr lang="en-US" dirty="0"/>
              <a:t>Use a UNIQUE constraint on the name column.</a:t>
            </a:r>
            <a:endParaRPr lang="en-US" noProof="0" dirty="0">
              <a:latin typeface="Georgia" panose="02040502050405020303" pitchFamily="18" charset="0"/>
            </a:endParaRPr>
          </a:p>
        </p:txBody>
      </p:sp>
      <p:sp>
        <p:nvSpPr>
          <p:cNvPr id="12" name="Content Placeholder 3">
            <a:extLst>
              <a:ext uri="{FF2B5EF4-FFF2-40B4-BE49-F238E27FC236}">
                <a16:creationId xmlns:a16="http://schemas.microsoft.com/office/drawing/2014/main" id="{BB7F594A-AFE4-447E-8555-2571FDA61A38}"/>
              </a:ext>
            </a:extLst>
          </p:cNvPr>
          <p:cNvSpPr txBox="1">
            <a:spLocks/>
          </p:cNvSpPr>
          <p:nvPr/>
        </p:nvSpPr>
        <p:spPr>
          <a:xfrm>
            <a:off x="390524" y="2820434"/>
            <a:ext cx="11430001" cy="3174972"/>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solidFill>
                  <a:schemeClr val="tx1"/>
                </a:solidFill>
                <a:latin typeface="Courier New" panose="02070309020205020404" pitchFamily="49" charset="0"/>
                <a:cs typeface="Courier New" panose="02070309020205020404" pitchFamily="49" charset="0"/>
              </a:rPr>
              <a:t>app.post</a:t>
            </a:r>
            <a:r>
              <a:rPr lang="en-US" sz="1800" dirty="0">
                <a:solidFill>
                  <a:schemeClr val="tx1"/>
                </a:solidFill>
                <a:latin typeface="Courier New" panose="02070309020205020404" pitchFamily="49" charset="0"/>
                <a:cs typeface="Courier New" panose="02070309020205020404" pitchFamily="49" charset="0"/>
              </a:rPr>
              <a:t>("/accounts", </a:t>
            </a:r>
            <a:r>
              <a:rPr lang="en-US" sz="1800" b="1" dirty="0">
                <a:solidFill>
                  <a:schemeClr val="tx2"/>
                </a:solidFill>
                <a:latin typeface="Courier New" panose="02070309020205020404" pitchFamily="49" charset="0"/>
                <a:cs typeface="Courier New" panose="02070309020205020404" pitchFamily="49" charset="0"/>
              </a:rPr>
              <a:t>function</a:t>
            </a:r>
            <a:r>
              <a:rPr lang="en-US" sz="1800" dirty="0">
                <a:solidFill>
                  <a:schemeClr val="tx1"/>
                </a:solidFill>
                <a:latin typeface="Courier New" panose="02070309020205020404" pitchFamily="49" charset="0"/>
                <a:cs typeface="Courier New" panose="02070309020205020404" pitchFamily="49" charset="0"/>
              </a:rPr>
              <a:t>(req, res){</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b="1" dirty="0">
                <a:solidFill>
                  <a:schemeClr val="tx2"/>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name = req.body.name</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b="1" dirty="0">
                <a:solidFill>
                  <a:schemeClr val="tx2"/>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query = "INSERT INTO accounts (name, amount) VALUES (?, 0)"</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db.run</a:t>
            </a:r>
            <a:r>
              <a:rPr lang="en-US" sz="1800" dirty="0">
                <a:solidFill>
                  <a:schemeClr val="tx1"/>
                </a:solidFill>
                <a:latin typeface="Courier New" panose="02070309020205020404" pitchFamily="49" charset="0"/>
                <a:cs typeface="Courier New" panose="02070309020205020404" pitchFamily="49" charset="0"/>
              </a:rPr>
              <a:t>(query, [name], </a:t>
            </a:r>
            <a:r>
              <a:rPr lang="en-US" sz="1800" b="1" dirty="0">
                <a:solidFill>
                  <a:schemeClr val="tx2"/>
                </a:solidFill>
                <a:latin typeface="Courier New" panose="02070309020205020404" pitchFamily="49" charset="0"/>
                <a:cs typeface="Courier New" panose="02070309020205020404" pitchFamily="49" charset="0"/>
              </a:rPr>
              <a:t>function</a:t>
            </a:r>
            <a:r>
              <a:rPr lang="en-US" sz="1800" dirty="0">
                <a:solidFill>
                  <a:schemeClr val="tx1"/>
                </a:solidFill>
                <a:latin typeface="Courier New" panose="02070309020205020404" pitchFamily="49" charset="0"/>
                <a:cs typeface="Courier New" panose="02070309020205020404" pitchFamily="49" charset="0"/>
              </a:rPr>
              <a:t>(error){</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b="1" dirty="0">
                <a:solidFill>
                  <a:schemeClr val="tx2"/>
                </a:solidFill>
                <a:latin typeface="Courier New" panose="02070309020205020404" pitchFamily="49" charset="0"/>
                <a:cs typeface="Courier New" panose="02070309020205020404" pitchFamily="49" charset="0"/>
              </a:rPr>
              <a:t>if</a:t>
            </a:r>
            <a:r>
              <a:rPr lang="en-US" sz="1800" dirty="0">
                <a:solidFill>
                  <a:schemeClr val="tx1"/>
                </a:solidFill>
                <a:latin typeface="Courier New" panose="02070309020205020404" pitchFamily="49" charset="0"/>
                <a:cs typeface="Courier New" panose="02070309020205020404" pitchFamily="49" charset="0"/>
              </a:rPr>
              <a:t>(error &amp;&amp; </a:t>
            </a:r>
            <a:r>
              <a:rPr lang="en-US" sz="1800" dirty="0" err="1">
                <a:solidFill>
                  <a:schemeClr val="tx1"/>
                </a:solidFill>
                <a:latin typeface="Courier New" panose="02070309020205020404" pitchFamily="49" charset="0"/>
                <a:cs typeface="Courier New" panose="02070309020205020404" pitchFamily="49" charset="0"/>
              </a:rPr>
              <a:t>error.message</a:t>
            </a:r>
            <a:r>
              <a:rPr lang="en-US" sz="1800" dirty="0">
                <a:solidFill>
                  <a:schemeClr val="tx1"/>
                </a:solidFill>
                <a:latin typeface="Courier New" panose="02070309020205020404" pitchFamily="49" charset="0"/>
                <a:cs typeface="Courier New" panose="02070309020205020404" pitchFamily="49" charset="0"/>
              </a:rPr>
              <a:t> == "</a:t>
            </a:r>
            <a:r>
              <a:rPr lang="en-US" sz="1400" dirty="0">
                <a:solidFill>
                  <a:schemeClr val="tx1"/>
                </a:solidFill>
                <a:latin typeface="Courier New" panose="02070309020205020404" pitchFamily="49" charset="0"/>
                <a:cs typeface="Courier New" panose="02070309020205020404" pitchFamily="49" charset="0"/>
              </a:rPr>
              <a:t>SQLITE_CONSTRAINT: UNIQUE constraint failed: accounts.name</a:t>
            </a:r>
            <a:r>
              <a:rPr lang="en-US" sz="1800" dirty="0">
                <a:solidFill>
                  <a:schemeClr val="tx1"/>
                </a:solidFill>
                <a:latin typeface="Courier New" panose="02070309020205020404" pitchFamily="49" charset="0"/>
                <a:cs typeface="Courier New" panose="02070309020205020404" pitchFamily="49" charset="0"/>
              </a:rPr>
              <a:t>"){</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i="1" dirty="0">
                <a:solidFill>
                  <a:schemeClr val="accent6"/>
                </a:solidFill>
                <a:latin typeface="Courier New" panose="02070309020205020404" pitchFamily="49" charset="0"/>
                <a:cs typeface="Courier New" panose="02070309020205020404" pitchFamily="49" charset="0"/>
              </a:rPr>
              <a:t>/* name already taken... */ </a:t>
            </a:r>
            <a:r>
              <a:rPr lang="en-US" sz="1800" dirty="0">
                <a:solidFill>
                  <a:schemeClr val="tx1"/>
                </a:solidFill>
                <a:latin typeface="Courier New" panose="02070309020205020404" pitchFamily="49" charset="0"/>
                <a:cs typeface="Courier New" panose="02070309020205020404" pitchFamily="49" charset="0"/>
              </a:rPr>
              <a:t>}</a:t>
            </a:r>
          </a:p>
          <a:p>
            <a:pPr marL="0" indent="0">
              <a:lnSpc>
                <a:spcPct val="50000"/>
              </a:lnSpc>
              <a:buNone/>
            </a:pPr>
            <a:r>
              <a:rPr lang="en-US" sz="1800" dirty="0">
                <a:solidFill>
                  <a:schemeClr val="tx1"/>
                </a:solidFill>
                <a:latin typeface="Courier New" panose="02070309020205020404" pitchFamily="49" charset="0"/>
                <a:cs typeface="Courier New" panose="02070309020205020404" pitchFamily="49" charset="0"/>
              </a:rPr>
              <a:t>    }</a:t>
            </a:r>
          </a:p>
          <a:p>
            <a:pPr marL="0" indent="0">
              <a:buNone/>
            </a:pPr>
            <a:r>
              <a:rPr lang="en-US" sz="1800" dirty="0">
                <a:solidFill>
                  <a:schemeClr val="tx1"/>
                </a:solidFill>
                <a:latin typeface="Courier New" panose="02070309020205020404" pitchFamily="49" charset="0"/>
                <a:cs typeface="Courier New" panose="02070309020205020404" pitchFamily="49" charset="0"/>
              </a:rPr>
              <a:t>  })</a:t>
            </a:r>
          </a:p>
          <a:p>
            <a:pPr marL="0" indent="0">
              <a:lnSpc>
                <a:spcPct val="50000"/>
              </a:lnSpc>
              <a:buNone/>
            </a:pPr>
            <a:r>
              <a:rPr lang="en-US" sz="18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8417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t>
            </a:r>
            <a:r>
              <a:rPr lang="en-US" dirty="0" err="1"/>
              <a:t>db</a:t>
            </a:r>
            <a:r>
              <a:rPr lang="en-US" dirty="0"/>
              <a:t>: Advantage</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noProof="0" dirty="0">
                <a:latin typeface="Georgia" panose="02040502050405020303" pitchFamily="18" charset="0"/>
              </a:rPr>
              <a:t>Relational databases support ACID operations:</a:t>
            </a:r>
          </a:p>
          <a:p>
            <a:r>
              <a:rPr lang="en-US" dirty="0"/>
              <a:t>Atomicity: </a:t>
            </a:r>
          </a:p>
          <a:p>
            <a:pPr lvl="1"/>
            <a:r>
              <a:rPr lang="en-US" dirty="0"/>
              <a:t>Operations are fully completed, or fully aborted</a:t>
            </a:r>
            <a:br>
              <a:rPr lang="en-US" dirty="0"/>
            </a:br>
            <a:r>
              <a:rPr lang="en-US" dirty="0"/>
              <a:t>(a sequence of queries can be grouped into a transaction).</a:t>
            </a:r>
          </a:p>
          <a:p>
            <a:r>
              <a:rPr lang="en-US" noProof="0" dirty="0">
                <a:latin typeface="Georgia" panose="02040502050405020303" pitchFamily="18" charset="0"/>
              </a:rPr>
              <a:t>Consistency: </a:t>
            </a:r>
          </a:p>
          <a:p>
            <a:pPr lvl="1"/>
            <a:r>
              <a:rPr lang="en-US" noProof="0" dirty="0">
                <a:latin typeface="Georgia" panose="02040502050405020303" pitchFamily="18" charset="0"/>
              </a:rPr>
              <a:t>All constraints, cascades (and similar) should be honored.</a:t>
            </a:r>
          </a:p>
          <a:p>
            <a:r>
              <a:rPr lang="en-US" dirty="0"/>
              <a:t>Isolation: </a:t>
            </a:r>
          </a:p>
          <a:p>
            <a:pPr lvl="1"/>
            <a:r>
              <a:rPr lang="en-US" dirty="0"/>
              <a:t>If multiple transactions are executed simultaneously,</a:t>
            </a:r>
            <a:br>
              <a:rPr lang="en-US" dirty="0"/>
            </a:br>
            <a:r>
              <a:rPr lang="en-US" dirty="0"/>
              <a:t>the should be executed independently of each other.</a:t>
            </a:r>
          </a:p>
          <a:p>
            <a:r>
              <a:rPr lang="en-US" noProof="0" dirty="0">
                <a:latin typeface="Georgia" panose="02040502050405020303" pitchFamily="18" charset="0"/>
              </a:rPr>
              <a:t>Durability: </a:t>
            </a:r>
          </a:p>
          <a:p>
            <a:pPr lvl="1"/>
            <a:r>
              <a:rPr lang="en-US" noProof="0" dirty="0">
                <a:latin typeface="Georgia" panose="02040502050405020303" pitchFamily="18" charset="0"/>
              </a:rPr>
              <a:t>Errors (including power failures) should not leave the database in a bad state.</a:t>
            </a:r>
          </a:p>
        </p:txBody>
      </p:sp>
    </p:spTree>
    <p:extLst>
      <p:ext uri="{BB962C8B-B14F-4D97-AF65-F5344CB8AC3E}">
        <p14:creationId xmlns:p14="http://schemas.microsoft.com/office/powerpoint/2010/main" val="284208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29579</TotalTime>
  <Words>1410</Words>
  <Application>Microsoft Office PowerPoint</Application>
  <PresentationFormat>Widescreen</PresentationFormat>
  <Paragraphs>329</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Georgia</vt:lpstr>
      <vt:lpstr>JU Grå</vt:lpstr>
      <vt:lpstr>PowerPoint Presentation</vt:lpstr>
      <vt:lpstr>Scaling databases</vt:lpstr>
      <vt:lpstr>Horizontal scaling with a load balancer</vt:lpstr>
      <vt:lpstr>Dangerous example</vt:lpstr>
      <vt:lpstr>Good example</vt:lpstr>
      <vt:lpstr>Dangerous example</vt:lpstr>
      <vt:lpstr>Good example</vt:lpstr>
      <vt:lpstr>Good example</vt:lpstr>
      <vt:lpstr>relational db: Advantage</vt:lpstr>
      <vt:lpstr>Relational DB: Disadvantage</vt:lpstr>
      <vt:lpstr>Relational DB: Scaling approach</vt:lpstr>
      <vt:lpstr>Relational DB: Scaling approach</vt:lpstr>
      <vt:lpstr>Relational DB: Scaling approach</vt:lpstr>
      <vt:lpstr>The NoSQL Approach</vt:lpstr>
      <vt:lpstr>NoSQL: Key-value databases</vt:lpstr>
      <vt:lpstr>NoSQL: Key-value databases</vt:lpstr>
      <vt:lpstr>NoSQL: Document Database</vt:lpstr>
      <vt:lpstr>NoSQL: Document database</vt:lpstr>
      <vt:lpstr>NoSQL: Document database</vt:lpstr>
      <vt:lpstr>NoSQL: Document database</vt:lpstr>
      <vt:lpstr>NoSQL: Document database</vt:lpstr>
      <vt:lpstr>NoSQL limits</vt:lpstr>
      <vt:lpstr>Relational DB VS NoSQL</vt:lpstr>
      <vt:lpstr>Use-cases for NoSQL</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Peter Larsson-Green</cp:lastModifiedBy>
  <cp:revision>372</cp:revision>
  <dcterms:created xsi:type="dcterms:W3CDTF">2015-07-17T09:22:03Z</dcterms:created>
  <dcterms:modified xsi:type="dcterms:W3CDTF">2019-01-27T20:02:17Z</dcterms:modified>
</cp:coreProperties>
</file>