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35" r:id="rId3"/>
    <p:sldId id="301" r:id="rId4"/>
    <p:sldId id="366" r:id="rId5"/>
    <p:sldId id="367" r:id="rId6"/>
    <p:sldId id="368" r:id="rId7"/>
    <p:sldId id="369" r:id="rId8"/>
    <p:sldId id="371" r:id="rId9"/>
    <p:sldId id="373" r:id="rId10"/>
    <p:sldId id="374" r:id="rId11"/>
    <p:sldId id="375" r:id="rId12"/>
    <p:sldId id="376" r:id="rId13"/>
    <p:sldId id="377" r:id="rId14"/>
    <p:sldId id="378" r:id="rId1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500"/>
    <a:srgbClr val="961B81"/>
    <a:srgbClr val="003865"/>
    <a:srgbClr val="C0C0C0"/>
    <a:srgbClr val="F2F2F2"/>
    <a:srgbClr val="EAEAEA"/>
    <a:srgbClr val="787878"/>
    <a:srgbClr val="FBFBFB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95501" autoAdjust="0"/>
  </p:normalViewPr>
  <p:slideViewPr>
    <p:cSldViewPr snapToGrid="0">
      <p:cViewPr varScale="1">
        <p:scale>
          <a:sx n="64" d="100"/>
          <a:sy n="64" d="100"/>
        </p:scale>
        <p:origin x="556" y="36"/>
      </p:cViewPr>
      <p:guideLst/>
    </p:cSldViewPr>
  </p:slideViewPr>
  <p:outlineViewPr>
    <p:cViewPr>
      <p:scale>
        <a:sx n="33" d="100"/>
        <a:sy n="33" d="100"/>
      </p:scale>
      <p:origin x="0" y="-1188"/>
    </p:cViewPr>
  </p:outlin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5AE1-1D5F-483D-90B5-92A2A708F59B}" type="datetimeFigureOut">
              <a:rPr lang="en-US" smtClean="0"/>
              <a:t>2018-10-11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19B2B-FBA9-4EA3-BAD3-94A21FB4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4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2018-10-11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2018-10-11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2018-10-11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2018-10-11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2018-10-11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2018-10-11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2018-10-11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Cross-Site Requests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FAB6EF-1B83-4665-B28E-141093675189}"/>
              </a:ext>
            </a:extLst>
          </p:cNvPr>
          <p:cNvSpPr/>
          <p:nvPr/>
        </p:nvSpPr>
        <p:spPr>
          <a:xfrm>
            <a:off x="2653747" y="1769165"/>
            <a:ext cx="5774635" cy="111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Start: HTML &amp; JS can send HTTP</a:t>
            </a:r>
            <a:br>
              <a:rPr lang="en-US" sz="2400" dirty="0"/>
            </a:br>
            <a:r>
              <a:rPr lang="en-US" sz="2400" dirty="0"/>
              <a:t>requests through forms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91BBE5-0245-4CDA-BD94-F1CE2E9EDC35}"/>
              </a:ext>
            </a:extLst>
          </p:cNvPr>
          <p:cNvSpPr/>
          <p:nvPr/>
        </p:nvSpPr>
        <p:spPr>
          <a:xfrm>
            <a:off x="2653747" y="3019012"/>
            <a:ext cx="5774635" cy="111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Same-Origin Policy: JS can only read responses to requests sent to the website the JS code comes from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9D8426-73AD-42AC-B677-8F4FBE6E7FE3}"/>
              </a:ext>
            </a:extLst>
          </p:cNvPr>
          <p:cNvSpPr/>
          <p:nvPr/>
        </p:nvSpPr>
        <p:spPr>
          <a:xfrm>
            <a:off x="2653747" y="4268859"/>
            <a:ext cx="5774635" cy="111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Cross-Origin Resource Sharing: Websites can tell web browser to allow Cross-Site Requests to their website</a:t>
            </a:r>
          </a:p>
        </p:txBody>
      </p:sp>
    </p:spTree>
    <p:extLst>
      <p:ext uri="{BB962C8B-B14F-4D97-AF65-F5344CB8AC3E}">
        <p14:creationId xmlns:p14="http://schemas.microsoft.com/office/powerpoint/2010/main" val="322497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Cross-Origin Resource Sharing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07FB4-BE60-4E2C-BE8F-3DD27C3D5F49}"/>
              </a:ext>
            </a:extLst>
          </p:cNvPr>
          <p:cNvSpPr txBox="1">
            <a:spLocks/>
          </p:cNvSpPr>
          <p:nvPr/>
        </p:nvSpPr>
        <p:spPr>
          <a:xfrm>
            <a:off x="1374913" y="1863141"/>
            <a:ext cx="7987748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Access-Control-Allow-Origin: *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B00E717-434E-4189-8382-F50EE6C84AD7}"/>
              </a:ext>
            </a:extLst>
          </p:cNvPr>
          <p:cNvSpPr txBox="1">
            <a:spLocks/>
          </p:cNvSpPr>
          <p:nvPr/>
        </p:nvSpPr>
        <p:spPr>
          <a:xfrm>
            <a:off x="1374914" y="2534295"/>
            <a:ext cx="7987748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Access-Control-Allow-Origin: http://test.com</a:t>
            </a:r>
          </a:p>
        </p:txBody>
      </p:sp>
    </p:spTree>
    <p:extLst>
      <p:ext uri="{BB962C8B-B14F-4D97-AF65-F5344CB8AC3E}">
        <p14:creationId xmlns:p14="http://schemas.microsoft.com/office/powerpoint/2010/main" val="322717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animBg="1"/>
      <p:bldP spid="5" grpId="0" uiExpan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CORS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Practical demonstration.</a:t>
            </a:r>
          </a:p>
        </p:txBody>
      </p:sp>
    </p:spTree>
    <p:extLst>
      <p:ext uri="{BB962C8B-B14F-4D97-AF65-F5344CB8AC3E}">
        <p14:creationId xmlns:p14="http://schemas.microsoft.com/office/powerpoint/2010/main" val="225561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CORS details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01E3F6-8050-4E0E-8657-AA7947220937}"/>
              </a:ext>
            </a:extLst>
          </p:cNvPr>
          <p:cNvSpPr txBox="1">
            <a:spLocks/>
          </p:cNvSpPr>
          <p:nvPr/>
        </p:nvSpPr>
        <p:spPr>
          <a:xfrm>
            <a:off x="838199" y="1683802"/>
            <a:ext cx="7520609" cy="450687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ym typeface="Wingdings" panose="05000000000000000000" pitchFamily="2" charset="2"/>
              </a:rPr>
              <a:t>Simple Requests</a:t>
            </a:r>
          </a:p>
          <a:p>
            <a:r>
              <a:rPr lang="en-US" sz="2400" dirty="0">
                <a:sym typeface="Wingdings" panose="05000000000000000000" pitchFamily="2" charset="2"/>
              </a:rPr>
              <a:t>Method is: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GET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POST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HEAD</a:t>
            </a:r>
          </a:p>
          <a:p>
            <a:r>
              <a:rPr lang="en-US" sz="2400" dirty="0">
                <a:sym typeface="Wingdings" panose="05000000000000000000" pitchFamily="2" charset="2"/>
              </a:rPr>
              <a:t>Custom headers are only: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Accept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Accept-Language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Content-Type:</a:t>
            </a:r>
          </a:p>
          <a:p>
            <a:pPr lvl="2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application/x-www-form-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urlencoded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2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multipart/form-data</a:t>
            </a:r>
          </a:p>
          <a:p>
            <a:pPr lvl="2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text/plain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9761760-4EE0-4889-B35D-8512569CF1E8}"/>
              </a:ext>
            </a:extLst>
          </p:cNvPr>
          <p:cNvSpPr txBox="1">
            <a:spLocks/>
          </p:cNvSpPr>
          <p:nvPr/>
        </p:nvSpPr>
        <p:spPr>
          <a:xfrm>
            <a:off x="6818243" y="1683802"/>
            <a:ext cx="4641575" cy="99617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err="1">
                <a:sym typeface="Wingdings" panose="05000000000000000000" pitchFamily="2" charset="2"/>
              </a:rPr>
              <a:t>Preflighted</a:t>
            </a:r>
            <a:r>
              <a:rPr lang="en-US" sz="3200" b="1" dirty="0">
                <a:sym typeface="Wingdings" panose="05000000000000000000" pitchFamily="2" charset="2"/>
              </a:rPr>
              <a:t> Requests</a:t>
            </a:r>
          </a:p>
          <a:p>
            <a:r>
              <a:rPr lang="en-US" sz="2400" dirty="0">
                <a:sym typeface="Wingdings" panose="05000000000000000000" pitchFamily="2" charset="2"/>
              </a:rPr>
              <a:t>All other requests.</a:t>
            </a:r>
          </a:p>
        </p:txBody>
      </p:sp>
    </p:spTree>
    <p:extLst>
      <p:ext uri="{BB962C8B-B14F-4D97-AF65-F5344CB8AC3E}">
        <p14:creationId xmlns:p14="http://schemas.microsoft.com/office/powerpoint/2010/main" val="36410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Cross-Site requests</a:t>
            </a:r>
            <a:endParaRPr lang="en-US" sz="5400" noProof="0" dirty="0"/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DBCE107A-367E-4A91-B795-E8AB39C6F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1365" y="1252071"/>
            <a:ext cx="1372107" cy="1373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4EAECD-4B29-4766-9148-33F2CC83A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7445" y="1493382"/>
            <a:ext cx="442249" cy="85630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77EFEA-BBCE-4D19-A16A-91755058A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318" y="2394213"/>
            <a:ext cx="1600200" cy="424732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noProof="0" dirty="0"/>
              <a:t>User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B96A42-9C17-4E25-8524-23782D6448CA}"/>
              </a:ext>
            </a:extLst>
          </p:cNvPr>
          <p:cNvSpPr txBox="1">
            <a:spLocks/>
          </p:cNvSpPr>
          <p:nvPr/>
        </p:nvSpPr>
        <p:spPr>
          <a:xfrm>
            <a:off x="8960282" y="2315158"/>
            <a:ext cx="2236032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Your Web App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445CD2-8DBF-4034-A1A1-3192CF296F7A}"/>
              </a:ext>
            </a:extLst>
          </p:cNvPr>
          <p:cNvCxnSpPr>
            <a:cxnSpLocks/>
          </p:cNvCxnSpPr>
          <p:nvPr/>
        </p:nvCxnSpPr>
        <p:spPr>
          <a:xfrm flipH="1">
            <a:off x="5657418" y="2818945"/>
            <a:ext cx="1" cy="333353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E7786C-A90E-4105-9846-FBFFB54AD2B6}"/>
              </a:ext>
            </a:extLst>
          </p:cNvPr>
          <p:cNvCxnSpPr/>
          <p:nvPr/>
        </p:nvCxnSpPr>
        <p:spPr>
          <a:xfrm flipH="1">
            <a:off x="10058569" y="2818945"/>
            <a:ext cx="1" cy="333353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25E25A37-7A9A-4A44-88DF-CB64CA49A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000" y="1493382"/>
            <a:ext cx="442249" cy="856306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805EEB-2ABF-4B8E-8356-E2FBCCAD9AB0}"/>
              </a:ext>
            </a:extLst>
          </p:cNvPr>
          <p:cNvCxnSpPr/>
          <p:nvPr/>
        </p:nvCxnSpPr>
        <p:spPr>
          <a:xfrm flipH="1">
            <a:off x="1440124" y="2818945"/>
            <a:ext cx="1" cy="333353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BC3E942-27B2-4137-865F-2711072EE5D7}"/>
              </a:ext>
            </a:extLst>
          </p:cNvPr>
          <p:cNvSpPr txBox="1">
            <a:spLocks/>
          </p:cNvSpPr>
          <p:nvPr/>
        </p:nvSpPr>
        <p:spPr>
          <a:xfrm>
            <a:off x="-84624" y="2315158"/>
            <a:ext cx="3124031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openweathermap.org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3636E1-CB86-4510-9A83-13C8A86F29BC}"/>
              </a:ext>
            </a:extLst>
          </p:cNvPr>
          <p:cNvCxnSpPr>
            <a:cxnSpLocks/>
          </p:cNvCxnSpPr>
          <p:nvPr/>
        </p:nvCxnSpPr>
        <p:spPr>
          <a:xfrm>
            <a:off x="5817930" y="2856872"/>
            <a:ext cx="3935670" cy="2081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78B4CC32-E021-4F75-A9EC-2ED8F4F32FB8}"/>
              </a:ext>
            </a:extLst>
          </p:cNvPr>
          <p:cNvSpPr txBox="1">
            <a:spLocks/>
          </p:cNvSpPr>
          <p:nvPr/>
        </p:nvSpPr>
        <p:spPr>
          <a:xfrm>
            <a:off x="6249499" y="2516698"/>
            <a:ext cx="2294548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GET /home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0EC1B3-7B54-46F0-81BE-F8E4CEB4AA37}"/>
              </a:ext>
            </a:extLst>
          </p:cNvPr>
          <p:cNvCxnSpPr>
            <a:cxnSpLocks/>
          </p:cNvCxnSpPr>
          <p:nvPr/>
        </p:nvCxnSpPr>
        <p:spPr>
          <a:xfrm flipH="1">
            <a:off x="5817931" y="3149600"/>
            <a:ext cx="3935669" cy="97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66681EA0-86DF-4E3D-8E1D-B0B1F1D2CDBC}"/>
              </a:ext>
            </a:extLst>
          </p:cNvPr>
          <p:cNvSpPr txBox="1">
            <a:spLocks/>
          </p:cNvSpPr>
          <p:nvPr/>
        </p:nvSpPr>
        <p:spPr>
          <a:xfrm>
            <a:off x="8234635" y="3247448"/>
            <a:ext cx="1737358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Home page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6669708-9EDB-4D88-8485-49B152874096}"/>
              </a:ext>
            </a:extLst>
          </p:cNvPr>
          <p:cNvCxnSpPr>
            <a:cxnSpLocks/>
          </p:cNvCxnSpPr>
          <p:nvPr/>
        </p:nvCxnSpPr>
        <p:spPr>
          <a:xfrm flipH="1">
            <a:off x="1573871" y="3251419"/>
            <a:ext cx="3935669" cy="97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E217C84-CB0C-43B7-BF90-A8D555B68087}"/>
              </a:ext>
            </a:extLst>
          </p:cNvPr>
          <p:cNvSpPr txBox="1">
            <a:spLocks/>
          </p:cNvSpPr>
          <p:nvPr/>
        </p:nvSpPr>
        <p:spPr>
          <a:xfrm>
            <a:off x="2032205" y="2878116"/>
            <a:ext cx="2939160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OPTIONS /temp/123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D4F84B-9CDC-4A00-A445-D0D280389C8D}"/>
              </a:ext>
            </a:extLst>
          </p:cNvPr>
          <p:cNvCxnSpPr>
            <a:cxnSpLocks/>
          </p:cNvCxnSpPr>
          <p:nvPr/>
        </p:nvCxnSpPr>
        <p:spPr>
          <a:xfrm>
            <a:off x="1588003" y="3545933"/>
            <a:ext cx="3935670" cy="2081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5F23D7F4-A123-4310-9367-4967FC434959}"/>
              </a:ext>
            </a:extLst>
          </p:cNvPr>
          <p:cNvSpPr txBox="1">
            <a:spLocks/>
          </p:cNvSpPr>
          <p:nvPr/>
        </p:nvSpPr>
        <p:spPr>
          <a:xfrm>
            <a:off x="1661249" y="3932703"/>
            <a:ext cx="7328008" cy="148117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 OK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Access-Control-Allow-Origin: http://test.com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Access-Control-Allow-Methods: GET, PUT, POST, DELETE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Access-Control-Allow-Headers: Content-Type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9E791F-834B-463C-83A4-B5F1E6CE5787}"/>
              </a:ext>
            </a:extLst>
          </p:cNvPr>
          <p:cNvCxnSpPr>
            <a:cxnSpLocks/>
          </p:cNvCxnSpPr>
          <p:nvPr/>
        </p:nvCxnSpPr>
        <p:spPr>
          <a:xfrm flipH="1">
            <a:off x="1588004" y="5926990"/>
            <a:ext cx="3935669" cy="97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5C0A629-C5A9-4931-B6F2-CF50516935E3}"/>
              </a:ext>
            </a:extLst>
          </p:cNvPr>
          <p:cNvSpPr txBox="1">
            <a:spLocks/>
          </p:cNvSpPr>
          <p:nvPr/>
        </p:nvSpPr>
        <p:spPr>
          <a:xfrm>
            <a:off x="2342609" y="5557658"/>
            <a:ext cx="2722729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PUT /temp/123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3EA61C1-87E1-4695-A189-F6C92067BD41}"/>
              </a:ext>
            </a:extLst>
          </p:cNvPr>
          <p:cNvCxnSpPr>
            <a:cxnSpLocks/>
          </p:cNvCxnSpPr>
          <p:nvPr/>
        </p:nvCxnSpPr>
        <p:spPr>
          <a:xfrm>
            <a:off x="1647809" y="6149610"/>
            <a:ext cx="3861731" cy="131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23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6" grpId="0"/>
      <p:bldP spid="24" grpId="0"/>
      <p:bldP spid="26" grpId="0" animBg="1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Same-origin policy &amp;</a:t>
            </a:r>
            <a:br>
              <a:rPr lang="en-US" sz="4800" dirty="0"/>
            </a:br>
            <a:r>
              <a:rPr lang="en-US" sz="4800" dirty="0"/>
              <a:t>Cross-origin Resource Sharing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Autumn 2018</a:t>
            </a:r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Cross-Site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5652052" cy="1725088"/>
          </a:xfr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Alice login at bank.com. </a:t>
            </a:r>
          </a:p>
          <a:p>
            <a:pPr lvl="1"/>
            <a:r>
              <a:rPr lang="en-US" dirty="0"/>
              <a:t>bank.com creates a session</a:t>
            </a:r>
            <a:br>
              <a:rPr lang="en-US" dirty="0"/>
            </a:br>
            <a:r>
              <a:rPr lang="en-US" dirty="0"/>
              <a:t>remembering Alice has logged in.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Alice</a:t>
            </a:r>
            <a:r>
              <a:rPr lang="en-US" dirty="0">
                <a:latin typeface="Georgia" panose="02040502050405020303" pitchFamily="18" charset="0"/>
              </a:rPr>
              <a:t> visits a hacker's website: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F54C8-0B7F-45F5-9295-1F01333E09CC}"/>
              </a:ext>
            </a:extLst>
          </p:cNvPr>
          <p:cNvSpPr txBox="1">
            <a:spLocks/>
          </p:cNvSpPr>
          <p:nvPr/>
        </p:nvSpPr>
        <p:spPr>
          <a:xfrm>
            <a:off x="311765" y="3636792"/>
            <a:ext cx="9687560" cy="257019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method="POST" action="http://bank.com/transfer"&gt;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To: &lt;input name="to" value="Hacker"&gt;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Amount: &lt;input name="amount" value="$1000"&gt;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&lt;input type="submit" value="Send"&gt;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("form").submit()&lt;/script&gt;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F0DF22-A1B3-4AB7-BCDF-78A7D00DD9BE}"/>
              </a:ext>
            </a:extLst>
          </p:cNvPr>
          <p:cNvGrpSpPr/>
          <p:nvPr/>
        </p:nvGrpSpPr>
        <p:grpSpPr>
          <a:xfrm>
            <a:off x="7646734" y="819289"/>
            <a:ext cx="4278533" cy="3109448"/>
            <a:chOff x="298475" y="3181781"/>
            <a:chExt cx="4278533" cy="3109448"/>
          </a:xfrm>
        </p:grpSpPr>
        <p:pic>
          <p:nvPicPr>
            <p:cNvPr id="6" name="Graphic 5" descr="Monitor">
              <a:extLst>
                <a:ext uri="{FF2B5EF4-FFF2-40B4-BE49-F238E27FC236}">
                  <a16:creationId xmlns:a16="http://schemas.microsoft.com/office/drawing/2014/main" id="{E23FD89B-A7B4-422C-82D4-31F6F00BA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8475" y="3181781"/>
              <a:ext cx="4278533" cy="310944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0BC964B-3409-4D69-9E0C-042B0729A167}"/>
                </a:ext>
              </a:extLst>
            </p:cNvPr>
            <p:cNvSpPr/>
            <p:nvPr/>
          </p:nvSpPr>
          <p:spPr>
            <a:xfrm>
              <a:off x="838200" y="3788445"/>
              <a:ext cx="3223934" cy="151159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A356335-E4B5-443C-9D8C-44FF3B0E47C8}"/>
              </a:ext>
            </a:extLst>
          </p:cNvPr>
          <p:cNvSpPr txBox="1"/>
          <p:nvPr/>
        </p:nvSpPr>
        <p:spPr>
          <a:xfrm>
            <a:off x="8259076" y="1518708"/>
            <a:ext cx="1566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To:</a:t>
            </a:r>
            <a:endParaRPr lang="sv-SE" sz="1200" dirty="0"/>
          </a:p>
        </p:txBody>
      </p:sp>
      <p:sp>
        <p:nvSpPr>
          <p:cNvPr id="10" name="Rounded Rectangle 5">
            <a:extLst>
              <a:ext uri="{FF2B5EF4-FFF2-40B4-BE49-F238E27FC236}">
                <a16:creationId xmlns:a16="http://schemas.microsoft.com/office/drawing/2014/main" id="{CF256A3D-2D3B-40CE-8700-975AEE4BFCEC}"/>
              </a:ext>
            </a:extLst>
          </p:cNvPr>
          <p:cNvSpPr/>
          <p:nvPr/>
        </p:nvSpPr>
        <p:spPr>
          <a:xfrm>
            <a:off x="8383039" y="2299818"/>
            <a:ext cx="654105" cy="2841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/>
              <a:t>Send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D87932-3F44-4CB7-988C-31F838E2C798}"/>
              </a:ext>
            </a:extLst>
          </p:cNvPr>
          <p:cNvSpPr/>
          <p:nvPr/>
        </p:nvSpPr>
        <p:spPr>
          <a:xfrm>
            <a:off x="9658360" y="1560283"/>
            <a:ext cx="1618735" cy="3276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C06A54-70C6-4B4F-80B3-82BE5098AB2B}"/>
              </a:ext>
            </a:extLst>
          </p:cNvPr>
          <p:cNvSpPr txBox="1"/>
          <p:nvPr/>
        </p:nvSpPr>
        <p:spPr>
          <a:xfrm>
            <a:off x="9675000" y="1601375"/>
            <a:ext cx="959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/>
              <a:t>Bob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5C8D17-0ED0-4B44-A6E7-4EEC7AFB3DED}"/>
              </a:ext>
            </a:extLst>
          </p:cNvPr>
          <p:cNvSpPr txBox="1"/>
          <p:nvPr/>
        </p:nvSpPr>
        <p:spPr>
          <a:xfrm>
            <a:off x="8253693" y="1892023"/>
            <a:ext cx="1566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err="1"/>
              <a:t>Amount</a:t>
            </a:r>
            <a:r>
              <a:rPr lang="sv-SE" sz="2000" dirty="0"/>
              <a:t>:</a:t>
            </a:r>
            <a:endParaRPr lang="sv-SE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830AAD-5D2A-452F-BE02-A9223EB94A64}"/>
              </a:ext>
            </a:extLst>
          </p:cNvPr>
          <p:cNvSpPr/>
          <p:nvPr/>
        </p:nvSpPr>
        <p:spPr>
          <a:xfrm>
            <a:off x="9652977" y="1933598"/>
            <a:ext cx="1618735" cy="3276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2976B8-2791-46E0-ADD0-C52D85275FCA}"/>
              </a:ext>
            </a:extLst>
          </p:cNvPr>
          <p:cNvSpPr txBox="1"/>
          <p:nvPr/>
        </p:nvSpPr>
        <p:spPr>
          <a:xfrm>
            <a:off x="9669617" y="1974690"/>
            <a:ext cx="959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/>
              <a:t>$1000</a:t>
            </a:r>
            <a:endParaRPr lang="en-US" sz="14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322D8A-4644-44F7-9564-50DDE66EB967}"/>
              </a:ext>
            </a:extLst>
          </p:cNvPr>
          <p:cNvGrpSpPr/>
          <p:nvPr/>
        </p:nvGrpSpPr>
        <p:grpSpPr>
          <a:xfrm>
            <a:off x="8253693" y="3559429"/>
            <a:ext cx="4278533" cy="3109448"/>
            <a:chOff x="298475" y="3181781"/>
            <a:chExt cx="4278533" cy="3109448"/>
          </a:xfrm>
        </p:grpSpPr>
        <p:pic>
          <p:nvPicPr>
            <p:cNvPr id="19" name="Graphic 18" descr="Monitor">
              <a:extLst>
                <a:ext uri="{FF2B5EF4-FFF2-40B4-BE49-F238E27FC236}">
                  <a16:creationId xmlns:a16="http://schemas.microsoft.com/office/drawing/2014/main" id="{F5E233DB-0EF7-4A95-9EED-50E4CD708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8475" y="3181781"/>
              <a:ext cx="4278533" cy="3109448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8C81F09-0855-46B3-A605-8C6111343DC2}"/>
                </a:ext>
              </a:extLst>
            </p:cNvPr>
            <p:cNvSpPr/>
            <p:nvPr/>
          </p:nvSpPr>
          <p:spPr>
            <a:xfrm>
              <a:off x="838200" y="3788445"/>
              <a:ext cx="3223934" cy="151159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5A780DD-8E16-42A7-A9A5-62E59D910140}"/>
              </a:ext>
            </a:extLst>
          </p:cNvPr>
          <p:cNvSpPr txBox="1"/>
          <p:nvPr/>
        </p:nvSpPr>
        <p:spPr>
          <a:xfrm>
            <a:off x="8862216" y="4264245"/>
            <a:ext cx="1566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To:</a:t>
            </a:r>
            <a:endParaRPr lang="sv-SE" sz="1200" dirty="0"/>
          </a:p>
        </p:txBody>
      </p:sp>
      <p:sp>
        <p:nvSpPr>
          <p:cNvPr id="23" name="Rounded Rectangle 5">
            <a:extLst>
              <a:ext uri="{FF2B5EF4-FFF2-40B4-BE49-F238E27FC236}">
                <a16:creationId xmlns:a16="http://schemas.microsoft.com/office/drawing/2014/main" id="{A6192E3C-306D-4B22-8100-C5A2CCE4A2FB}"/>
              </a:ext>
            </a:extLst>
          </p:cNvPr>
          <p:cNvSpPr/>
          <p:nvPr/>
        </p:nvSpPr>
        <p:spPr>
          <a:xfrm>
            <a:off x="8986179" y="5045355"/>
            <a:ext cx="654105" cy="2841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/>
              <a:t>Send</a:t>
            </a:r>
            <a:endParaRPr lang="en-US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E37D10A-4E0E-434E-8E5A-8C965CA387E4}"/>
              </a:ext>
            </a:extLst>
          </p:cNvPr>
          <p:cNvSpPr/>
          <p:nvPr/>
        </p:nvSpPr>
        <p:spPr>
          <a:xfrm>
            <a:off x="10261500" y="4305820"/>
            <a:ext cx="1618735" cy="3276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5851BD-72EB-4B20-A1B6-1691B54C7C02}"/>
              </a:ext>
            </a:extLst>
          </p:cNvPr>
          <p:cNvSpPr txBox="1"/>
          <p:nvPr/>
        </p:nvSpPr>
        <p:spPr>
          <a:xfrm>
            <a:off x="10278140" y="4346912"/>
            <a:ext cx="959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/>
              <a:t>Hacker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A8DEE2-2AAE-4478-ACC4-4CE60F71816B}"/>
              </a:ext>
            </a:extLst>
          </p:cNvPr>
          <p:cNvSpPr txBox="1"/>
          <p:nvPr/>
        </p:nvSpPr>
        <p:spPr>
          <a:xfrm>
            <a:off x="8856833" y="4637560"/>
            <a:ext cx="1566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err="1"/>
              <a:t>Amount</a:t>
            </a:r>
            <a:r>
              <a:rPr lang="sv-SE" sz="2000" dirty="0"/>
              <a:t>:</a:t>
            </a:r>
            <a:endParaRPr lang="sv-SE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1B0091-50C3-434F-856B-54069685FDB9}"/>
              </a:ext>
            </a:extLst>
          </p:cNvPr>
          <p:cNvSpPr/>
          <p:nvPr/>
        </p:nvSpPr>
        <p:spPr>
          <a:xfrm>
            <a:off x="10256117" y="4679135"/>
            <a:ext cx="1618735" cy="3276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ABB3BD-C86A-44D3-A869-867CC6570FD2}"/>
              </a:ext>
            </a:extLst>
          </p:cNvPr>
          <p:cNvSpPr txBox="1"/>
          <p:nvPr/>
        </p:nvSpPr>
        <p:spPr>
          <a:xfrm>
            <a:off x="10272757" y="4720227"/>
            <a:ext cx="959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/>
              <a:t>$1000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7998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9" grpId="0"/>
      <p:bldP spid="10" grpId="0" animBg="1"/>
      <p:bldP spid="12" grpId="0" animBg="1"/>
      <p:bldP spid="14" grpId="0"/>
      <p:bldP spid="15" grpId="0"/>
      <p:bldP spid="16" grpId="0" animBg="1"/>
      <p:bldP spid="17" grpId="0"/>
      <p:bldP spid="22" grpId="0"/>
      <p:bldP spid="23" grpId="0" animBg="1"/>
      <p:bldP spid="25" grpId="0" animBg="1"/>
      <p:bldP spid="27" grpId="0"/>
      <p:bldP spid="28" grpId="0"/>
      <p:bldP spid="29" grpId="0" animBg="1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Cross-Site requests</a:t>
            </a:r>
            <a:endParaRPr lang="en-US" sz="5400" noProof="0" dirty="0"/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DBCE107A-367E-4A91-B795-E8AB39C6F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1365" y="1252071"/>
            <a:ext cx="1372107" cy="1373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4EAECD-4B29-4766-9148-33F2CC83A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7445" y="1493382"/>
            <a:ext cx="442249" cy="85630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77EFEA-BBCE-4D19-A16A-91755058A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318" y="2394213"/>
            <a:ext cx="1600200" cy="424732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noProof="0" dirty="0"/>
              <a:t>Alice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B96A42-9C17-4E25-8524-23782D6448CA}"/>
              </a:ext>
            </a:extLst>
          </p:cNvPr>
          <p:cNvSpPr txBox="1">
            <a:spLocks/>
          </p:cNvSpPr>
          <p:nvPr/>
        </p:nvSpPr>
        <p:spPr>
          <a:xfrm>
            <a:off x="9144138" y="2315158"/>
            <a:ext cx="1828862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Bank Server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445CD2-8DBF-4034-A1A1-3192CF296F7A}"/>
              </a:ext>
            </a:extLst>
          </p:cNvPr>
          <p:cNvCxnSpPr>
            <a:cxnSpLocks/>
          </p:cNvCxnSpPr>
          <p:nvPr/>
        </p:nvCxnSpPr>
        <p:spPr>
          <a:xfrm flipH="1">
            <a:off x="5657418" y="2818945"/>
            <a:ext cx="1" cy="333353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E7786C-A90E-4105-9846-FBFFB54AD2B6}"/>
              </a:ext>
            </a:extLst>
          </p:cNvPr>
          <p:cNvCxnSpPr/>
          <p:nvPr/>
        </p:nvCxnSpPr>
        <p:spPr>
          <a:xfrm flipH="1">
            <a:off x="10058569" y="2818945"/>
            <a:ext cx="1" cy="333353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25E25A37-7A9A-4A44-88DF-CB64CA49A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000" y="1493382"/>
            <a:ext cx="442249" cy="856306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805EEB-2ABF-4B8E-8356-E2FBCCAD9AB0}"/>
              </a:ext>
            </a:extLst>
          </p:cNvPr>
          <p:cNvCxnSpPr/>
          <p:nvPr/>
        </p:nvCxnSpPr>
        <p:spPr>
          <a:xfrm flipH="1">
            <a:off x="1440124" y="2818945"/>
            <a:ext cx="1" cy="333353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BC3E942-27B2-4137-865F-2711072EE5D7}"/>
              </a:ext>
            </a:extLst>
          </p:cNvPr>
          <p:cNvSpPr txBox="1">
            <a:spLocks/>
          </p:cNvSpPr>
          <p:nvPr/>
        </p:nvSpPr>
        <p:spPr>
          <a:xfrm>
            <a:off x="411648" y="2349688"/>
            <a:ext cx="2056953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Bad Website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B08F021-D043-4C83-B488-F61C20CD226C}"/>
              </a:ext>
            </a:extLst>
          </p:cNvPr>
          <p:cNvCxnSpPr>
            <a:cxnSpLocks/>
          </p:cNvCxnSpPr>
          <p:nvPr/>
        </p:nvCxnSpPr>
        <p:spPr>
          <a:xfrm>
            <a:off x="5725949" y="2860132"/>
            <a:ext cx="4264089" cy="193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D04F9633-C089-4BE1-A73C-24806DDEE552}"/>
              </a:ext>
            </a:extLst>
          </p:cNvPr>
          <p:cNvSpPr txBox="1">
            <a:spLocks/>
          </p:cNvSpPr>
          <p:nvPr/>
        </p:nvSpPr>
        <p:spPr>
          <a:xfrm>
            <a:off x="6468791" y="1916209"/>
            <a:ext cx="2294548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POST /login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Username: Alice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Password: abc123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AD6A40D3-2606-4CD9-84FC-381CBA8814AB}"/>
              </a:ext>
            </a:extLst>
          </p:cNvPr>
          <p:cNvSpPr txBox="1">
            <a:spLocks/>
          </p:cNvSpPr>
          <p:nvPr/>
        </p:nvSpPr>
        <p:spPr>
          <a:xfrm>
            <a:off x="10076614" y="2660544"/>
            <a:ext cx="2161509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Create Session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Username: Alice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 err="1">
                <a:solidFill>
                  <a:schemeClr val="tx1"/>
                </a:solidFill>
              </a:rPr>
              <a:t>SessionId</a:t>
            </a:r>
            <a:r>
              <a:rPr lang="en-US" sz="2000" dirty="0">
                <a:solidFill>
                  <a:schemeClr val="tx1"/>
                </a:solidFill>
              </a:rPr>
              <a:t>: 12345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BAE7E85-C710-4D58-AD5D-4487109CF14A}"/>
              </a:ext>
            </a:extLst>
          </p:cNvPr>
          <p:cNvCxnSpPr>
            <a:cxnSpLocks/>
          </p:cNvCxnSpPr>
          <p:nvPr/>
        </p:nvCxnSpPr>
        <p:spPr>
          <a:xfrm flipH="1">
            <a:off x="5725949" y="3173455"/>
            <a:ext cx="4246044" cy="1479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974D1759-CF59-4556-ADD6-D04C86753A8A}"/>
              </a:ext>
            </a:extLst>
          </p:cNvPr>
          <p:cNvSpPr txBox="1">
            <a:spLocks/>
          </p:cNvSpPr>
          <p:nvPr/>
        </p:nvSpPr>
        <p:spPr>
          <a:xfrm>
            <a:off x="8234635" y="3247448"/>
            <a:ext cx="1737358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Success!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Store session id in cookie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DDA3C2B-9EC2-4345-AA3D-60CFAFCA1430}"/>
              </a:ext>
            </a:extLst>
          </p:cNvPr>
          <p:cNvCxnSpPr>
            <a:cxnSpLocks/>
          </p:cNvCxnSpPr>
          <p:nvPr/>
        </p:nvCxnSpPr>
        <p:spPr>
          <a:xfrm flipH="1">
            <a:off x="1508656" y="3499100"/>
            <a:ext cx="4023874" cy="1695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4B8E40-94C2-498F-9B3F-7603502B4884}"/>
              </a:ext>
            </a:extLst>
          </p:cNvPr>
          <p:cNvCxnSpPr>
            <a:cxnSpLocks/>
          </p:cNvCxnSpPr>
          <p:nvPr/>
        </p:nvCxnSpPr>
        <p:spPr>
          <a:xfrm>
            <a:off x="1526701" y="3845975"/>
            <a:ext cx="4005829" cy="193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56D5A09-949E-49C1-ABA1-E261D73C4288}"/>
              </a:ext>
            </a:extLst>
          </p:cNvPr>
          <p:cNvSpPr txBox="1">
            <a:spLocks/>
          </p:cNvSpPr>
          <p:nvPr/>
        </p:nvSpPr>
        <p:spPr>
          <a:xfrm>
            <a:off x="1528858" y="3173455"/>
            <a:ext cx="2971703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GET /the-page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CF7D686D-B0CB-423E-A070-39D4522FA97D}"/>
              </a:ext>
            </a:extLst>
          </p:cNvPr>
          <p:cNvSpPr txBox="1">
            <a:spLocks/>
          </p:cNvSpPr>
          <p:nvPr/>
        </p:nvSpPr>
        <p:spPr>
          <a:xfrm>
            <a:off x="1565013" y="3941822"/>
            <a:ext cx="2174540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The page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With bad HTML/JS code.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0AE9D5F-7F66-4F07-8A56-1673E4D299FF}"/>
              </a:ext>
            </a:extLst>
          </p:cNvPr>
          <p:cNvCxnSpPr>
            <a:cxnSpLocks/>
          </p:cNvCxnSpPr>
          <p:nvPr/>
        </p:nvCxnSpPr>
        <p:spPr>
          <a:xfrm>
            <a:off x="5532530" y="4170778"/>
            <a:ext cx="0" cy="6943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0A1CF8E1-EE1F-45E2-8DDF-6EFE3799089C}"/>
              </a:ext>
            </a:extLst>
          </p:cNvPr>
          <p:cNvSpPr txBox="1">
            <a:spLocks/>
          </p:cNvSpPr>
          <p:nvPr/>
        </p:nvSpPr>
        <p:spPr>
          <a:xfrm>
            <a:off x="3187494" y="4905617"/>
            <a:ext cx="2653781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Displays the page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The bad code is executed.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76377CA-22CB-4A33-890F-77117D3F429C}"/>
              </a:ext>
            </a:extLst>
          </p:cNvPr>
          <p:cNvCxnSpPr>
            <a:cxnSpLocks/>
          </p:cNvCxnSpPr>
          <p:nvPr/>
        </p:nvCxnSpPr>
        <p:spPr>
          <a:xfrm>
            <a:off x="5831616" y="4975783"/>
            <a:ext cx="4043096" cy="198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86946ED7-144A-464F-A50C-C12ADE9829CC}"/>
              </a:ext>
            </a:extLst>
          </p:cNvPr>
          <p:cNvSpPr txBox="1">
            <a:spLocks/>
          </p:cNvSpPr>
          <p:nvPr/>
        </p:nvSpPr>
        <p:spPr>
          <a:xfrm>
            <a:off x="5782306" y="5088774"/>
            <a:ext cx="2931713" cy="12003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POST /transfer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To: Hacker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Amount: $1000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Cookie with session id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AB88C8A9-6C49-491B-A79A-D7106B82EF71}"/>
              </a:ext>
            </a:extLst>
          </p:cNvPr>
          <p:cNvSpPr txBox="1">
            <a:spLocks/>
          </p:cNvSpPr>
          <p:nvPr/>
        </p:nvSpPr>
        <p:spPr>
          <a:xfrm>
            <a:off x="10035974" y="5263212"/>
            <a:ext cx="2306143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Transfers money from Alice to Hacker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67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0" grpId="0"/>
      <p:bldP spid="45" grpId="0"/>
      <p:bldP spid="50" grpId="0"/>
      <p:bldP spid="51" grpId="0"/>
      <p:bldP spid="53" grpId="0"/>
      <p:bldP spid="55" grpId="0"/>
      <p:bldP spid="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Cross-Site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99617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Is it really this bad?</a:t>
            </a:r>
          </a:p>
          <a:p>
            <a:r>
              <a:rPr lang="en-US" dirty="0">
                <a:sym typeface="Wingdings" panose="05000000000000000000" pitchFamily="2" charset="2"/>
              </a:rPr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235510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XMLHttpRequest</a:t>
            </a:r>
            <a:r>
              <a:rPr lang="en-US" dirty="0"/>
              <a:t> object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863DA-F66C-4AD0-BC46-1C95AA15E09B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02417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request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request.open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("POST", "http://bank.com/transfer")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request.setRequestHeader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"Content-Type",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"application/x-www-form-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urlencoded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request.send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("to=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Hacker&amp;amount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=$1000")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request.addEventListener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('load',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(event){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responseBody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request.responseText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95902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same-origin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38396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The HTML/JS code on one webpage may send requests to any other website it wants.</a:t>
            </a:r>
          </a:p>
          <a:p>
            <a:r>
              <a:rPr lang="en-US" dirty="0">
                <a:sym typeface="Wingdings" panose="05000000000000000000" pitchFamily="2" charset="2"/>
              </a:rPr>
              <a:t>The HTML/JS code may not read the responses.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F3451-61D4-442F-B10C-D48E7260269F}"/>
              </a:ext>
            </a:extLst>
          </p:cNvPr>
          <p:cNvSpPr txBox="1">
            <a:spLocks/>
          </p:cNvSpPr>
          <p:nvPr/>
        </p:nvSpPr>
        <p:spPr>
          <a:xfrm>
            <a:off x="2498034" y="3191496"/>
            <a:ext cx="6616148" cy="206928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request =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request.open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("GET", "http://facebook.com/profile")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request.send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("")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request.addEventListener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('load',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(event){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responseBody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request.responseText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12497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same-origin policy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Practical demonstration.</a:t>
            </a:r>
          </a:p>
        </p:txBody>
      </p:sp>
    </p:spTree>
    <p:extLst>
      <p:ext uri="{BB962C8B-B14F-4D97-AF65-F5344CB8AC3E}">
        <p14:creationId xmlns:p14="http://schemas.microsoft.com/office/powerpoint/2010/main" val="338604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Cross-Site requests</a:t>
            </a:r>
            <a:endParaRPr lang="en-US" sz="5400" noProof="0" dirty="0"/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DBCE107A-367E-4A91-B795-E8AB39C6F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1365" y="1252071"/>
            <a:ext cx="1372107" cy="1373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4EAECD-4B29-4766-9148-33F2CC83A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7445" y="1493382"/>
            <a:ext cx="442249" cy="85630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77EFEA-BBCE-4D19-A16A-91755058A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318" y="2394213"/>
            <a:ext cx="1600200" cy="424732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noProof="0" dirty="0"/>
              <a:t>User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B96A42-9C17-4E25-8524-23782D6448CA}"/>
              </a:ext>
            </a:extLst>
          </p:cNvPr>
          <p:cNvSpPr txBox="1">
            <a:spLocks/>
          </p:cNvSpPr>
          <p:nvPr/>
        </p:nvSpPr>
        <p:spPr>
          <a:xfrm>
            <a:off x="8960282" y="2315158"/>
            <a:ext cx="2236032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Your Web App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445CD2-8DBF-4034-A1A1-3192CF296F7A}"/>
              </a:ext>
            </a:extLst>
          </p:cNvPr>
          <p:cNvCxnSpPr>
            <a:cxnSpLocks/>
          </p:cNvCxnSpPr>
          <p:nvPr/>
        </p:nvCxnSpPr>
        <p:spPr>
          <a:xfrm flipH="1">
            <a:off x="5657418" y="2818945"/>
            <a:ext cx="1" cy="333353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E7786C-A90E-4105-9846-FBFFB54AD2B6}"/>
              </a:ext>
            </a:extLst>
          </p:cNvPr>
          <p:cNvCxnSpPr/>
          <p:nvPr/>
        </p:nvCxnSpPr>
        <p:spPr>
          <a:xfrm flipH="1">
            <a:off x="10058569" y="2818945"/>
            <a:ext cx="1" cy="333353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25E25A37-7A9A-4A44-88DF-CB64CA49A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000" y="1493382"/>
            <a:ext cx="442249" cy="856306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805EEB-2ABF-4B8E-8356-E2FBCCAD9AB0}"/>
              </a:ext>
            </a:extLst>
          </p:cNvPr>
          <p:cNvCxnSpPr/>
          <p:nvPr/>
        </p:nvCxnSpPr>
        <p:spPr>
          <a:xfrm flipH="1">
            <a:off x="1440124" y="2818945"/>
            <a:ext cx="1" cy="333353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BC3E942-27B2-4137-865F-2711072EE5D7}"/>
              </a:ext>
            </a:extLst>
          </p:cNvPr>
          <p:cNvSpPr txBox="1">
            <a:spLocks/>
          </p:cNvSpPr>
          <p:nvPr/>
        </p:nvSpPr>
        <p:spPr>
          <a:xfrm>
            <a:off x="-84624" y="2315158"/>
            <a:ext cx="3124031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openweathermap.org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3636E1-CB86-4510-9A83-13C8A86F29BC}"/>
              </a:ext>
            </a:extLst>
          </p:cNvPr>
          <p:cNvCxnSpPr>
            <a:cxnSpLocks/>
          </p:cNvCxnSpPr>
          <p:nvPr/>
        </p:nvCxnSpPr>
        <p:spPr>
          <a:xfrm>
            <a:off x="5817930" y="2856872"/>
            <a:ext cx="3935670" cy="2081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78B4CC32-E021-4F75-A9EC-2ED8F4F32FB8}"/>
              </a:ext>
            </a:extLst>
          </p:cNvPr>
          <p:cNvSpPr txBox="1">
            <a:spLocks/>
          </p:cNvSpPr>
          <p:nvPr/>
        </p:nvSpPr>
        <p:spPr>
          <a:xfrm>
            <a:off x="6249499" y="2516698"/>
            <a:ext cx="2294548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GET /home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0EC1B3-7B54-46F0-81BE-F8E4CEB4AA37}"/>
              </a:ext>
            </a:extLst>
          </p:cNvPr>
          <p:cNvCxnSpPr>
            <a:cxnSpLocks/>
          </p:cNvCxnSpPr>
          <p:nvPr/>
        </p:nvCxnSpPr>
        <p:spPr>
          <a:xfrm flipH="1">
            <a:off x="5817931" y="3149600"/>
            <a:ext cx="3935669" cy="97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66681EA0-86DF-4E3D-8E1D-B0B1F1D2CDBC}"/>
              </a:ext>
            </a:extLst>
          </p:cNvPr>
          <p:cNvSpPr txBox="1">
            <a:spLocks/>
          </p:cNvSpPr>
          <p:nvPr/>
        </p:nvSpPr>
        <p:spPr>
          <a:xfrm>
            <a:off x="8234635" y="3247448"/>
            <a:ext cx="1737358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Home page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36900C4-AC32-4973-9785-2ED62DCDDAD1}"/>
              </a:ext>
            </a:extLst>
          </p:cNvPr>
          <p:cNvCxnSpPr>
            <a:cxnSpLocks/>
          </p:cNvCxnSpPr>
          <p:nvPr/>
        </p:nvCxnSpPr>
        <p:spPr>
          <a:xfrm flipH="1">
            <a:off x="1580937" y="3424622"/>
            <a:ext cx="3935669" cy="97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59D4BCDC-ABEC-44F8-AC16-84223BB1B831}"/>
              </a:ext>
            </a:extLst>
          </p:cNvPr>
          <p:cNvSpPr txBox="1">
            <a:spLocks/>
          </p:cNvSpPr>
          <p:nvPr/>
        </p:nvSpPr>
        <p:spPr>
          <a:xfrm>
            <a:off x="2101499" y="3013858"/>
            <a:ext cx="3621262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GET /</a:t>
            </a:r>
            <a:r>
              <a:rPr lang="en-US" sz="2000" b="1" dirty="0" err="1">
                <a:solidFill>
                  <a:schemeClr val="tx1"/>
                </a:solidFill>
              </a:rPr>
              <a:t>temp?place</a:t>
            </a:r>
            <a:r>
              <a:rPr lang="en-US" sz="2000" b="1" dirty="0">
                <a:solidFill>
                  <a:schemeClr val="tx1"/>
                </a:solidFill>
              </a:rPr>
              <a:t>=Sweden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BFBE051-AA9A-4FF4-9B2F-999C8BD253FC}"/>
              </a:ext>
            </a:extLst>
          </p:cNvPr>
          <p:cNvCxnSpPr>
            <a:cxnSpLocks/>
          </p:cNvCxnSpPr>
          <p:nvPr/>
        </p:nvCxnSpPr>
        <p:spPr>
          <a:xfrm>
            <a:off x="1580936" y="3734846"/>
            <a:ext cx="3935670" cy="2081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53F091D2-E32F-49C3-B416-A8D2B9665BC4}"/>
              </a:ext>
            </a:extLst>
          </p:cNvPr>
          <p:cNvSpPr txBox="1">
            <a:spLocks/>
          </p:cNvSpPr>
          <p:nvPr/>
        </p:nvSpPr>
        <p:spPr>
          <a:xfrm>
            <a:off x="2407919" y="3961705"/>
            <a:ext cx="2692743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C00000"/>
                </a:solidFill>
              </a:rPr>
              <a:t>Same-origin policy forbids this </a:t>
            </a:r>
            <a:r>
              <a:rPr lang="en-US" sz="2000" b="1" dirty="0">
                <a:solidFill>
                  <a:srgbClr val="C00000"/>
                </a:solidFill>
                <a:sym typeface="Wingdings" panose="05000000000000000000" pitchFamily="2" charset="2"/>
              </a:rPr>
              <a:t>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6C1103A5-B0BD-432F-A682-F29E6CFDD5E4}"/>
              </a:ext>
            </a:extLst>
          </p:cNvPr>
          <p:cNvSpPr txBox="1">
            <a:spLocks/>
          </p:cNvSpPr>
          <p:nvPr/>
        </p:nvSpPr>
        <p:spPr>
          <a:xfrm>
            <a:off x="2407919" y="4614824"/>
            <a:ext cx="3088987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accent6"/>
                </a:solidFill>
              </a:rPr>
              <a:t>Unless openweathermap.org supports CORS </a:t>
            </a:r>
            <a:r>
              <a:rPr lang="en-US" sz="2000" b="1" dirty="0">
                <a:solidFill>
                  <a:schemeClr val="accent6"/>
                </a:solidFill>
                <a:sym typeface="Wingdings" panose="05000000000000000000" pitchFamily="2" charset="2"/>
              </a:rPr>
              <a:t></a:t>
            </a:r>
            <a:endParaRPr 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65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  <p:bldP spid="27" grpId="0"/>
      <p:bldP spid="33" grpId="0"/>
      <p:bldP spid="36" grpId="0"/>
      <p:bldP spid="39" grpId="0"/>
      <p:bldP spid="42" grpId="0"/>
      <p:bldP spid="43" grpId="0"/>
    </p:bldLst>
  </p:timing>
</p:sld>
</file>

<file path=ppt/theme/theme1.xml><?xml version="1.0" encoding="utf-8"?>
<a:theme xmlns:a="http://schemas.openxmlformats.org/drawingml/2006/main" name="JU Grå">
  <a:themeElements>
    <a:clrScheme name="JU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961B81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26785</TotalTime>
  <Words>476</Words>
  <Application>Microsoft Office PowerPoint</Application>
  <PresentationFormat>Widescreen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Georgia</vt:lpstr>
      <vt:lpstr>Wingdings</vt:lpstr>
      <vt:lpstr>JU Grå</vt:lpstr>
      <vt:lpstr>PowerPoint Presentation</vt:lpstr>
      <vt:lpstr>Same-origin policy &amp; Cross-origin Resource Sharing</vt:lpstr>
      <vt:lpstr>Cross-Site requests</vt:lpstr>
      <vt:lpstr>Cross-Site requests</vt:lpstr>
      <vt:lpstr>Cross-Site requests</vt:lpstr>
      <vt:lpstr>The XMLHttpRequest object</vt:lpstr>
      <vt:lpstr>The same-origin policy</vt:lpstr>
      <vt:lpstr>The same-origin policy example</vt:lpstr>
      <vt:lpstr>Cross-Site requests</vt:lpstr>
      <vt:lpstr>Cross-Site Requests</vt:lpstr>
      <vt:lpstr>Cross-Origin Resource Sharing</vt:lpstr>
      <vt:lpstr>CORS example</vt:lpstr>
      <vt:lpstr>CORS details</vt:lpstr>
      <vt:lpstr>Cross-Site requests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429</cp:revision>
  <dcterms:created xsi:type="dcterms:W3CDTF">2015-07-17T09:22:03Z</dcterms:created>
  <dcterms:modified xsi:type="dcterms:W3CDTF">2018-10-11T10:42:32Z</dcterms:modified>
</cp:coreProperties>
</file>