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556" r:id="rId4"/>
    <p:sldId id="559" r:id="rId5"/>
    <p:sldId id="558" r:id="rId6"/>
    <p:sldId id="364" r:id="rId7"/>
    <p:sldId id="365" r:id="rId8"/>
    <p:sldId id="366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3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Third-party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authentication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6ABB8F-D3B6-457F-9212-4734DB0C3AEB}"/>
              </a:ext>
            </a:extLst>
          </p:cNvPr>
          <p:cNvGrpSpPr/>
          <p:nvPr/>
        </p:nvGrpSpPr>
        <p:grpSpPr>
          <a:xfrm>
            <a:off x="1315779" y="3450312"/>
            <a:ext cx="951570" cy="1895708"/>
            <a:chOff x="1315779" y="3450312"/>
            <a:chExt cx="951570" cy="189570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1D93C4-393C-4547-99BD-774ABA94373A}"/>
                </a:ext>
              </a:extLst>
            </p:cNvPr>
            <p:cNvSpPr/>
            <p:nvPr/>
          </p:nvSpPr>
          <p:spPr>
            <a:xfrm>
              <a:off x="1520218" y="3450312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17E0CA-0259-490B-844F-0A2FEBEC0646}"/>
                </a:ext>
              </a:extLst>
            </p:cNvPr>
            <p:cNvCxnSpPr/>
            <p:nvPr/>
          </p:nvCxnSpPr>
          <p:spPr>
            <a:xfrm>
              <a:off x="1832452" y="4007873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C4172E-D92C-4B7C-85AF-FC7162931D8F}"/>
                </a:ext>
              </a:extLst>
            </p:cNvPr>
            <p:cNvCxnSpPr/>
            <p:nvPr/>
          </p:nvCxnSpPr>
          <p:spPr>
            <a:xfrm flipH="1">
              <a:off x="1315779" y="4810761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5A7B373-EC1C-4B22-A9EF-9F29EE444CB9}"/>
                </a:ext>
              </a:extLst>
            </p:cNvPr>
            <p:cNvCxnSpPr/>
            <p:nvPr/>
          </p:nvCxnSpPr>
          <p:spPr>
            <a:xfrm>
              <a:off x="1832452" y="4810761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CB2A1B-F50B-4BD7-B9FF-AEFA9B8404BB}"/>
                </a:ext>
              </a:extLst>
            </p:cNvPr>
            <p:cNvCxnSpPr/>
            <p:nvPr/>
          </p:nvCxnSpPr>
          <p:spPr>
            <a:xfrm flipV="1">
              <a:off x="1821301" y="4141687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63C4D-C46E-4601-9DE1-3264E5529E6C}"/>
                </a:ext>
              </a:extLst>
            </p:cNvPr>
            <p:cNvCxnSpPr/>
            <p:nvPr/>
          </p:nvCxnSpPr>
          <p:spPr>
            <a:xfrm>
              <a:off x="1542521" y="4153467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0CF2C5C-CD14-4562-AED8-0281A997901F}"/>
              </a:ext>
            </a:extLst>
          </p:cNvPr>
          <p:cNvSpPr/>
          <p:nvPr/>
        </p:nvSpPr>
        <p:spPr>
          <a:xfrm>
            <a:off x="5302243" y="3133649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Google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C89C11-3AAB-4258-B17D-E130C8046D22}"/>
              </a:ext>
            </a:extLst>
          </p:cNvPr>
          <p:cNvSpPr/>
          <p:nvPr/>
        </p:nvSpPr>
        <p:spPr>
          <a:xfrm>
            <a:off x="5302243" y="5139186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Website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0E0F33-FDB7-40BA-8052-C7C9A0B8BD1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558779" y="3677935"/>
            <a:ext cx="2743464" cy="37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C4E204B-20A7-42CB-870B-E8C3C7377467}"/>
              </a:ext>
            </a:extLst>
          </p:cNvPr>
          <p:cNvSpPr txBox="1">
            <a:spLocks/>
          </p:cNvSpPr>
          <p:nvPr/>
        </p:nvSpPr>
        <p:spPr>
          <a:xfrm rot="21154239">
            <a:off x="2782812" y="3446580"/>
            <a:ext cx="199366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Has account at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EF02-B283-48FC-9401-19C94E2A370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58779" y="4960954"/>
            <a:ext cx="2743464" cy="72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F6DBC07-DE22-4A13-A9CC-5F4E57801601}"/>
              </a:ext>
            </a:extLst>
          </p:cNvPr>
          <p:cNvSpPr txBox="1">
            <a:spLocks/>
          </p:cNvSpPr>
          <p:nvPr/>
        </p:nvSpPr>
        <p:spPr>
          <a:xfrm rot="887947">
            <a:off x="2474947" y="5364075"/>
            <a:ext cx="266359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Logins with Google account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C29749F-F6D3-4DAC-B011-22B0F7AF4CAE}"/>
              </a:ext>
            </a:extLst>
          </p:cNvPr>
          <p:cNvSpPr txBox="1">
            <a:spLocks/>
          </p:cNvSpPr>
          <p:nvPr/>
        </p:nvSpPr>
        <p:spPr>
          <a:xfrm>
            <a:off x="1240329" y="5370808"/>
            <a:ext cx="117273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45B7E4DD-0EB7-4904-BC0F-AF5D37A07FD1}"/>
              </a:ext>
            </a:extLst>
          </p:cNvPr>
          <p:cNvSpPr/>
          <p:nvPr/>
        </p:nvSpPr>
        <p:spPr>
          <a:xfrm>
            <a:off x="8147270" y="1829652"/>
            <a:ext cx="2649506" cy="1303997"/>
          </a:xfrm>
          <a:prstGeom prst="cloudCallout">
            <a:avLst>
              <a:gd name="adj1" fmla="val -86155"/>
              <a:gd name="adj2" fmla="val 667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Third-party authentication provider.</a:t>
            </a:r>
          </a:p>
        </p:txBody>
      </p:sp>
    </p:spTree>
    <p:extLst>
      <p:ext uri="{BB962C8B-B14F-4D97-AF65-F5344CB8AC3E}">
        <p14:creationId xmlns:p14="http://schemas.microsoft.com/office/powerpoint/2010/main" val="19293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1" grpId="0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-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 authentication layer built on top of OAuth 2.0.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113D7-84A8-4B5C-BF67-FEB7449CBEE2}"/>
              </a:ext>
            </a:extLst>
          </p:cNvPr>
          <p:cNvGrpSpPr/>
          <p:nvPr/>
        </p:nvGrpSpPr>
        <p:grpSpPr>
          <a:xfrm>
            <a:off x="1315779" y="3450312"/>
            <a:ext cx="951570" cy="1895708"/>
            <a:chOff x="1315779" y="3450312"/>
            <a:chExt cx="951570" cy="18957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17676C-8D7D-4740-A905-38014124B6B8}"/>
                </a:ext>
              </a:extLst>
            </p:cNvPr>
            <p:cNvSpPr/>
            <p:nvPr/>
          </p:nvSpPr>
          <p:spPr>
            <a:xfrm>
              <a:off x="1520218" y="3450312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220388-1252-499D-86C9-F5C41CF76B21}"/>
                </a:ext>
              </a:extLst>
            </p:cNvPr>
            <p:cNvCxnSpPr/>
            <p:nvPr/>
          </p:nvCxnSpPr>
          <p:spPr>
            <a:xfrm>
              <a:off x="1832452" y="4007873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DFD86-2B22-41B2-A3FD-482A3A66882A}"/>
                </a:ext>
              </a:extLst>
            </p:cNvPr>
            <p:cNvCxnSpPr/>
            <p:nvPr/>
          </p:nvCxnSpPr>
          <p:spPr>
            <a:xfrm flipH="1">
              <a:off x="1315779" y="4810761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9B70FF-B06D-4EF7-8E9D-F09D9F74C057}"/>
                </a:ext>
              </a:extLst>
            </p:cNvPr>
            <p:cNvCxnSpPr/>
            <p:nvPr/>
          </p:nvCxnSpPr>
          <p:spPr>
            <a:xfrm>
              <a:off x="1832452" y="4810761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70947F-8E4A-4083-9742-633B73F15332}"/>
                </a:ext>
              </a:extLst>
            </p:cNvPr>
            <p:cNvCxnSpPr/>
            <p:nvPr/>
          </p:nvCxnSpPr>
          <p:spPr>
            <a:xfrm flipV="1">
              <a:off x="1821301" y="4141687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1ED533-96CF-499B-9750-758694C760FA}"/>
                </a:ext>
              </a:extLst>
            </p:cNvPr>
            <p:cNvCxnSpPr/>
            <p:nvPr/>
          </p:nvCxnSpPr>
          <p:spPr>
            <a:xfrm>
              <a:off x="1542521" y="4153467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28175-6ABC-405B-BF8F-BD5EFF83226C}"/>
              </a:ext>
            </a:extLst>
          </p:cNvPr>
          <p:cNvSpPr/>
          <p:nvPr/>
        </p:nvSpPr>
        <p:spPr>
          <a:xfrm>
            <a:off x="5302243" y="3133649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Google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E362A-F267-4420-A05B-72D1D324FE4B}"/>
              </a:ext>
            </a:extLst>
          </p:cNvPr>
          <p:cNvSpPr/>
          <p:nvPr/>
        </p:nvSpPr>
        <p:spPr>
          <a:xfrm>
            <a:off x="5302243" y="5139186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Website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6229E9-15FF-414E-9D83-37BCBCF7F5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58779" y="3677935"/>
            <a:ext cx="2743464" cy="37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243DDF-7DC7-409D-92C5-99CFC24714D5}"/>
              </a:ext>
            </a:extLst>
          </p:cNvPr>
          <p:cNvSpPr txBox="1">
            <a:spLocks/>
          </p:cNvSpPr>
          <p:nvPr/>
        </p:nvSpPr>
        <p:spPr>
          <a:xfrm rot="21154239">
            <a:off x="2782812" y="3446580"/>
            <a:ext cx="199366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Has account 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70988-C951-45AE-B68F-C4599D8C085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8779" y="4960954"/>
            <a:ext cx="2743464" cy="72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02C9AED-18A3-401B-B371-9554F4FFF362}"/>
              </a:ext>
            </a:extLst>
          </p:cNvPr>
          <p:cNvSpPr txBox="1">
            <a:spLocks/>
          </p:cNvSpPr>
          <p:nvPr/>
        </p:nvSpPr>
        <p:spPr>
          <a:xfrm rot="887947">
            <a:off x="2474947" y="5364075"/>
            <a:ext cx="266359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Logins with Google account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0DF1CC6-4FC3-4042-8BD2-76F0998DD5DF}"/>
              </a:ext>
            </a:extLst>
          </p:cNvPr>
          <p:cNvSpPr txBox="1">
            <a:spLocks/>
          </p:cNvSpPr>
          <p:nvPr/>
        </p:nvSpPr>
        <p:spPr>
          <a:xfrm>
            <a:off x="1240329" y="5370808"/>
            <a:ext cx="117273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Peter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4BF8827-1489-4251-8722-9E718F463F5D}"/>
              </a:ext>
            </a:extLst>
          </p:cNvPr>
          <p:cNvSpPr/>
          <p:nvPr/>
        </p:nvSpPr>
        <p:spPr>
          <a:xfrm>
            <a:off x="8147270" y="2444812"/>
            <a:ext cx="2307771" cy="1303997"/>
          </a:xfrm>
          <a:prstGeom prst="cloudCallout">
            <a:avLst>
              <a:gd name="adj1" fmla="val -92674"/>
              <a:gd name="adj2" fmla="val 2003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 OpenID Connect.</a:t>
            </a:r>
          </a:p>
        </p:txBody>
      </p:sp>
    </p:spTree>
    <p:extLst>
      <p:ext uri="{BB962C8B-B14F-4D97-AF65-F5344CB8AC3E}">
        <p14:creationId xmlns:p14="http://schemas.microsoft.com/office/powerpoint/2010/main" val="4024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 dirty="0"/>
              <a:t>OpenID Connect - </a:t>
            </a:r>
            <a:r>
              <a:rPr lang="en-US" sz="3600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30949" cy="441556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Pretty much as OAuth 2.0, but:</a:t>
            </a:r>
          </a:p>
          <a:p>
            <a:r>
              <a:rPr lang="en-US" dirty="0"/>
              <a:t>You receive an </a:t>
            </a:r>
            <a:r>
              <a:rPr lang="en-US" i="1" dirty="0"/>
              <a:t>ID Token</a:t>
            </a:r>
            <a:r>
              <a:rPr lang="en-US" dirty="0"/>
              <a:t>, not an </a:t>
            </a:r>
            <a:r>
              <a:rPr lang="en-US" i="1" dirty="0"/>
              <a:t>Access Token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(you can receive both)</a:t>
            </a:r>
          </a:p>
          <a:p>
            <a:r>
              <a:rPr lang="en-US" dirty="0"/>
              <a:t>The ID Token is a JSON Web Token.</a:t>
            </a:r>
          </a:p>
          <a:p>
            <a:r>
              <a:rPr lang="en-US" dirty="0"/>
              <a:t>Some of the claims supported by the ID Token: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/>
              <a:t> - A unique identifier.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- The user's entire name.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preferred_username</a:t>
            </a:r>
            <a:r>
              <a:rPr lang="en-US" dirty="0"/>
              <a:t> - The user's preferred username.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dirty="0"/>
              <a:t> - The user's email.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dirty="0"/>
              <a:t>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-US" dirty="0"/>
              <a:t>, or something else.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218572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Let a user login with its Google account on your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Login at: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https://console.developers.google.com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7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21219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Let a user login with its Google account on your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to login with its Google account: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Redirect user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https://accounts.google.com/o/oauth2/v2/auth?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=code&amp;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User accepts and is redirected back to: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http://YOUR_SITE.COM/GOOGLE_RESPONSE?code=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1480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Let a user login with its Google account on your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to login with its Google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server, exchange authorization code for ID Token: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a POST request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https://www.googleapis.com/oauth2/v4/token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the following body: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Read ID token from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928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24644</TotalTime>
  <Words>288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JU Grå</vt:lpstr>
      <vt:lpstr>PowerPoint Presentation</vt:lpstr>
      <vt:lpstr>Third-party authentication</vt:lpstr>
      <vt:lpstr>Third-party authentication</vt:lpstr>
      <vt:lpstr>OpenID Connect - What is it?</vt:lpstr>
      <vt:lpstr>OpenID Connect - How does it work?</vt:lpstr>
      <vt:lpstr>Example</vt:lpstr>
      <vt:lpstr>Example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472</cp:revision>
  <dcterms:created xsi:type="dcterms:W3CDTF">2015-07-17T09:22:03Z</dcterms:created>
  <dcterms:modified xsi:type="dcterms:W3CDTF">2018-09-22T10:47:39Z</dcterms:modified>
</cp:coreProperties>
</file>