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335" r:id="rId3"/>
    <p:sldId id="393" r:id="rId4"/>
    <p:sldId id="394" r:id="rId5"/>
    <p:sldId id="390" r:id="rId6"/>
    <p:sldId id="395" r:id="rId7"/>
    <p:sldId id="392" r:id="rId8"/>
    <p:sldId id="409" r:id="rId9"/>
    <p:sldId id="406" r:id="rId10"/>
    <p:sldId id="407" r:id="rId11"/>
    <p:sldId id="329" r:id="rId12"/>
    <p:sldId id="330" r:id="rId13"/>
    <p:sldId id="328" r:id="rId14"/>
    <p:sldId id="408" r:id="rId15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500"/>
    <a:srgbClr val="961B81"/>
    <a:srgbClr val="003865"/>
    <a:srgbClr val="C0C0C0"/>
    <a:srgbClr val="F2F2F2"/>
    <a:srgbClr val="EAEAEA"/>
    <a:srgbClr val="787878"/>
    <a:srgbClr val="FBFBFB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 autoAdjust="0"/>
    <p:restoredTop sz="95501" autoAdjust="0"/>
  </p:normalViewPr>
  <p:slideViewPr>
    <p:cSldViewPr snapToGrid="0">
      <p:cViewPr varScale="1">
        <p:scale>
          <a:sx n="63" d="100"/>
          <a:sy n="63" d="100"/>
        </p:scale>
        <p:origin x="104" y="64"/>
      </p:cViewPr>
      <p:guideLst/>
    </p:cSldViewPr>
  </p:slideViewPr>
  <p:outlineViewPr>
    <p:cViewPr>
      <p:scale>
        <a:sx n="33" d="100"/>
        <a:sy n="33" d="100"/>
      </p:scale>
      <p:origin x="0" y="-1188"/>
    </p:cViewPr>
  </p:outlin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E5AE1-1D5F-483D-90B5-92A2A708F59B}" type="datetimeFigureOut">
              <a:rPr lang="en-US" smtClean="0"/>
              <a:t>2018-09-12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19B2B-FBA9-4EA3-BAD3-94A21FB4DC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940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19B2B-FBA9-4EA3-BAD3-94A21FB4DC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682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 Intro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pic>
        <p:nvPicPr>
          <p:cNvPr id="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029" y="2514600"/>
            <a:ext cx="3295941" cy="183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0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2018-09-12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0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2018-09-12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87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2018-09-12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>
                <a:solidFill>
                  <a:srgbClr val="787878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80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97247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819472"/>
          </a:xfrm>
          <a:prstGeom prst="round2Diag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2018-09-12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52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67019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789244"/>
          </a:xfrm>
          <a:prstGeom prst="round2DiagRect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2018-09-12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43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0092" y="1175275"/>
            <a:ext cx="3798000" cy="3797247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2018-09-12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84977" y="2817853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7854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47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112" y="1175274"/>
            <a:ext cx="3798000" cy="3798000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2018-09-12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893997" y="2818606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8606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33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2018-09-12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60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2018-09-12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99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2018-09-12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2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tart Grey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latin typeface="Georgia" panose="020405020504050203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  <p:cxnSp>
        <p:nvCxnSpPr>
          <p:cNvPr id="11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1508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2018-09-12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734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2018-09-12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579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2018-09-12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472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2018-09-12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495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2018-09-12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2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Orange">
    <p:bg>
      <p:bgPr>
        <a:solidFill>
          <a:srgbClr val="FFB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5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3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78787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rgbClr val="78787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8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Blue">
    <p:bg>
      <p:bgPr>
        <a:solidFill>
          <a:srgbClr val="0038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2018-09-12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9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Purple">
    <p:bg>
      <p:bgPr>
        <a:solidFill>
          <a:srgbClr val="961B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2018-09-12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1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3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9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2018-09-12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859CC-B640-4DB3-BB6F-301CDED75AAD}" type="datetimeFigureOut">
              <a:rPr lang="sv-SE" smtClean="0"/>
              <a:t>2018-09-12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418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49" r:id="rId2"/>
    <p:sldLayoutId id="2147483674" r:id="rId3"/>
    <p:sldLayoutId id="2147483681" r:id="rId4"/>
    <p:sldLayoutId id="2147483673" r:id="rId5"/>
    <p:sldLayoutId id="2147483672" r:id="rId6"/>
    <p:sldLayoutId id="2147483650" r:id="rId7"/>
    <p:sldLayoutId id="2147483682" r:id="rId8"/>
    <p:sldLayoutId id="2147483652" r:id="rId9"/>
    <p:sldLayoutId id="2147483683" r:id="rId10"/>
    <p:sldLayoutId id="2147483689" r:id="rId11"/>
    <p:sldLayoutId id="2147483690" r:id="rId12"/>
    <p:sldLayoutId id="2147483675" r:id="rId13"/>
    <p:sldLayoutId id="2147483676" r:id="rId14"/>
    <p:sldLayoutId id="2147483686" r:id="rId15"/>
    <p:sldLayoutId id="2147483687" r:id="rId16"/>
    <p:sldLayoutId id="2147483654" r:id="rId17"/>
    <p:sldLayoutId id="2147483684" r:id="rId18"/>
    <p:sldLayoutId id="2147483655" r:id="rId19"/>
    <p:sldLayoutId id="2147483685" r:id="rId20"/>
    <p:sldLayoutId id="2147483677" r:id="rId21"/>
    <p:sldLayoutId id="2147483678" r:id="rId22"/>
    <p:sldLayoutId id="2147483680" r:id="rId23"/>
    <p:sldLayoutId id="2147483679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527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Partials in express-handlebars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8FDD914B-A54A-47B1-A9F9-DD931794F795}"/>
              </a:ext>
            </a:extLst>
          </p:cNvPr>
          <p:cNvSpPr txBox="1">
            <a:spLocks/>
          </p:cNvSpPr>
          <p:nvPr/>
        </p:nvSpPr>
        <p:spPr>
          <a:xfrm>
            <a:off x="775782" y="3511298"/>
            <a:ext cx="4841778" cy="147425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&lt;h1&gt;Login&lt;/h1&gt;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&lt;form&gt;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&lt;/form&gt;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B054DA9-88BD-4854-98D0-7D722F28747F}"/>
              </a:ext>
            </a:extLst>
          </p:cNvPr>
          <p:cNvSpPr txBox="1">
            <a:spLocks/>
          </p:cNvSpPr>
          <p:nvPr/>
        </p:nvSpPr>
        <p:spPr>
          <a:xfrm>
            <a:off x="775780" y="5064944"/>
            <a:ext cx="4841779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/views/partials/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login.hbs</a:t>
            </a:r>
            <a:endParaRPr lang="en-US" sz="2000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A0F32815-359D-4BFC-994E-E956C1780337}"/>
              </a:ext>
            </a:extLst>
          </p:cNvPr>
          <p:cNvSpPr txBox="1">
            <a:spLocks/>
          </p:cNvSpPr>
          <p:nvPr/>
        </p:nvSpPr>
        <p:spPr>
          <a:xfrm>
            <a:off x="775784" y="1838691"/>
            <a:ext cx="4841779" cy="10967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&lt;h1&gt;Home&lt;/h1&gt;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&lt;p&gt;Login using the form below.&lt;/p&gt;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{{&gt; login}}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C6F51B9-CC14-4CE0-AF3D-F320674CDBEF}"/>
              </a:ext>
            </a:extLst>
          </p:cNvPr>
          <p:cNvSpPr txBox="1">
            <a:spLocks/>
          </p:cNvSpPr>
          <p:nvPr/>
        </p:nvSpPr>
        <p:spPr>
          <a:xfrm>
            <a:off x="775780" y="3014797"/>
            <a:ext cx="4841779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/views/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home.hbs</a:t>
            </a:r>
            <a:endParaRPr lang="en-US" sz="2000" dirty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51CFBAE3-D9C1-4BEA-9E3F-A5078C0C3C72}"/>
              </a:ext>
            </a:extLst>
          </p:cNvPr>
          <p:cNvSpPr txBox="1">
            <a:spLocks/>
          </p:cNvSpPr>
          <p:nvPr/>
        </p:nvSpPr>
        <p:spPr>
          <a:xfrm>
            <a:off x="6574437" y="1820737"/>
            <a:ext cx="4841779" cy="222932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&lt;h1&gt;Home&lt;/h1&gt;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&lt;p&gt;Login using the form below.&lt;/p&gt;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&lt;h1&gt;Login&lt;/h1&gt;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&lt;form&gt;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&lt;/form&gt;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8DED2E5D-F712-4950-B10A-A3103CC0F837}"/>
              </a:ext>
            </a:extLst>
          </p:cNvPr>
          <p:cNvSpPr txBox="1">
            <a:spLocks/>
          </p:cNvSpPr>
          <p:nvPr/>
        </p:nvSpPr>
        <p:spPr>
          <a:xfrm>
            <a:off x="5720799" y="2047276"/>
            <a:ext cx="690767" cy="75713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8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endParaRPr 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26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animBg="1"/>
      <p:bldP spid="12" grpId="0"/>
      <p:bldP spid="13" grpId="0" uiExpand="1" build="p" animBg="1"/>
      <p:bldP spid="14" grpId="0"/>
      <p:bldP spid="21" grpId="0" uiExpand="1" animBg="1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Handling HTML Forms</a:t>
            </a:r>
            <a:endParaRPr lang="en-US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343929" y="1690688"/>
            <a:ext cx="9650627" cy="212878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&lt;form method="GET" action="http://www.mi6.com/login"&gt;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Username: &lt;input type="text" name="un"&gt;&lt;br&gt;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Password: &lt;input type="password" name="pw"&gt;&lt;br&gt;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&lt;input type="submit" value="Login!"&gt;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&lt;/form&gt;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318588" y="3977989"/>
            <a:ext cx="0" cy="5313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284201" y="3990969"/>
            <a:ext cx="2886104" cy="480131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Browser</a:t>
            </a:r>
            <a:r>
              <a:rPr lang="en-US" dirty="0">
                <a:latin typeface="Georgia" panose="02040502050405020303" pitchFamily="18" charset="0"/>
              </a:rPr>
              <a:t> renders.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66577" y="4655565"/>
            <a:ext cx="3388721" cy="1448675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TextBox 22"/>
          <p:cNvSpPr txBox="1"/>
          <p:nvPr/>
        </p:nvSpPr>
        <p:spPr>
          <a:xfrm>
            <a:off x="466577" y="4686855"/>
            <a:ext cx="1566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/>
              <a:t>Username:</a:t>
            </a:r>
            <a:endParaRPr lang="sv-SE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466577" y="5086965"/>
            <a:ext cx="1566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/>
              <a:t>Password:</a:t>
            </a:r>
            <a:endParaRPr lang="sv-SE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90425" y="5553553"/>
            <a:ext cx="976184" cy="333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Login!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65861" y="4744808"/>
            <a:ext cx="1618735" cy="3276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1865861" y="5128540"/>
            <a:ext cx="1618735" cy="3276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60478" y="4769522"/>
            <a:ext cx="1191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/>
              <a:t>JamesBond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1882501" y="5169632"/>
            <a:ext cx="959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/>
              <a:t>******</a:t>
            </a:r>
            <a:endParaRPr lang="en-US" sz="1400" dirty="0"/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4079064" y="5624109"/>
            <a:ext cx="2384858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User submits.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041993" y="5404616"/>
            <a:ext cx="4374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Content Placeholder 3"/>
          <p:cNvSpPr txBox="1">
            <a:spLocks/>
          </p:cNvSpPr>
          <p:nvPr/>
        </p:nvSpPr>
        <p:spPr>
          <a:xfrm>
            <a:off x="4690815" y="4274700"/>
            <a:ext cx="7254048" cy="12629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 /login?un=JamesBond&amp;pw=missMP HTTP/1.1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Host: www.mi6.com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: Rounded Corners 2"/>
          <p:cNvSpPr/>
          <p:nvPr/>
        </p:nvSpPr>
        <p:spPr>
          <a:xfrm>
            <a:off x="6720346" y="5820630"/>
            <a:ext cx="2895600" cy="91820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 Express, simply use: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request.query.un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request.query.pw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64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  <p:bldP spid="21" grpId="0" animBg="1"/>
      <p:bldP spid="23" grpId="0"/>
      <p:bldP spid="29" grpId="0"/>
      <p:bldP spid="6" grpId="0" animBg="1"/>
      <p:bldP spid="7" grpId="0" animBg="1"/>
      <p:bldP spid="31" grpId="0" animBg="1"/>
      <p:bldP spid="9" grpId="0"/>
      <p:bldP spid="32" grpId="0"/>
      <p:bldP spid="34" grpId="0"/>
      <p:bldP spid="37" grpId="0" animBg="1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Handling HTML forms</a:t>
            </a:r>
            <a:endParaRPr lang="en-US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343929" y="1690688"/>
            <a:ext cx="9650627" cy="212878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&lt;form method="POST" action="http://www.mi6.com/login"&gt;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Username: &lt;input type="text" name="un"&gt;&lt;br&gt;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Password: &lt;input type="password" name="pw"&gt;&lt;br&gt;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&lt;input type="submit" value="Login!"&gt;</a:t>
            </a: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&lt;/form&gt;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318588" y="3977989"/>
            <a:ext cx="0" cy="5313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284201" y="3990969"/>
            <a:ext cx="2886104" cy="480131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Browser</a:t>
            </a:r>
            <a:r>
              <a:rPr lang="en-US" dirty="0">
                <a:latin typeface="Georgia" panose="02040502050405020303" pitchFamily="18" charset="0"/>
              </a:rPr>
              <a:t> renders.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66577" y="4655565"/>
            <a:ext cx="3388721" cy="1448675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TextBox 22"/>
          <p:cNvSpPr txBox="1"/>
          <p:nvPr/>
        </p:nvSpPr>
        <p:spPr>
          <a:xfrm>
            <a:off x="466577" y="4686855"/>
            <a:ext cx="1566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/>
              <a:t>Username:</a:t>
            </a:r>
            <a:endParaRPr lang="sv-SE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466577" y="5086965"/>
            <a:ext cx="1566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/>
              <a:t>Password:</a:t>
            </a:r>
            <a:endParaRPr lang="sv-SE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90425" y="5553553"/>
            <a:ext cx="976184" cy="333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Login!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65861" y="4744808"/>
            <a:ext cx="1618735" cy="3276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1865861" y="5128540"/>
            <a:ext cx="1618735" cy="3276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60478" y="4769522"/>
            <a:ext cx="1191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/>
              <a:t>JamesBond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1882501" y="5169632"/>
            <a:ext cx="959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/>
              <a:t>******</a:t>
            </a:r>
            <a:endParaRPr lang="en-US" sz="1400" dirty="0"/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2147960" y="6162193"/>
            <a:ext cx="2384858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User submits.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964875" y="5887185"/>
            <a:ext cx="4374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Content Placeholder 3"/>
          <p:cNvSpPr txBox="1">
            <a:spLocks/>
          </p:cNvSpPr>
          <p:nvPr/>
        </p:nvSpPr>
        <p:spPr>
          <a:xfrm>
            <a:off x="4586229" y="3992461"/>
            <a:ext cx="7422157" cy="280846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 /login HTTP/1.1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Host: www.mi6.com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Content-Type: application/x-www-form-urlencoded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Content-Length: 22</a:t>
            </a:r>
          </a:p>
          <a:p>
            <a:pPr marL="0" indent="0">
              <a:buNone/>
            </a:pPr>
            <a:r>
              <a:rPr lang="sv-SE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endParaRPr lang="sv-SE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un=JamesBond&amp;pw=missMP</a:t>
            </a:r>
          </a:p>
        </p:txBody>
      </p:sp>
      <p:sp>
        <p:nvSpPr>
          <p:cNvPr id="18" name="Rectangle: Rounded Corners 17"/>
          <p:cNvSpPr/>
          <p:nvPr/>
        </p:nvSpPr>
        <p:spPr>
          <a:xfrm>
            <a:off x="8632371" y="5553553"/>
            <a:ext cx="2413391" cy="11140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 Express, use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body-parser</a:t>
            </a:r>
            <a:r>
              <a:rPr lang="en-US" sz="2000" dirty="0"/>
              <a:t> middleware.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45294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  <p:bldP spid="21" grpId="0" animBg="1"/>
      <p:bldP spid="23" grpId="0"/>
      <p:bldP spid="29" grpId="0"/>
      <p:bldP spid="6" grpId="0" animBg="1"/>
      <p:bldP spid="7" grpId="0" animBg="1"/>
      <p:bldP spid="31" grpId="0" animBg="1"/>
      <p:bldP spid="9" grpId="0"/>
      <p:bldP spid="32" grpId="0"/>
      <p:bldP spid="34" grpId="0"/>
      <p:bldP spid="37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body-parser middleware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380274" y="2333354"/>
            <a:ext cx="8436429" cy="386054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express =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('express')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app = express()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bodyParser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('body-parser')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app.use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bodyParser.urlencoded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({extended: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}))</a:t>
            </a: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app.post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('/login',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(request, response){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username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request.body.un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password = request.body.pw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9749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Installation: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install body-parser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8479976" y="4162154"/>
            <a:ext cx="3596067" cy="2108782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glow rad="139700">
              <a:schemeClr val="bg1">
                <a:lumMod val="8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 /login HTTP/1.1</a:t>
            </a:r>
          </a:p>
          <a:p>
            <a:pPr marL="0" indent="0">
              <a:buNone/>
            </a:pPr>
            <a:r>
              <a:rPr lang="sv-SE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Content-Type</a:t>
            </a:r>
            <a:r>
              <a:rPr lang="sv-S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v-SE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r>
              <a:rPr lang="sv-S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/x-</a:t>
            </a:r>
            <a:r>
              <a:rPr lang="sv-SE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www</a:t>
            </a:r>
            <a:r>
              <a:rPr lang="sv-S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br>
              <a:rPr lang="sv-S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v-S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form-</a:t>
            </a:r>
            <a:r>
              <a:rPr lang="sv-SE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urlencoded</a:t>
            </a:r>
            <a:endParaRPr lang="sv-SE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v-SE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sv-SE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v-SE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un=JamesBond&amp;pw=missMP</a:t>
            </a:r>
          </a:p>
        </p:txBody>
      </p:sp>
    </p:spTree>
    <p:extLst>
      <p:ext uri="{BB962C8B-B14F-4D97-AF65-F5344CB8AC3E}">
        <p14:creationId xmlns:p14="http://schemas.microsoft.com/office/powerpoint/2010/main" val="284680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static middleware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838200" y="1690688"/>
            <a:ext cx="7706360" cy="127137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express =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('express')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app = express()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app.use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express.static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("public"))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3FF2A6-A172-4A03-97EC-EE0E49C0B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8602" y="1685156"/>
            <a:ext cx="2124075" cy="2095500"/>
          </a:xfrm>
          <a:prstGeom prst="rect">
            <a:avLst/>
          </a:prstGeom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647BB0FC-E93E-47BA-9E2C-DADA9C77192F}"/>
              </a:ext>
            </a:extLst>
          </p:cNvPr>
          <p:cNvSpPr txBox="1">
            <a:spLocks/>
          </p:cNvSpPr>
          <p:nvPr/>
        </p:nvSpPr>
        <p:spPr>
          <a:xfrm>
            <a:off x="1051560" y="3429000"/>
            <a:ext cx="7279640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&lt;link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="stylesheet"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="/layout.css"&gt;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4425768-F19A-4752-AE31-D79CEB26E8E0}"/>
              </a:ext>
            </a:extLst>
          </p:cNvPr>
          <p:cNvSpPr txBox="1">
            <a:spLocks/>
          </p:cNvSpPr>
          <p:nvPr/>
        </p:nvSpPr>
        <p:spPr>
          <a:xfrm>
            <a:off x="1051560" y="4109720"/>
            <a:ext cx="7279640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="/logo.png"&gt;</a:t>
            </a:r>
          </a:p>
        </p:txBody>
      </p:sp>
    </p:spTree>
    <p:extLst>
      <p:ext uri="{BB962C8B-B14F-4D97-AF65-F5344CB8AC3E}">
        <p14:creationId xmlns:p14="http://schemas.microsoft.com/office/powerpoint/2010/main" val="102450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10" grpId="0" build="p" animBg="1"/>
      <p:bldP spid="11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Web applications in express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Peter Larsson-Green</a:t>
            </a:r>
          </a:p>
          <a:p>
            <a:r>
              <a:rPr lang="en-US" dirty="0"/>
              <a:t>Jönköping University</a:t>
            </a:r>
          </a:p>
          <a:p>
            <a:r>
              <a:rPr lang="en-US" dirty="0"/>
              <a:t>Autumn 2018</a:t>
            </a:r>
          </a:p>
        </p:txBody>
      </p:sp>
    </p:spTree>
    <p:extLst>
      <p:ext uri="{BB962C8B-B14F-4D97-AF65-F5344CB8AC3E}">
        <p14:creationId xmlns:p14="http://schemas.microsoft.com/office/powerpoint/2010/main" val="1138247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MVC pattern?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0515601" cy="3733843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A design pattern common in implementations of GUIs.</a:t>
            </a:r>
          </a:p>
          <a:p>
            <a:pPr marL="0" indent="0">
              <a:buNone/>
            </a:pPr>
            <a:r>
              <a:rPr lang="en-US" dirty="0"/>
              <a:t>Separate your code into three parts:</a:t>
            </a:r>
          </a:p>
          <a:p>
            <a:r>
              <a:rPr lang="en-US" dirty="0"/>
              <a:t>Model: The part representing the data to be visualized.</a:t>
            </a:r>
          </a:p>
          <a:p>
            <a:r>
              <a:rPr lang="en-US" dirty="0">
                <a:latin typeface="Georgia" panose="02040502050405020303" pitchFamily="18" charset="0"/>
              </a:rPr>
              <a:t>View: The part visualizing the Model.</a:t>
            </a:r>
          </a:p>
          <a:p>
            <a:r>
              <a:rPr lang="en-US" dirty="0"/>
              <a:t>Controller: The part making it all happen.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Georgia" panose="02040502050405020303" pitchFamily="18" charset="0"/>
              </a:rPr>
              <a:t>Creates/fetches the Model.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Instantiates the View and gives it the Model.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Handles user interaction with the View (e.g. clicks on buttons).</a:t>
            </a:r>
          </a:p>
        </p:txBody>
      </p:sp>
    </p:spTree>
    <p:extLst>
      <p:ext uri="{BB962C8B-B14F-4D97-AF65-F5344CB8AC3E}">
        <p14:creationId xmlns:p14="http://schemas.microsoft.com/office/powerpoint/2010/main" val="1289642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MVC pattern for Web apps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0982326" cy="3098284"/>
          </a:xfrm>
        </p:spPr>
        <p:txBody>
          <a:bodyPr wrap="square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The Model (the data) is typically stored in a database.</a:t>
            </a:r>
          </a:p>
          <a:p>
            <a:r>
              <a:rPr lang="en-US" dirty="0"/>
              <a:t>The View generates HTML code.</a:t>
            </a:r>
          </a:p>
          <a:p>
            <a:r>
              <a:rPr lang="en-US" dirty="0"/>
              <a:t>The Controller: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Receives incoming HTTP requests.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Fetches the Model from the database.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Asks the View to generate the HTML code for the fetched Model.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Sends back an HTTP response with the HTML code the View generated.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693E65-E94E-49AC-8D17-471ECC51A5A7}"/>
              </a:ext>
            </a:extLst>
          </p:cNvPr>
          <p:cNvSpPr/>
          <p:nvPr/>
        </p:nvSpPr>
        <p:spPr>
          <a:xfrm>
            <a:off x="3995570" y="4818789"/>
            <a:ext cx="5482386" cy="157126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/>
              <a:t>Web 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EBEAF5-F288-4E2C-92B1-036CA2D12D14}"/>
              </a:ext>
            </a:extLst>
          </p:cNvPr>
          <p:cNvSpPr/>
          <p:nvPr/>
        </p:nvSpPr>
        <p:spPr>
          <a:xfrm>
            <a:off x="1082321" y="5192389"/>
            <a:ext cx="1277351" cy="80117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Browser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DB0BA21-90BA-4EB1-8985-1B35B7985538}"/>
              </a:ext>
            </a:extLst>
          </p:cNvPr>
          <p:cNvCxnSpPr/>
          <p:nvPr/>
        </p:nvCxnSpPr>
        <p:spPr>
          <a:xfrm>
            <a:off x="2359672" y="5429408"/>
            <a:ext cx="18648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B4F6AC3-8879-471A-8CE5-D9EE25DEBE10}"/>
              </a:ext>
            </a:extLst>
          </p:cNvPr>
          <p:cNvCxnSpPr/>
          <p:nvPr/>
        </p:nvCxnSpPr>
        <p:spPr>
          <a:xfrm flipH="1">
            <a:off x="2359672" y="5753676"/>
            <a:ext cx="18648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287BDE5-2970-4419-B0DA-7A6C5E1272BF}"/>
              </a:ext>
            </a:extLst>
          </p:cNvPr>
          <p:cNvSpPr txBox="1">
            <a:spLocks/>
          </p:cNvSpPr>
          <p:nvPr/>
        </p:nvSpPr>
        <p:spPr>
          <a:xfrm>
            <a:off x="2497467" y="5101559"/>
            <a:ext cx="1570121" cy="2862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tx1"/>
                </a:solidFill>
              </a:rPr>
              <a:t>HTTP Request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444A43D-E81C-4B88-8605-34217E17565C}"/>
              </a:ext>
            </a:extLst>
          </p:cNvPr>
          <p:cNvSpPr txBox="1">
            <a:spLocks/>
          </p:cNvSpPr>
          <p:nvPr/>
        </p:nvSpPr>
        <p:spPr>
          <a:xfrm>
            <a:off x="2461458" y="5797610"/>
            <a:ext cx="1570121" cy="2862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tx1"/>
                </a:solidFill>
              </a:rPr>
              <a:t>HTTP Response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4453BA-5329-414A-814A-B1445915415D}"/>
              </a:ext>
            </a:extLst>
          </p:cNvPr>
          <p:cNvCxnSpPr>
            <a:cxnSpLocks/>
          </p:cNvCxnSpPr>
          <p:nvPr/>
        </p:nvCxnSpPr>
        <p:spPr>
          <a:xfrm flipV="1">
            <a:off x="4199867" y="5258222"/>
            <a:ext cx="864576" cy="1711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7DE6BAB-B2B5-4A37-95B7-65E2A3381E08}"/>
              </a:ext>
            </a:extLst>
          </p:cNvPr>
          <p:cNvCxnSpPr>
            <a:cxnSpLocks/>
          </p:cNvCxnSpPr>
          <p:nvPr/>
        </p:nvCxnSpPr>
        <p:spPr>
          <a:xfrm flipH="1" flipV="1">
            <a:off x="4224566" y="5754830"/>
            <a:ext cx="846558" cy="662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ounded Rectangle 10">
            <a:extLst>
              <a:ext uri="{FF2B5EF4-FFF2-40B4-BE49-F238E27FC236}">
                <a16:creationId xmlns:a16="http://schemas.microsoft.com/office/drawing/2014/main" id="{66273F19-2510-4050-9B35-42F1188B51D6}"/>
              </a:ext>
            </a:extLst>
          </p:cNvPr>
          <p:cNvSpPr/>
          <p:nvPr/>
        </p:nvSpPr>
        <p:spPr>
          <a:xfrm>
            <a:off x="5071125" y="4978434"/>
            <a:ext cx="1022348" cy="103886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Controller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EFB2F53-920B-41C1-AEC4-DC701C34FA33}"/>
              </a:ext>
            </a:extLst>
          </p:cNvPr>
          <p:cNvSpPr txBox="1">
            <a:spLocks/>
          </p:cNvSpPr>
          <p:nvPr/>
        </p:nvSpPr>
        <p:spPr>
          <a:xfrm rot="20798550">
            <a:off x="4104669" y="4941749"/>
            <a:ext cx="922693" cy="2862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tx1"/>
                </a:solidFill>
              </a:rPr>
              <a:t>Receives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A673AB4-8ADB-4AC6-88EF-A77C41D1A13F}"/>
              </a:ext>
            </a:extLst>
          </p:cNvPr>
          <p:cNvSpPr txBox="1">
            <a:spLocks/>
          </p:cNvSpPr>
          <p:nvPr/>
        </p:nvSpPr>
        <p:spPr>
          <a:xfrm rot="432582">
            <a:off x="4161757" y="5794288"/>
            <a:ext cx="922693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tx1"/>
                </a:solidFill>
              </a:rPr>
              <a:t>Sends back</a:t>
            </a:r>
          </a:p>
        </p:txBody>
      </p:sp>
      <p:sp>
        <p:nvSpPr>
          <p:cNvPr id="15" name="Rounded Rectangle 10">
            <a:extLst>
              <a:ext uri="{FF2B5EF4-FFF2-40B4-BE49-F238E27FC236}">
                <a16:creationId xmlns:a16="http://schemas.microsoft.com/office/drawing/2014/main" id="{7119D6BC-1FF6-496C-A3CF-AF399EF0A24A}"/>
              </a:ext>
            </a:extLst>
          </p:cNvPr>
          <p:cNvSpPr/>
          <p:nvPr/>
        </p:nvSpPr>
        <p:spPr>
          <a:xfrm>
            <a:off x="7339515" y="5001148"/>
            <a:ext cx="779711" cy="47677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Model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71F9C07-4D32-40D6-80CF-C6E69EEC1F39}"/>
              </a:ext>
            </a:extLst>
          </p:cNvPr>
          <p:cNvCxnSpPr>
            <a:cxnSpLocks/>
          </p:cNvCxnSpPr>
          <p:nvPr/>
        </p:nvCxnSpPr>
        <p:spPr>
          <a:xfrm>
            <a:off x="6117237" y="5129437"/>
            <a:ext cx="1222278" cy="4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7704A0B-663A-4C80-AAA0-21102D0A882F}"/>
              </a:ext>
            </a:extLst>
          </p:cNvPr>
          <p:cNvSpPr txBox="1">
            <a:spLocks/>
          </p:cNvSpPr>
          <p:nvPr/>
        </p:nvSpPr>
        <p:spPr>
          <a:xfrm>
            <a:off x="6261341" y="5136070"/>
            <a:ext cx="922693" cy="2862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tx1"/>
                </a:solidFill>
              </a:rPr>
              <a:t>Fetches</a:t>
            </a:r>
          </a:p>
        </p:txBody>
      </p:sp>
      <p:sp>
        <p:nvSpPr>
          <p:cNvPr id="18" name="Rounded Rectangle 10">
            <a:extLst>
              <a:ext uri="{FF2B5EF4-FFF2-40B4-BE49-F238E27FC236}">
                <a16:creationId xmlns:a16="http://schemas.microsoft.com/office/drawing/2014/main" id="{E93FE45E-0D63-42A6-8F45-09F0D719D97C}"/>
              </a:ext>
            </a:extLst>
          </p:cNvPr>
          <p:cNvSpPr/>
          <p:nvPr/>
        </p:nvSpPr>
        <p:spPr>
          <a:xfrm>
            <a:off x="7339515" y="5534631"/>
            <a:ext cx="779711" cy="47677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View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1B3280C-08C0-4498-92A6-D8D554B04A51}"/>
              </a:ext>
            </a:extLst>
          </p:cNvPr>
          <p:cNvCxnSpPr>
            <a:cxnSpLocks/>
          </p:cNvCxnSpPr>
          <p:nvPr/>
        </p:nvCxnSpPr>
        <p:spPr>
          <a:xfrm flipH="1">
            <a:off x="6093473" y="5394803"/>
            <a:ext cx="1246044" cy="64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8063C3F-4585-4A67-94B5-D96347F2B9DC}"/>
              </a:ext>
            </a:extLst>
          </p:cNvPr>
          <p:cNvCxnSpPr>
            <a:cxnSpLocks/>
          </p:cNvCxnSpPr>
          <p:nvPr/>
        </p:nvCxnSpPr>
        <p:spPr>
          <a:xfrm>
            <a:off x="6117237" y="5617543"/>
            <a:ext cx="1222278" cy="4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1AE68A8-D4CC-49C0-8815-2228B3621CAD}"/>
              </a:ext>
            </a:extLst>
          </p:cNvPr>
          <p:cNvSpPr txBox="1">
            <a:spLocks/>
          </p:cNvSpPr>
          <p:nvPr/>
        </p:nvSpPr>
        <p:spPr>
          <a:xfrm>
            <a:off x="6261341" y="5624176"/>
            <a:ext cx="922693" cy="2862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tx1"/>
                </a:solidFill>
              </a:rPr>
              <a:t>Renders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CD67B6A-28FC-4E40-9441-94F2F179F580}"/>
              </a:ext>
            </a:extLst>
          </p:cNvPr>
          <p:cNvCxnSpPr>
            <a:cxnSpLocks/>
          </p:cNvCxnSpPr>
          <p:nvPr/>
        </p:nvCxnSpPr>
        <p:spPr>
          <a:xfrm flipH="1">
            <a:off x="6093473" y="5882909"/>
            <a:ext cx="1246044" cy="64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876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/>
      <p:bldP spid="9" grpId="0"/>
      <p:bldP spid="12" grpId="0" animBg="1"/>
      <p:bldP spid="13" grpId="0"/>
      <p:bldP spid="14" grpId="0"/>
      <p:bldP spid="15" grpId="0" animBg="1"/>
      <p:bldP spid="17" grpId="0"/>
      <p:bldP spid="18" grpId="0" animBg="1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in Express example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05560" y="1491908"/>
            <a:ext cx="10515600" cy="480131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Sample usage in Express:</a:t>
            </a:r>
          </a:p>
        </p:txBody>
      </p:sp>
      <p:sp>
        <p:nvSpPr>
          <p:cNvPr id="24" name="Content Placeholder 3"/>
          <p:cNvSpPr txBox="1">
            <a:spLocks/>
          </p:cNvSpPr>
          <p:nvPr/>
        </p:nvSpPr>
        <p:spPr>
          <a:xfrm>
            <a:off x="1305560" y="1491908"/>
            <a:ext cx="10515600" cy="386900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express =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('express')</a:t>
            </a:r>
          </a:p>
          <a:p>
            <a:pPr marL="0" indent="0">
              <a:buNone/>
            </a:pP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app = express()</a:t>
            </a: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humans = [{id: 0, name: "Alice"}, {id: 1, name: "Bob"}]</a:t>
            </a: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app.get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('/humans/1',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(request, response){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model = humans[1]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response.render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human.hbs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model)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</p:txBody>
      </p:sp>
      <p:sp>
        <p:nvSpPr>
          <p:cNvPr id="28" name="Content Placeholder 3"/>
          <p:cNvSpPr txBox="1">
            <a:spLocks/>
          </p:cNvSpPr>
          <p:nvPr/>
        </p:nvSpPr>
        <p:spPr>
          <a:xfrm>
            <a:off x="1305560" y="5637514"/>
            <a:ext cx="5328920" cy="82997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&lt;h1&gt;{{name}}&lt;/h1&gt;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&lt;p&gt;{{name}} has id {{id}}.&lt;/p&gt;</a:t>
            </a:r>
          </a:p>
        </p:txBody>
      </p:sp>
      <p:sp>
        <p:nvSpPr>
          <p:cNvPr id="31" name="Content Placeholder 3"/>
          <p:cNvSpPr txBox="1">
            <a:spLocks/>
          </p:cNvSpPr>
          <p:nvPr/>
        </p:nvSpPr>
        <p:spPr>
          <a:xfrm>
            <a:off x="8188960" y="5637514"/>
            <a:ext cx="3632200" cy="82997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&lt;h1&gt;Bob&lt;/h1&gt;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&lt;p&gt;Bob has id 1.&lt;/p&gt;</a:t>
            </a:r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1305560" y="6526659"/>
            <a:ext cx="5328920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/views/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human.hbs</a:t>
            </a:r>
            <a:endParaRPr lang="en-US" sz="2000" dirty="0"/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7066336" y="5673934"/>
            <a:ext cx="690767" cy="75713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8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6685280" y="6249660"/>
            <a:ext cx="1452880" cy="6463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</a:rPr>
              <a:t>Sent to client.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066800" y="2778100"/>
            <a:ext cx="0" cy="42761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cxnSpLocks/>
          </p:cNvCxnSpPr>
          <p:nvPr/>
        </p:nvCxnSpPr>
        <p:spPr>
          <a:xfrm>
            <a:off x="1066800" y="3631540"/>
            <a:ext cx="0" cy="16988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cxnSpLocks/>
          </p:cNvCxnSpPr>
          <p:nvPr/>
        </p:nvCxnSpPr>
        <p:spPr>
          <a:xfrm>
            <a:off x="1066800" y="5568940"/>
            <a:ext cx="0" cy="1003885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ontent Placeholder 2"/>
          <p:cNvSpPr txBox="1">
            <a:spLocks/>
          </p:cNvSpPr>
          <p:nvPr/>
        </p:nvSpPr>
        <p:spPr>
          <a:xfrm>
            <a:off x="0" y="2798420"/>
            <a:ext cx="1089632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00B0F0"/>
                </a:solidFill>
              </a:rPr>
              <a:t>Models</a:t>
            </a:r>
          </a:p>
        </p:txBody>
      </p:sp>
      <p:sp>
        <p:nvSpPr>
          <p:cNvPr id="44" name="Content Placeholder 2"/>
          <p:cNvSpPr txBox="1">
            <a:spLocks/>
          </p:cNvSpPr>
          <p:nvPr/>
        </p:nvSpPr>
        <p:spPr>
          <a:xfrm>
            <a:off x="137160" y="4037682"/>
            <a:ext cx="904240" cy="6463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rgbClr val="961B81"/>
                </a:solidFill>
              </a:rPr>
              <a:t>Cont</a:t>
            </a:r>
            <a:r>
              <a:rPr lang="en-US" sz="2000" dirty="0">
                <a:solidFill>
                  <a:srgbClr val="961B81"/>
                </a:solidFill>
              </a:rPr>
              <a:t>-</a:t>
            </a:r>
            <a:br>
              <a:rPr lang="en-US" sz="2000" dirty="0">
                <a:solidFill>
                  <a:srgbClr val="961B81"/>
                </a:solidFill>
              </a:rPr>
            </a:br>
            <a:r>
              <a:rPr lang="en-US" sz="2000" dirty="0">
                <a:solidFill>
                  <a:srgbClr val="961B81"/>
                </a:solidFill>
              </a:rPr>
              <a:t>roller</a:t>
            </a:r>
          </a:p>
        </p:txBody>
      </p:sp>
      <p:sp>
        <p:nvSpPr>
          <p:cNvPr id="45" name="Content Placeholder 2"/>
          <p:cNvSpPr txBox="1">
            <a:spLocks/>
          </p:cNvSpPr>
          <p:nvPr/>
        </p:nvSpPr>
        <p:spPr>
          <a:xfrm>
            <a:off x="185392" y="5918707"/>
            <a:ext cx="904240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FFB500"/>
                </a:solidFill>
              </a:rPr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1798818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uild="p" animBg="1"/>
      <p:bldP spid="31" grpId="0" animBg="1"/>
      <p:bldP spid="35" grpId="0"/>
      <p:bldP spid="36" grpId="0"/>
      <p:bldP spid="37" grpId="0"/>
      <p:bldP spid="43" grpId="0"/>
      <p:bldP spid="44" grpId="0"/>
      <p:bldP spid="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handlebars in express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0904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npm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install express-handlebars</a:t>
            </a:r>
          </a:p>
        </p:txBody>
      </p:sp>
      <p:sp>
        <p:nvSpPr>
          <p:cNvPr id="28" name="Content Placeholder 3"/>
          <p:cNvSpPr txBox="1">
            <a:spLocks/>
          </p:cNvSpPr>
          <p:nvPr/>
        </p:nvSpPr>
        <p:spPr>
          <a:xfrm>
            <a:off x="1146313" y="2373637"/>
            <a:ext cx="10515600" cy="429348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express =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('express')</a:t>
            </a:r>
          </a:p>
          <a:p>
            <a:pPr marL="0" indent="0">
              <a:buNone/>
            </a:pP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expressHandlebars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('express-handlebars')</a:t>
            </a:r>
          </a:p>
          <a:p>
            <a:pPr marL="0" indent="0">
              <a:buNone/>
            </a:pPr>
            <a:endParaRPr lang="en-US" sz="22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app = express()</a:t>
            </a: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app.engine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hbs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expressHandlebars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extname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".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hbs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}))</a:t>
            </a: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Use </a:t>
            </a:r>
            <a:r>
              <a:rPr lang="en-US" sz="2200" i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response.render</a:t>
            </a: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("name-of-</a:t>
            </a:r>
            <a:r>
              <a:rPr lang="en-US" sz="2200" i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view.hbs</a:t>
            </a: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 in your callbacks.</a:t>
            </a:r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55269E6C-A982-4B01-B62B-F7FF8CBEFCE0}"/>
              </a:ext>
            </a:extLst>
          </p:cNvPr>
          <p:cNvSpPr/>
          <p:nvPr/>
        </p:nvSpPr>
        <p:spPr>
          <a:xfrm>
            <a:off x="6957392" y="4780721"/>
            <a:ext cx="4581940" cy="1133061"/>
          </a:xfrm>
          <a:prstGeom prst="wedgeEllipseCallout">
            <a:avLst>
              <a:gd name="adj1" fmla="val -47948"/>
              <a:gd name="adj2" fmla="val 791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Renders the view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views/name-of-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view.hbs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175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uiExpand="1" build="p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Layouts in express-handlebars</a:t>
            </a: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838200" y="1703706"/>
            <a:ext cx="4648200" cy="429348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&lt;head&gt;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&lt;title&gt;Website&lt;/title&gt;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&lt;/head&gt;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&lt;body&gt;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&lt;h1&gt;About&lt;/h1&gt;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&lt;p&gt;About us...&lt;/p&gt;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&lt;/body&gt;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6087375"/>
            <a:ext cx="4648200" cy="37612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/views/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about.hbs</a:t>
            </a:r>
            <a:endParaRPr lang="en-US" sz="2000" dirty="0"/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6705600" y="1687514"/>
            <a:ext cx="4648200" cy="429348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&lt;head&gt;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&lt;title&gt;Website&lt;/title&gt;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&lt;/head&gt;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&lt;body&gt;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&lt;h1&gt;Contact&lt;/h1&gt;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&lt;p&gt;Contact us...&lt;/p&gt;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&lt;/body&gt;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705600" y="6084200"/>
            <a:ext cx="4648200" cy="37612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/views/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contact.hbs</a:t>
            </a:r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CCFC8A-934B-4EC5-BB43-9FCC0D4525DC}"/>
              </a:ext>
            </a:extLst>
          </p:cNvPr>
          <p:cNvSpPr/>
          <p:nvPr/>
        </p:nvSpPr>
        <p:spPr>
          <a:xfrm>
            <a:off x="1490867" y="4212219"/>
            <a:ext cx="3945835" cy="914399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FA662E-72B4-4CFF-8965-B435925F1A3B}"/>
              </a:ext>
            </a:extLst>
          </p:cNvPr>
          <p:cNvSpPr/>
          <p:nvPr/>
        </p:nvSpPr>
        <p:spPr>
          <a:xfrm>
            <a:off x="7378148" y="4209044"/>
            <a:ext cx="3945835" cy="914399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88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  <p:bldP spid="3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Layouts in express-handlebars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54A00C4F-B931-474E-A0C9-50F88E8A09E9}"/>
              </a:ext>
            </a:extLst>
          </p:cNvPr>
          <p:cNvSpPr txBox="1">
            <a:spLocks/>
          </p:cNvSpPr>
          <p:nvPr/>
        </p:nvSpPr>
        <p:spPr>
          <a:xfrm>
            <a:off x="635000" y="1861686"/>
            <a:ext cx="2951480" cy="7260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&lt;h1&gt;About&lt;/h1&gt;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&lt;p&gt;About us...&lt;/p&gt;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4894B09-D2C9-41E8-A586-9789F3706BAE}"/>
              </a:ext>
            </a:extLst>
          </p:cNvPr>
          <p:cNvSpPr txBox="1">
            <a:spLocks/>
          </p:cNvSpPr>
          <p:nvPr/>
        </p:nvSpPr>
        <p:spPr>
          <a:xfrm>
            <a:off x="677040" y="2672917"/>
            <a:ext cx="2951480" cy="37612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/views/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about.hbs</a:t>
            </a:r>
            <a:endParaRPr lang="en-US" sz="2000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A08B9A26-BDFB-4F80-9EC9-B5A131A40729}"/>
              </a:ext>
            </a:extLst>
          </p:cNvPr>
          <p:cNvSpPr txBox="1">
            <a:spLocks/>
          </p:cNvSpPr>
          <p:nvPr/>
        </p:nvSpPr>
        <p:spPr>
          <a:xfrm>
            <a:off x="3937000" y="1861686"/>
            <a:ext cx="2951480" cy="7260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&lt;h1&gt;Contact&lt;/h1&gt;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&lt;p&gt;Contact us...&lt;/p&gt;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8D41F11-BA89-4B87-A985-9782B74037E9}"/>
              </a:ext>
            </a:extLst>
          </p:cNvPr>
          <p:cNvSpPr txBox="1">
            <a:spLocks/>
          </p:cNvSpPr>
          <p:nvPr/>
        </p:nvSpPr>
        <p:spPr>
          <a:xfrm>
            <a:off x="3979040" y="2672917"/>
            <a:ext cx="2951480" cy="37612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/views/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contact.hbs</a:t>
            </a:r>
            <a:endParaRPr lang="en-US" sz="200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23D36F01-BA1A-4858-819E-03AFBEC8CE95}"/>
              </a:ext>
            </a:extLst>
          </p:cNvPr>
          <p:cNvSpPr txBox="1">
            <a:spLocks/>
          </p:cNvSpPr>
          <p:nvPr/>
        </p:nvSpPr>
        <p:spPr>
          <a:xfrm>
            <a:off x="635000" y="3436653"/>
            <a:ext cx="7010400" cy="261379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app.engine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hbs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expressHandlebars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extname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".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hbs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defaultLayout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"blue", </a:t>
            </a:r>
            <a:r>
              <a:rPr lang="en-US" sz="18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views/layouts/</a:t>
            </a:r>
            <a:r>
              <a:rPr lang="en-US" sz="1800" i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blue.hbs</a:t>
            </a:r>
            <a:endParaRPr lang="en-US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}))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app.get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("/about", 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(request, response){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response.render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about.hbs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{})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12E06A63-F67F-4E19-B8B0-76DF1DEE07A9}"/>
              </a:ext>
            </a:extLst>
          </p:cNvPr>
          <p:cNvSpPr txBox="1">
            <a:spLocks/>
          </p:cNvSpPr>
          <p:nvPr/>
        </p:nvSpPr>
        <p:spPr>
          <a:xfrm>
            <a:off x="8140700" y="1989867"/>
            <a:ext cx="3733800" cy="336194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&lt;head&gt;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&lt;title&gt;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Webite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&lt;/title&gt;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&lt;/head&gt;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&lt;body&gt;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{{{body}}}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&lt;/body&gt;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490A9C50-0C99-4548-AF87-42260E1FBADE}"/>
              </a:ext>
            </a:extLst>
          </p:cNvPr>
          <p:cNvSpPr txBox="1">
            <a:spLocks/>
          </p:cNvSpPr>
          <p:nvPr/>
        </p:nvSpPr>
        <p:spPr>
          <a:xfrm>
            <a:off x="8140700" y="5514966"/>
            <a:ext cx="3733800" cy="37612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/views/layouts/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blue.hbs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6116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8" grpId="0"/>
      <p:bldP spid="15" grpId="0" uiExpand="1" build="p" animBg="1"/>
      <p:bldP spid="16" grpId="0"/>
      <p:bldP spid="17" grpId="0" build="p" animBg="1"/>
      <p:bldP spid="20" grpId="0" uiExpand="1" build="p" animBg="1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Partials in express-handlebars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DE6314-2203-483F-B13B-3AF3ACB50D9F}"/>
              </a:ext>
            </a:extLst>
          </p:cNvPr>
          <p:cNvSpPr/>
          <p:nvPr/>
        </p:nvSpPr>
        <p:spPr>
          <a:xfrm>
            <a:off x="2067338" y="1802276"/>
            <a:ext cx="6281531" cy="4005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CE2E58B-F6E1-4720-BD6F-414782D6B7BE}"/>
              </a:ext>
            </a:extLst>
          </p:cNvPr>
          <p:cNvSpPr/>
          <p:nvPr/>
        </p:nvSpPr>
        <p:spPr>
          <a:xfrm>
            <a:off x="2229677" y="1888073"/>
            <a:ext cx="5970106" cy="6993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Header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45FA24-D85A-4822-AB75-7F25DF7C42D4}"/>
              </a:ext>
            </a:extLst>
          </p:cNvPr>
          <p:cNvSpPr/>
          <p:nvPr/>
        </p:nvSpPr>
        <p:spPr>
          <a:xfrm>
            <a:off x="2223050" y="2679550"/>
            <a:ext cx="1225828" cy="16174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Menu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A4EB9E-ECC1-4488-AC60-11892669739C}"/>
              </a:ext>
            </a:extLst>
          </p:cNvPr>
          <p:cNvSpPr/>
          <p:nvPr/>
        </p:nvSpPr>
        <p:spPr>
          <a:xfrm>
            <a:off x="3604589" y="2679550"/>
            <a:ext cx="4595193" cy="259148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Content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0E9AA0-96A1-418B-A317-A8CCDDDB81E2}"/>
              </a:ext>
            </a:extLst>
          </p:cNvPr>
          <p:cNvSpPr/>
          <p:nvPr/>
        </p:nvSpPr>
        <p:spPr>
          <a:xfrm>
            <a:off x="2223049" y="4389079"/>
            <a:ext cx="1225827" cy="4545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Login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3DE54A4-C125-429F-8696-73622C859978}"/>
              </a:ext>
            </a:extLst>
          </p:cNvPr>
          <p:cNvSpPr/>
          <p:nvPr/>
        </p:nvSpPr>
        <p:spPr>
          <a:xfrm>
            <a:off x="2229677" y="5363114"/>
            <a:ext cx="5970106" cy="3217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Footer</a:t>
            </a:r>
            <a:endParaRPr lang="en-US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6E0AB15-5D27-4647-8828-9C00FB0CE84D}"/>
              </a:ext>
            </a:extLst>
          </p:cNvPr>
          <p:cNvSpPr/>
          <p:nvPr/>
        </p:nvSpPr>
        <p:spPr>
          <a:xfrm>
            <a:off x="6871250" y="2734882"/>
            <a:ext cx="1225827" cy="4545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3406422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theme/theme1.xml><?xml version="1.0" encoding="utf-8"?>
<a:theme xmlns:a="http://schemas.openxmlformats.org/drawingml/2006/main" name="JU Grå">
  <a:themeElements>
    <a:clrScheme name="JU">
      <a:dk1>
        <a:srgbClr val="000000"/>
      </a:dk1>
      <a:lt1>
        <a:srgbClr val="FFFFFF"/>
      </a:lt1>
      <a:dk2>
        <a:srgbClr val="003865"/>
      </a:dk2>
      <a:lt2>
        <a:srgbClr val="EBEBDF"/>
      </a:lt2>
      <a:accent1>
        <a:srgbClr val="961B81"/>
      </a:accent1>
      <a:accent2>
        <a:srgbClr val="FFB500"/>
      </a:accent2>
      <a:accent3>
        <a:srgbClr val="003865"/>
      </a:accent3>
      <a:accent4>
        <a:srgbClr val="EBEBDF"/>
      </a:accent4>
      <a:accent5>
        <a:srgbClr val="009CDE"/>
      </a:accent5>
      <a:accent6>
        <a:srgbClr val="007A33"/>
      </a:accent6>
      <a:hlink>
        <a:srgbClr val="EBEBDF"/>
      </a:hlink>
      <a:folHlink>
        <a:srgbClr val="961B81"/>
      </a:folHlink>
    </a:clrScheme>
    <a:fontScheme name="Custom 1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25383</TotalTime>
  <Words>1079</Words>
  <Application>Microsoft Office PowerPoint</Application>
  <PresentationFormat>Widescreen</PresentationFormat>
  <Paragraphs>200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Courier New</vt:lpstr>
      <vt:lpstr>Georgia</vt:lpstr>
      <vt:lpstr>Wingdings</vt:lpstr>
      <vt:lpstr>JU Grå</vt:lpstr>
      <vt:lpstr>PowerPoint Presentation</vt:lpstr>
      <vt:lpstr>Web applications in express</vt:lpstr>
      <vt:lpstr>What is The MVC pattern?</vt:lpstr>
      <vt:lpstr>THE MVC pattern for Web apps</vt:lpstr>
      <vt:lpstr>MVC in Express example</vt:lpstr>
      <vt:lpstr>Using handlebars in express</vt:lpstr>
      <vt:lpstr>Layouts in express-handlebars</vt:lpstr>
      <vt:lpstr>Layouts in express-handlebars</vt:lpstr>
      <vt:lpstr>Partials in express-handlebars</vt:lpstr>
      <vt:lpstr>Partials in express-handlebars</vt:lpstr>
      <vt:lpstr>Handling HTML Forms</vt:lpstr>
      <vt:lpstr>Handling HTML forms</vt:lpstr>
      <vt:lpstr>The body-parser middleware</vt:lpstr>
      <vt:lpstr>The static middleware</vt:lpstr>
    </vt:vector>
  </TitlesOfParts>
  <Company>Jönköping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Oskar Pollack</dc:creator>
  <cp:lastModifiedBy>Peter Larsson-Green</cp:lastModifiedBy>
  <cp:revision>405</cp:revision>
  <dcterms:created xsi:type="dcterms:W3CDTF">2015-07-17T09:22:03Z</dcterms:created>
  <dcterms:modified xsi:type="dcterms:W3CDTF">2018-09-12T08:43:33Z</dcterms:modified>
</cp:coreProperties>
</file>