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Lst>
  <p:notesMasterIdLst>
    <p:notesMasterId r:id="rId26"/>
  </p:notesMasterIdLst>
  <p:sldIdLst>
    <p:sldId id="257" r:id="rId3"/>
    <p:sldId id="273" r:id="rId4"/>
    <p:sldId id="576" r:id="rId5"/>
    <p:sldId id="539" r:id="rId6"/>
    <p:sldId id="540" r:id="rId7"/>
    <p:sldId id="537" r:id="rId8"/>
    <p:sldId id="573" r:id="rId9"/>
    <p:sldId id="574" r:id="rId10"/>
    <p:sldId id="526" r:id="rId11"/>
    <p:sldId id="544" r:id="rId12"/>
    <p:sldId id="541" r:id="rId13"/>
    <p:sldId id="542" r:id="rId14"/>
    <p:sldId id="577" r:id="rId15"/>
    <p:sldId id="258" r:id="rId16"/>
    <p:sldId id="261" r:id="rId17"/>
    <p:sldId id="260" r:id="rId18"/>
    <p:sldId id="259" r:id="rId19"/>
    <p:sldId id="545" r:id="rId20"/>
    <p:sldId id="546" r:id="rId21"/>
    <p:sldId id="527" r:id="rId22"/>
    <p:sldId id="538" r:id="rId23"/>
    <p:sldId id="575" r:id="rId24"/>
    <p:sldId id="256" r:id="rId25"/>
  </p:sldIdLst>
  <p:sldSz cx="12192000" cy="6858000"/>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FFDA7F"/>
    <a:srgbClr val="787878"/>
    <a:srgbClr val="939393"/>
    <a:srgbClr val="BBBBBB"/>
    <a:srgbClr val="799BB2"/>
    <a:srgbClr val="C692C2"/>
    <a:srgbClr val="A84D97"/>
    <a:srgbClr val="961B81"/>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727" autoAdjust="0"/>
  </p:normalViewPr>
  <p:slideViewPr>
    <p:cSldViewPr snapToGrid="0" snapToObjects="1">
      <p:cViewPr varScale="1">
        <p:scale>
          <a:sx n="63" d="100"/>
          <a:sy n="63" d="100"/>
        </p:scale>
        <p:origin x="139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4D5EB-F25B-4CD9-B071-040D57428B97}" type="datetimeFigureOut">
              <a:rPr lang="sv-SE" smtClean="0"/>
              <a:t>2022-02-22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B5F86-B050-4F5E-91F6-82CD62AD2DBB}" type="slidenum">
              <a:rPr lang="sv-SE" smtClean="0"/>
              <a:t>‹#›</a:t>
            </a:fld>
            <a:endParaRPr lang="sv-SE"/>
          </a:p>
        </p:txBody>
      </p:sp>
    </p:spTree>
    <p:extLst>
      <p:ext uri="{BB962C8B-B14F-4D97-AF65-F5344CB8AC3E}">
        <p14:creationId xmlns:p14="http://schemas.microsoft.com/office/powerpoint/2010/main" val="357558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2</a:t>
            </a:fld>
            <a:endParaRPr lang="sv-SE"/>
          </a:p>
        </p:txBody>
      </p:sp>
    </p:spTree>
    <p:extLst>
      <p:ext uri="{BB962C8B-B14F-4D97-AF65-F5344CB8AC3E}">
        <p14:creationId xmlns:p14="http://schemas.microsoft.com/office/powerpoint/2010/main" val="389653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822B5F86-B050-4F5E-91F6-82CD62AD2DBB}" type="slidenum">
              <a:rPr lang="sv-SE" smtClean="0"/>
              <a:t>14</a:t>
            </a:fld>
            <a:endParaRPr lang="sv-SE"/>
          </a:p>
        </p:txBody>
      </p:sp>
    </p:spTree>
    <p:extLst>
      <p:ext uri="{BB962C8B-B14F-4D97-AF65-F5344CB8AC3E}">
        <p14:creationId xmlns:p14="http://schemas.microsoft.com/office/powerpoint/2010/main" val="79233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15</a:t>
            </a:fld>
            <a:endParaRPr lang="sv-SE"/>
          </a:p>
        </p:txBody>
      </p:sp>
    </p:spTree>
    <p:extLst>
      <p:ext uri="{BB962C8B-B14F-4D97-AF65-F5344CB8AC3E}">
        <p14:creationId xmlns:p14="http://schemas.microsoft.com/office/powerpoint/2010/main" val="376081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Därför måste du inhämta giltigt samtycke till kakor</a:t>
            </a:r>
          </a:p>
          <a:p>
            <a:r>
              <a:rPr lang="sv-SE" dirty="0"/>
              <a:t>Kakor och andra spårare är fantastiska. De kan ge dina besökare en bättre upplevelse av webbplatsen genom att komma ihåg språkinställningar eller varor i kundvagnen. Kakor kan också ge dig insyn i trafiken på din webbplats och spåra dina kunder under olika stadier av köpprocessen.</a:t>
            </a:r>
          </a:p>
          <a:p>
            <a:endParaRPr lang="sv-SE" dirty="0"/>
          </a:p>
          <a:p>
            <a:r>
              <a:rPr lang="sv-SE" dirty="0"/>
              <a:t>Men när du använder kakor på din webbplats, oavsett om det är dina egna kakor eller tredjepartskakor, är du skyldig att inhämta samtycke. Varför då?</a:t>
            </a:r>
          </a:p>
          <a:p>
            <a:endParaRPr lang="sv-SE" dirty="0"/>
          </a:p>
          <a:p>
            <a:r>
              <a:rPr lang="sv-SE" dirty="0"/>
              <a:t>För att kakor oftast samlar in dina användares personuppgifter för att sedan behandla dem i marknadsföringssyfte.</a:t>
            </a:r>
          </a:p>
          <a:p>
            <a:endParaRPr lang="sv-SE" dirty="0"/>
          </a:p>
          <a:p>
            <a:r>
              <a:rPr lang="sv-SE" dirty="0"/>
              <a:t>Och enligt den allmänna dataskyddsförordningen, även känd som GDPR, kräver detta att du inhämtar dina användares samtycke till kakor.</a:t>
            </a:r>
          </a:p>
          <a:p>
            <a:endParaRPr lang="sv-SE" dirty="0"/>
          </a:p>
          <a:p>
            <a:r>
              <a:rPr lang="sv-SE" dirty="0"/>
              <a:t>Här är 6 viktiga lärdomar du kan använda dig av för att inhämta giltigt samtycke till kakor.</a:t>
            </a:r>
          </a:p>
          <a:p>
            <a:endParaRPr lang="sv-SE" dirty="0"/>
          </a:p>
          <a:p>
            <a:r>
              <a:rPr lang="sv-SE" dirty="0"/>
              <a:t>1. Blockera kakor tills användaren har gett sitt samtycke</a:t>
            </a:r>
          </a:p>
          <a:p>
            <a:r>
              <a:rPr lang="sv-SE" dirty="0"/>
              <a:t>Se till att din webbplats inte placerar några kakor eller andra tekniska lösningar för spårning innan användaren har gett sitt samtycke.</a:t>
            </a:r>
          </a:p>
          <a:p>
            <a:endParaRPr lang="sv-SE" dirty="0"/>
          </a:p>
          <a:p>
            <a:r>
              <a:rPr lang="sv-SE" dirty="0"/>
              <a:t>Detta är väsentligt för att följa både ePrivacy-direktivet (”</a:t>
            </a:r>
            <a:r>
              <a:rPr lang="sv-SE" dirty="0" err="1"/>
              <a:t>kaklagen</a:t>
            </a:r>
            <a:r>
              <a:rPr lang="sv-SE" dirty="0"/>
              <a:t>”) och GDPR.</a:t>
            </a:r>
          </a:p>
          <a:p>
            <a:endParaRPr lang="sv-SE" dirty="0"/>
          </a:p>
          <a:p>
            <a:r>
              <a:rPr lang="sv-SE" dirty="0"/>
              <a:t>Välj en </a:t>
            </a:r>
            <a:r>
              <a:rPr lang="sv-SE" dirty="0" err="1"/>
              <a:t>Consent</a:t>
            </a:r>
            <a:r>
              <a:rPr lang="sv-SE" dirty="0"/>
              <a:t> Management </a:t>
            </a:r>
            <a:r>
              <a:rPr lang="sv-SE" dirty="0" err="1"/>
              <a:t>Platform</a:t>
            </a:r>
            <a:r>
              <a:rPr lang="sv-SE" dirty="0"/>
              <a:t> (CMP) till din webbplats som kontrollerar de skript som körs och använder kakor.</a:t>
            </a:r>
          </a:p>
          <a:p>
            <a:endParaRPr lang="sv-SE" dirty="0"/>
          </a:p>
          <a:p>
            <a:r>
              <a:rPr lang="sv-SE" dirty="0"/>
              <a:t>Det är först då du har kontroll över dina kakor.</a:t>
            </a:r>
          </a:p>
          <a:p>
            <a:endParaRPr lang="sv-SE" dirty="0"/>
          </a:p>
          <a:p>
            <a:r>
              <a:rPr lang="sv-SE" dirty="0"/>
              <a:t>2. Förse besökaren med alternativet att neka kakor (och spårning)</a:t>
            </a:r>
          </a:p>
          <a:p>
            <a:r>
              <a:rPr lang="sv-SE" dirty="0"/>
              <a:t>Ge dina besökare ett enkelt sätt att säga nej tack till kakor.</a:t>
            </a:r>
          </a:p>
          <a:p>
            <a:endParaRPr lang="sv-SE" dirty="0"/>
          </a:p>
          <a:p>
            <a:r>
              <a:rPr lang="sv-SE" dirty="0"/>
              <a:t>Ett samtycke måste ges frivilligt, även när det gäller kakor.</a:t>
            </a:r>
          </a:p>
          <a:p>
            <a:endParaRPr lang="sv-SE" dirty="0"/>
          </a:p>
          <a:p>
            <a:r>
              <a:rPr lang="sv-SE" dirty="0"/>
              <a:t>Se till att din cookiebanner för samtycke har en ”Acceptera inte”-knapp. Det spelar ingen roll vad som står på knappen (t.ex. ”neka”, ”nej tack”), så länge som det tydligt framgår att din webbplats inte kommer placera ut några kakor om användaren nekar detta.</a:t>
            </a:r>
          </a:p>
          <a:p>
            <a:endParaRPr lang="sv-SE" dirty="0"/>
          </a:p>
          <a:p>
            <a:r>
              <a:rPr lang="sv-SE" dirty="0"/>
              <a:t>Då din webbplats kan använda kakor för olika ändamål (t.ex. marknadsföring, statistik, funktioner) så behöver du faktiskt ett giltigt samtycke för varje ändamål.</a:t>
            </a:r>
          </a:p>
          <a:p>
            <a:endParaRPr lang="sv-SE" dirty="0"/>
          </a:p>
          <a:p>
            <a:r>
              <a:rPr lang="sv-SE" dirty="0"/>
              <a:t>Detta går att lösa genom att användarna blir väl informerade om syftena med kakorna och genom att lägga till en växlingsknapp som låter användarna markera eller avmarkera kakor efter syfte.</a:t>
            </a:r>
          </a:p>
          <a:p>
            <a:endParaRPr lang="sv-SE" dirty="0"/>
          </a:p>
          <a:p>
            <a:r>
              <a:rPr lang="sv-SE" dirty="0"/>
              <a:t>Det innebär att du kommer inhämta samtycke på detaljnivå, vilket krävs enligt GDPR.</a:t>
            </a:r>
          </a:p>
          <a:p>
            <a:endParaRPr lang="sv-SE" dirty="0"/>
          </a:p>
          <a:p>
            <a:r>
              <a:rPr lang="sv-SE" dirty="0"/>
              <a:t>Observera: Om du väljer en </a:t>
            </a:r>
            <a:r>
              <a:rPr lang="sv-SE" dirty="0" err="1"/>
              <a:t>popup</a:t>
            </a:r>
            <a:r>
              <a:rPr lang="sv-SE" dirty="0"/>
              <a:t> för samtycke med en design som visar integritetsinställningar som låter besökare tillåta eller välja bort kakor efter syfte, så får inställningarna inte på förhand vara valda att godkänna kakor (se EU-mål mot Planet49).</a:t>
            </a:r>
          </a:p>
          <a:p>
            <a:endParaRPr lang="sv-SE" dirty="0"/>
          </a:p>
          <a:p>
            <a:r>
              <a:rPr lang="sv-SE" dirty="0"/>
              <a:t>Användaren måste aktivt markera kakor efter syfte genom att markera aktuell ruta.</a:t>
            </a:r>
          </a:p>
          <a:p>
            <a:endParaRPr lang="sv-SE" dirty="0"/>
          </a:p>
          <a:p>
            <a:r>
              <a:rPr lang="sv-SE" dirty="0"/>
              <a:t>3. Informera dina användare om kakor och spårning</a:t>
            </a:r>
          </a:p>
          <a:p>
            <a:r>
              <a:rPr lang="sv-SE" dirty="0"/>
              <a:t>Informera dina användare om vilka slags kakor och spårare du använder på din webbplats och vilka slags uppgifter de samlar in.</a:t>
            </a:r>
          </a:p>
          <a:p>
            <a:endParaRPr lang="sv-SE" dirty="0"/>
          </a:p>
          <a:p>
            <a:r>
              <a:rPr lang="sv-SE" dirty="0"/>
              <a:t>De kan då lämna samtycke på giltig grund.</a:t>
            </a:r>
          </a:p>
          <a:p>
            <a:endParaRPr lang="sv-SE" dirty="0"/>
          </a:p>
          <a:p>
            <a:r>
              <a:rPr lang="sv-SE" dirty="0"/>
              <a:t>Du bör som minst informera om:</a:t>
            </a:r>
          </a:p>
          <a:p>
            <a:endParaRPr lang="sv-SE" dirty="0"/>
          </a:p>
          <a:p>
            <a:r>
              <a:rPr lang="sv-SE" dirty="0"/>
              <a:t>Vem som äger kakorna (t.ex. Google, Facebook, Amazon etc.)</a:t>
            </a:r>
          </a:p>
          <a:p>
            <a:r>
              <a:rPr lang="sv-SE" dirty="0"/>
              <a:t>Vad som är syftet med insamlingen av uppgifterna (t.ex. marknadsföring, statistik etc.)</a:t>
            </a:r>
          </a:p>
          <a:p>
            <a:r>
              <a:rPr lang="sv-SE" dirty="0"/>
              <a:t>När kakan utgår (hur länge den lagras i besökarens webbläsare)</a:t>
            </a:r>
          </a:p>
          <a:p>
            <a:r>
              <a:rPr lang="sv-SE" dirty="0"/>
              <a:t>4. Respektera och kom ihåg användarnas integritetsval</a:t>
            </a:r>
          </a:p>
          <a:p>
            <a:r>
              <a:rPr lang="sv-SE" dirty="0"/>
              <a:t>När du implementerar din </a:t>
            </a:r>
            <a:r>
              <a:rPr lang="sv-SE" dirty="0" err="1"/>
              <a:t>popup</a:t>
            </a:r>
            <a:r>
              <a:rPr lang="sv-SE" dirty="0"/>
              <a:t> för samtycke, försäkra dig då om att den enbart lagrar kakor som din användare har gett samtycke till.</a:t>
            </a:r>
          </a:p>
          <a:p>
            <a:endParaRPr lang="sv-SE" dirty="0"/>
          </a:p>
          <a:p>
            <a:r>
              <a:rPr lang="sv-SE" dirty="0"/>
              <a:t>Det är viktigt för att upprätthålla förtroendet hos dina användare.</a:t>
            </a:r>
          </a:p>
          <a:p>
            <a:endParaRPr lang="sv-SE" dirty="0"/>
          </a:p>
          <a:p>
            <a:r>
              <a:rPr lang="sv-SE" dirty="0"/>
              <a:t>Om en användare nekar till kakor eller bara väljer funktionskakor, respektera då detta val.</a:t>
            </a:r>
          </a:p>
          <a:p>
            <a:endParaRPr lang="sv-SE" dirty="0"/>
          </a:p>
          <a:p>
            <a:r>
              <a:rPr lang="sv-SE" dirty="0"/>
              <a:t>Välj en samtyckeslösning som gör det lätt att implementera integritetsinställningar och som ger dig full kontroll över kakor.</a:t>
            </a:r>
          </a:p>
          <a:p>
            <a:endParaRPr lang="sv-SE" dirty="0"/>
          </a:p>
          <a:p>
            <a:r>
              <a:rPr lang="sv-SE" dirty="0"/>
              <a:t>Det gör att du kan respektera och komma ihåg dina besökares integritetsval och inställningar.</a:t>
            </a:r>
          </a:p>
          <a:p>
            <a:endParaRPr lang="sv-SE" dirty="0"/>
          </a:p>
          <a:p>
            <a:r>
              <a:rPr lang="sv-SE" dirty="0"/>
              <a:t>5. Erbjud ett enkelt sätt att ta tillbaka eller ändra samtycke</a:t>
            </a:r>
          </a:p>
          <a:p>
            <a:r>
              <a:rPr lang="sv-SE" dirty="0"/>
              <a:t>Det måste vara lika lätt för besökaren att ta tillbaka eller ändra sitt samtycke som det var att ge det.</a:t>
            </a:r>
          </a:p>
          <a:p>
            <a:endParaRPr lang="sv-SE" dirty="0"/>
          </a:p>
          <a:p>
            <a:r>
              <a:rPr lang="sv-SE" dirty="0"/>
              <a:t>Var förberedd på att låta besökaren ändra eller ta tillbaka ett samtycke.</a:t>
            </a:r>
          </a:p>
          <a:p>
            <a:endParaRPr lang="sv-SE" dirty="0"/>
          </a:p>
          <a:p>
            <a:r>
              <a:rPr lang="sv-SE" dirty="0"/>
              <a:t>Kanske din användare har ändrat sig och inte längre vill bli spårad av Google </a:t>
            </a:r>
            <a:r>
              <a:rPr lang="sv-SE" dirty="0" err="1"/>
              <a:t>Analytics</a:t>
            </a:r>
            <a:r>
              <a:rPr lang="sv-SE" dirty="0"/>
              <a:t> eller Facebook Pixel på din webbplats.</a:t>
            </a:r>
          </a:p>
          <a:p>
            <a:endParaRPr lang="sv-SE" dirty="0"/>
          </a:p>
          <a:p>
            <a:r>
              <a:rPr lang="sv-SE" dirty="0"/>
              <a:t>Detta måste förstås respekteras.</a:t>
            </a:r>
          </a:p>
          <a:p>
            <a:endParaRPr lang="sv-SE" dirty="0"/>
          </a:p>
          <a:p>
            <a:r>
              <a:rPr lang="sv-SE" dirty="0"/>
              <a:t>Leta efter en samtyckeslösning som förser dig och användaren med ett lätt sätt att välja bort kakor.</a:t>
            </a:r>
          </a:p>
          <a:p>
            <a:endParaRPr lang="sv-SE" dirty="0"/>
          </a:p>
          <a:p>
            <a:r>
              <a:rPr lang="sv-SE" dirty="0"/>
              <a:t>Din användare bör snabbt kunna hitta ett sätt att ändra eller ta tillbaka samtycke genom att antingen klicka på en ikon på din sida eller i policyn för kakor.</a:t>
            </a:r>
          </a:p>
          <a:p>
            <a:endParaRPr lang="sv-SE" dirty="0"/>
          </a:p>
          <a:p>
            <a:r>
              <a:rPr lang="sv-SE" dirty="0"/>
              <a:t>När användaren klickar på ikonen ska din </a:t>
            </a:r>
            <a:r>
              <a:rPr lang="sv-SE" dirty="0" err="1"/>
              <a:t>popup</a:t>
            </a:r>
            <a:r>
              <a:rPr lang="sv-SE" dirty="0"/>
              <a:t> för samtycke informera användaren om hur man ändrar eller tar tillbaka samtycke till kakor.</a:t>
            </a:r>
          </a:p>
          <a:p>
            <a:endParaRPr lang="sv-SE" dirty="0"/>
          </a:p>
          <a:p>
            <a:r>
              <a:rPr lang="sv-SE" dirty="0"/>
              <a:t>6. Logga och lagra alla användares samtycken</a:t>
            </a:r>
          </a:p>
          <a:p>
            <a:r>
              <a:rPr lang="sv-SE" dirty="0"/>
              <a:t>Lagra dina användares samtycken till kakor, så du enkelt kan hämta dem om du skulle bli föremål för en inspektion från dataskyddsmyndigheter.</a:t>
            </a:r>
          </a:p>
          <a:p>
            <a:endParaRPr lang="sv-SE" dirty="0"/>
          </a:p>
          <a:p>
            <a:r>
              <a:rPr lang="sv-SE" dirty="0"/>
              <a:t>Som personuppgiftsansvarig har du ansvaret för att dokumentera samtycke till kakor som används på din webbplats.</a:t>
            </a:r>
          </a:p>
          <a:p>
            <a:endParaRPr lang="sv-SE" dirty="0"/>
          </a:p>
          <a:p>
            <a:r>
              <a:rPr lang="sv-SE" dirty="0"/>
              <a:t>Detta oavsett om kakorna som inhämtar och behandlar personuppgifter ägs av Google, Facebook, Amazon eller några andra tredjepartsleverantörer.</a:t>
            </a:r>
          </a:p>
          <a:p>
            <a:endParaRPr lang="sv-SE" dirty="0"/>
          </a:p>
          <a:p>
            <a:r>
              <a:rPr lang="sv-SE" dirty="0"/>
              <a:t>Din samtyckeslösning ska vara förinställd på att inhämta och lagra alla dina användares samtycke. Även om användare nekar kakor måste detta dokumenteras.</a:t>
            </a:r>
          </a:p>
          <a:p>
            <a:endParaRPr lang="sv-SE" dirty="0"/>
          </a:p>
          <a:p>
            <a:r>
              <a:rPr lang="sv-SE" dirty="0"/>
              <a:t>Samtycken måste lagras i 5 år i fall dataskyddsmyndigheter vill begära ut dem.</a:t>
            </a:r>
          </a:p>
        </p:txBody>
      </p:sp>
      <p:sp>
        <p:nvSpPr>
          <p:cNvPr id="4" name="Slide Number Placeholder 3"/>
          <p:cNvSpPr>
            <a:spLocks noGrp="1"/>
          </p:cNvSpPr>
          <p:nvPr>
            <p:ph type="sldNum" sz="quarter" idx="5"/>
          </p:nvPr>
        </p:nvSpPr>
        <p:spPr/>
        <p:txBody>
          <a:bodyPr/>
          <a:lstStyle/>
          <a:p>
            <a:fld id="{822B5F86-B050-4F5E-91F6-82CD62AD2DBB}" type="slidenum">
              <a:rPr lang="sv-SE" smtClean="0"/>
              <a:t>18</a:t>
            </a:fld>
            <a:endParaRPr lang="sv-SE"/>
          </a:p>
        </p:txBody>
      </p:sp>
    </p:spTree>
    <p:extLst>
      <p:ext uri="{BB962C8B-B14F-4D97-AF65-F5344CB8AC3E}">
        <p14:creationId xmlns:p14="http://schemas.microsoft.com/office/powerpoint/2010/main" val="201313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19</a:t>
            </a:fld>
            <a:endParaRPr lang="sv-SE"/>
          </a:p>
        </p:txBody>
      </p:sp>
    </p:spTree>
    <p:extLst>
      <p:ext uri="{BB962C8B-B14F-4D97-AF65-F5344CB8AC3E}">
        <p14:creationId xmlns:p14="http://schemas.microsoft.com/office/powerpoint/2010/main" val="7670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20</a:t>
            </a:fld>
            <a:endParaRPr lang="sv-SE"/>
          </a:p>
        </p:txBody>
      </p:sp>
    </p:spTree>
    <p:extLst>
      <p:ext uri="{BB962C8B-B14F-4D97-AF65-F5344CB8AC3E}">
        <p14:creationId xmlns:p14="http://schemas.microsoft.com/office/powerpoint/2010/main" val="15442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3</a:t>
            </a:fld>
            <a:endParaRPr lang="sv-SE"/>
          </a:p>
        </p:txBody>
      </p:sp>
    </p:spTree>
    <p:extLst>
      <p:ext uri="{BB962C8B-B14F-4D97-AF65-F5344CB8AC3E}">
        <p14:creationId xmlns:p14="http://schemas.microsoft.com/office/powerpoint/2010/main" val="318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5</a:t>
            </a:fld>
            <a:endParaRPr lang="sv-SE"/>
          </a:p>
        </p:txBody>
      </p:sp>
    </p:spTree>
    <p:extLst>
      <p:ext uri="{BB962C8B-B14F-4D97-AF65-F5344CB8AC3E}">
        <p14:creationId xmlns:p14="http://schemas.microsoft.com/office/powerpoint/2010/main" val="293308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6</a:t>
            </a:fld>
            <a:endParaRPr lang="sv-SE"/>
          </a:p>
        </p:txBody>
      </p:sp>
    </p:spTree>
    <p:extLst>
      <p:ext uri="{BB962C8B-B14F-4D97-AF65-F5344CB8AC3E}">
        <p14:creationId xmlns:p14="http://schemas.microsoft.com/office/powerpoint/2010/main" val="161693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7</a:t>
            </a:fld>
            <a:endParaRPr lang="sv-SE"/>
          </a:p>
        </p:txBody>
      </p:sp>
    </p:spTree>
    <p:extLst>
      <p:ext uri="{BB962C8B-B14F-4D97-AF65-F5344CB8AC3E}">
        <p14:creationId xmlns:p14="http://schemas.microsoft.com/office/powerpoint/2010/main" val="25529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8</a:t>
            </a:fld>
            <a:endParaRPr lang="sv-SE"/>
          </a:p>
        </p:txBody>
      </p:sp>
    </p:spTree>
    <p:extLst>
      <p:ext uri="{BB962C8B-B14F-4D97-AF65-F5344CB8AC3E}">
        <p14:creationId xmlns:p14="http://schemas.microsoft.com/office/powerpoint/2010/main" val="216833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9</a:t>
            </a:fld>
            <a:endParaRPr lang="sv-SE"/>
          </a:p>
        </p:txBody>
      </p:sp>
    </p:spTree>
    <p:extLst>
      <p:ext uri="{BB962C8B-B14F-4D97-AF65-F5344CB8AC3E}">
        <p14:creationId xmlns:p14="http://schemas.microsoft.com/office/powerpoint/2010/main" val="159996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10</a:t>
            </a:fld>
            <a:endParaRPr lang="sv-SE"/>
          </a:p>
        </p:txBody>
      </p:sp>
    </p:spTree>
    <p:extLst>
      <p:ext uri="{BB962C8B-B14F-4D97-AF65-F5344CB8AC3E}">
        <p14:creationId xmlns:p14="http://schemas.microsoft.com/office/powerpoint/2010/main" val="261440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13</a:t>
            </a:fld>
            <a:endParaRPr lang="sv-SE"/>
          </a:p>
        </p:txBody>
      </p:sp>
    </p:spTree>
    <p:extLst>
      <p:ext uri="{BB962C8B-B14F-4D97-AF65-F5344CB8AC3E}">
        <p14:creationId xmlns:p14="http://schemas.microsoft.com/office/powerpoint/2010/main" val="53446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68017" cy="2277645"/>
          </a:xfrm>
          <a:prstGeom prst="rect">
            <a:avLst/>
          </a:prstGeom>
        </p:spPr>
        <p:txBody>
          <a:bodyPr/>
          <a:lstStyle>
            <a:lvl1pPr>
              <a:defRPr lang="sv-SE" sz="7000" b="1" kern="1200" baseline="0" dirty="0" smtClean="0">
                <a:solidFill>
                  <a:srgbClr val="585858"/>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rgbClr val="585858"/>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rgbClr val="585858"/>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17541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chemeClr val="bg1"/>
                </a:solidFill>
                <a:latin typeface="+mj-lt"/>
              </a:defRPr>
            </a:lvl1pPr>
          </a:lstStyle>
          <a:p>
            <a:r>
              <a:rPr lang="sv-SE" dirty="0"/>
              <a:t>INSERT HEADLINE</a:t>
            </a:r>
          </a:p>
        </p:txBody>
      </p:sp>
      <p:sp>
        <p:nvSpPr>
          <p:cNvPr id="5"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chemeClr val="bg1"/>
                </a:solidFill>
                <a:latin typeface="+mj-lt"/>
              </a:defRPr>
            </a:lvl1pPr>
            <a:lvl2pPr marL="742950" indent="-28575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defRPr>
            </a:lvl4pPr>
          </a:lstStyle>
          <a:p>
            <a:r>
              <a:rPr lang="sv-SE" dirty="0"/>
              <a:t>Insert text</a:t>
            </a:r>
          </a:p>
          <a:p>
            <a:pPr lvl="3"/>
            <a:endParaRPr lang="sv-SE" dirty="0"/>
          </a:p>
          <a:p>
            <a:pPr lvl="3"/>
            <a:endParaRPr lang="sv-SE" dirty="0"/>
          </a:p>
          <a:p>
            <a:pPr lvl="2"/>
            <a:endParaRPr lang="sv-SE" dirty="0"/>
          </a:p>
        </p:txBody>
      </p:sp>
      <p:sp>
        <p:nvSpPr>
          <p:cNvPr id="2" name="Footer Placeholder 1"/>
          <p:cNvSpPr>
            <a:spLocks noGrp="1"/>
          </p:cNvSpPr>
          <p:nvPr>
            <p:ph type="ftr" sz="quarter" idx="12"/>
          </p:nvPr>
        </p:nvSpPr>
        <p:spPr/>
        <p:txBody>
          <a:bodyPr/>
          <a:lstStyle/>
          <a:p>
            <a:endParaRPr lang="sv-SE"/>
          </a:p>
        </p:txBody>
      </p:sp>
    </p:spTree>
    <p:extLst>
      <p:ext uri="{BB962C8B-B14F-4D97-AF65-F5344CB8AC3E}">
        <p14:creationId xmlns:p14="http://schemas.microsoft.com/office/powerpoint/2010/main" val="356494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01920"/>
            <a:ext cx="10804800" cy="50544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389447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2"/>
            <a:endParaRPr lang="sv-SE" dirty="0"/>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2894956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text">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sv-SE" dirty="0"/>
          </a:p>
        </p:txBody>
      </p:sp>
      <p:sp>
        <p:nvSpPr>
          <p:cNvPr id="7"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9"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10"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Times New Roman" panose="02020603050405020304" pitchFamily="18"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269099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800100" indent="-3429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p>
            <a:endParaRPr lang="sv-SE" dirty="0"/>
          </a:p>
        </p:txBody>
      </p:sp>
    </p:spTree>
    <p:extLst>
      <p:ext uri="{BB962C8B-B14F-4D97-AF65-F5344CB8AC3E}">
        <p14:creationId xmlns:p14="http://schemas.microsoft.com/office/powerpoint/2010/main" val="21357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rgbClr val="585858"/>
                </a:solidFill>
                <a:latin typeface="+mj-lt"/>
              </a:defRPr>
            </a:lvl1pPr>
          </a:lstStyle>
          <a:p>
            <a:r>
              <a:rPr lang="sv-SE" dirty="0"/>
              <a:t>INSERT HEADLINE</a:t>
            </a:r>
          </a:p>
        </p:txBody>
      </p:sp>
      <p:sp>
        <p:nvSpPr>
          <p:cNvPr id="8"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00150" indent="-285750">
              <a:buFont typeface="Arial" panose="020B0604020202020204" pitchFamily="34" charset="0"/>
              <a:buChar char="•"/>
              <a:defRPr sz="1600">
                <a:solidFill>
                  <a:srgbClr val="585858"/>
                </a:solidFill>
                <a:latin typeface="+mj-lt"/>
              </a:defRPr>
            </a:lvl3pPr>
            <a:lvl4pPr marL="1600200" indent="-228600">
              <a:buFont typeface="Times New Roman" panose="02020603050405020304" pitchFamily="18" charset="0"/>
              <a:buChar char="-"/>
              <a:defRPr sz="1400">
                <a:solidFill>
                  <a:srgbClr val="585858"/>
                </a:solidFill>
              </a:defRPr>
            </a:lvl4pPr>
            <a:lvl5pPr>
              <a:defRPr sz="1400"/>
            </a:lvl5pPr>
            <a:lvl6pPr marL="2286000" indent="0">
              <a:buNone/>
              <a:defRPr/>
            </a:lvl6pPr>
          </a:lstStyle>
          <a:p>
            <a:r>
              <a:rPr lang="sv-SE" dirty="0"/>
              <a:t>Insert text</a:t>
            </a:r>
          </a:p>
          <a:p>
            <a:pPr lvl="3"/>
            <a:endParaRPr lang="sv-SE" dirty="0"/>
          </a:p>
        </p:txBody>
      </p:sp>
      <p:sp>
        <p:nvSpPr>
          <p:cNvPr id="2" name="Footer Placeholder 1"/>
          <p:cNvSpPr>
            <a:spLocks noGrp="1"/>
          </p:cNvSpPr>
          <p:nvPr>
            <p:ph type="ftr" sz="quarter" idx="12"/>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87471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62880"/>
            <a:ext cx="10804800" cy="50544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186496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Rektangel 1"/>
          <p:cNvSpPr/>
          <p:nvPr userDrawn="1"/>
        </p:nvSpPr>
        <p:spPr>
          <a:xfrm>
            <a:off x="422035" y="263769"/>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4" name="Rektangel 3"/>
          <p:cNvSpPr/>
          <p:nvPr userDrawn="1"/>
        </p:nvSpPr>
        <p:spPr>
          <a:xfrm>
            <a:off x="668221" y="6150217"/>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5" name="Platshållare för bild 2"/>
          <p:cNvSpPr>
            <a:spLocks noGrp="1"/>
          </p:cNvSpPr>
          <p:nvPr>
            <p:ph type="pic" sz="quarter" idx="12" hasCustomPrompt="1"/>
          </p:nvPr>
        </p:nvSpPr>
        <p:spPr>
          <a:xfrm>
            <a:off x="5" y="0"/>
            <a:ext cx="12191999" cy="68580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Tree>
    <p:extLst>
      <p:ext uri="{BB962C8B-B14F-4D97-AF65-F5344CB8AC3E}">
        <p14:creationId xmlns:p14="http://schemas.microsoft.com/office/powerpoint/2010/main" val="17850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371600" indent="0">
              <a:buFont typeface="Times New Roman" panose="02020603050405020304" pitchFamily="18" charset="0"/>
              <a:buNone/>
              <a:defRPr sz="1400">
                <a:solidFill>
                  <a:srgbClr val="585858"/>
                </a:solidFill>
                <a:latin typeface="+mn-lt"/>
              </a:defRPr>
            </a:lvl4pPr>
          </a:lstStyle>
          <a:p>
            <a:r>
              <a:rPr lang="sv-SE" dirty="0"/>
              <a:t>Insert text</a:t>
            </a:r>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74686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57300" indent="-342900">
              <a:buFont typeface="Arial" panose="020B0604020202020204" pitchFamily="34" charset="0"/>
              <a:buChar cha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30697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images with headline">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
        <p:nvSpPr>
          <p:cNvPr id="11"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
        <p:nvSpPr>
          <p:cNvPr id="12"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1335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pic>
        <p:nvPicPr>
          <p:cNvPr id="3" name="Bildobjekt 2" title="pic_logoA_white"/>
          <p:cNvPicPr>
            <a:picLocks/>
          </p:cNvPicPr>
          <p:nvPr userDrawn="1"/>
        </p:nvPicPr>
        <p:blipFill>
          <a:blip r:embed="rId2"/>
          <a:stretch>
            <a:fillRect/>
          </a:stretch>
        </p:blipFill>
        <p:spPr>
          <a:xfrm>
            <a:off x="4290021" y="2310026"/>
            <a:ext cx="3611958" cy="1605463"/>
          </a:xfrm>
          <a:prstGeom prst="rect">
            <a:avLst/>
          </a:prstGeom>
        </p:spPr>
      </p:pic>
      <p:sp>
        <p:nvSpPr>
          <p:cNvPr id="4" name="Rektangel 3"/>
          <p:cNvSpPr/>
          <p:nvPr userDrawn="1"/>
        </p:nvSpPr>
        <p:spPr>
          <a:xfrm>
            <a:off x="562713" y="298941"/>
            <a:ext cx="11153037" cy="3692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Tree>
    <p:extLst>
      <p:ext uri="{BB962C8B-B14F-4D97-AF65-F5344CB8AC3E}">
        <p14:creationId xmlns:p14="http://schemas.microsoft.com/office/powerpoint/2010/main" val="67304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38989" cy="2277645"/>
          </a:xfrm>
          <a:prstGeom prst="rect">
            <a:avLst/>
          </a:prstGeom>
        </p:spPr>
        <p:txBody>
          <a:bodyPr/>
          <a:lstStyle>
            <a:lvl1pPr>
              <a:defRPr lang="sv-SE" sz="7000" b="1" kern="1200" baseline="0" dirty="0" smtClean="0">
                <a:solidFill>
                  <a:schemeClr val="bg1"/>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chemeClr val="bg1"/>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chemeClr val="bg1"/>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84125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Rak 7"/>
          <p:cNvCxnSpPr>
            <a:cxnSpLocks/>
          </p:cNvCxnSpPr>
          <p:nvPr userDrawn="1"/>
        </p:nvCxnSpPr>
        <p:spPr>
          <a:xfrm>
            <a:off x="589492" y="573847"/>
            <a:ext cx="8602133"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9" name="pic_logoB" title="pic_logoB_gray"/>
          <p:cNvPicPr preferRelativeResize="0">
            <a:picLocks/>
          </p:cNvPicPr>
          <p:nvPr userDrawn="1"/>
        </p:nvPicPr>
        <p:blipFill>
          <a:blip r:embed="rId9"/>
          <a:stretch>
            <a:fillRect/>
          </a:stretch>
        </p:blipFill>
        <p:spPr>
          <a:xfrm>
            <a:off x="9586383" y="427471"/>
            <a:ext cx="2027526" cy="228600"/>
          </a:xfrm>
          <a:prstGeom prst="rect">
            <a:avLst/>
          </a:prstGeom>
        </p:spPr>
      </p:pic>
      <p:sp>
        <p:nvSpPr>
          <p:cNvPr id="6" name="Footer Placeholder 5"/>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Tree>
    <p:extLst>
      <p:ext uri="{BB962C8B-B14F-4D97-AF65-F5344CB8AC3E}">
        <p14:creationId xmlns:p14="http://schemas.microsoft.com/office/powerpoint/2010/main" val="1443832876"/>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2" r:id="rId3"/>
    <p:sldLayoutId id="2147483674" r:id="rId4"/>
    <p:sldLayoutId id="2147483667" r:id="rId5"/>
    <p:sldLayoutId id="2147483670" r:id="rId6"/>
    <p:sldLayoutId id="2147483687"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9" name="Bildobjekt 8" title="pic_logoB_white"/>
          <p:cNvPicPr preferRelativeResize="0">
            <a:picLocks/>
          </p:cNvPicPr>
          <p:nvPr userDrawn="1"/>
        </p:nvPicPr>
        <p:blipFill>
          <a:blip r:embed="rId9"/>
          <a:stretch>
            <a:fillRect/>
          </a:stretch>
        </p:blipFill>
        <p:spPr>
          <a:xfrm>
            <a:off x="9586383" y="426317"/>
            <a:ext cx="2027526" cy="228600"/>
          </a:xfrm>
          <a:prstGeom prst="rect">
            <a:avLst/>
          </a:prstGeom>
        </p:spPr>
      </p:pic>
      <p:sp>
        <p:nvSpPr>
          <p:cNvPr id="2" name="Footer Placeholder 1"/>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sv-SE" dirty="0"/>
          </a:p>
        </p:txBody>
      </p:sp>
      <p:cxnSp>
        <p:nvCxnSpPr>
          <p:cNvPr id="6" name="Rak 7">
            <a:extLst>
              <a:ext uri="{FF2B5EF4-FFF2-40B4-BE49-F238E27FC236}">
                <a16:creationId xmlns:a16="http://schemas.microsoft.com/office/drawing/2014/main" id="{1A33AFBF-8337-4847-AC5D-93973099FBDC}"/>
              </a:ext>
            </a:extLst>
          </p:cNvPr>
          <p:cNvCxnSpPr>
            <a:cxnSpLocks/>
          </p:cNvCxnSpPr>
          <p:nvPr userDrawn="1"/>
        </p:nvCxnSpPr>
        <p:spPr>
          <a:xfrm>
            <a:off x="589492" y="573847"/>
            <a:ext cx="860213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269011"/>
      </p:ext>
    </p:extLst>
  </p:cSld>
  <p:clrMap bg1="lt1" tx1="dk1" bg2="lt2" tx2="dk2" accent1="accent1" accent2="accent2" accent3="accent3" accent4="accent4" accent5="accent5" accent6="accent6" hlink="hlink" folHlink="folHlink"/>
  <p:sldLayoutIdLst>
    <p:sldLayoutId id="2147483671" r:id="rId1"/>
    <p:sldLayoutId id="2147483664" r:id="rId2"/>
    <p:sldLayoutId id="2147483666" r:id="rId3"/>
    <p:sldLayoutId id="2147483673" r:id="rId4"/>
    <p:sldLayoutId id="2147483669" r:id="rId5"/>
    <p:sldLayoutId id="2147483688" r:id="rId6"/>
    <p:sldLayoutId id="214748366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skydd.net/webbko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cookieinformation.com/sv/resurser/blog-sv/varfor-bor-ni-samla-in-samtycke-till-cookies/" TargetMode="External"/><Relationship Id="rId3" Type="http://schemas.openxmlformats.org/officeDocument/2006/relationships/hyperlink" Target="https://www.pts.se/sv/privat/internet/integritet/kakor-cookies/" TargetMode="External"/><Relationship Id="rId7" Type="http://schemas.openxmlformats.org/officeDocument/2006/relationships/hyperlink" Target="https://cookieinformation.com/sv/vad-ar-reglerna-for-cookies/" TargetMode="External"/><Relationship Id="rId2" Type="http://schemas.openxmlformats.org/officeDocument/2006/relationships/hyperlink" Target="http://www.integritetsmyndigheten.se/" TargetMode="External"/><Relationship Id="rId1" Type="http://schemas.openxmlformats.org/officeDocument/2006/relationships/slideLayout" Target="../slideLayouts/slideLayout2.xml"/><Relationship Id="rId6" Type="http://schemas.openxmlformats.org/officeDocument/2006/relationships/hyperlink" Target="https://webbriktlinjer.se/riktlinjer/20-upplys-hur-juridisk-information-och-kakor-hanteras/" TargetMode="External"/><Relationship Id="rId5" Type="http://schemas.openxmlformats.org/officeDocument/2006/relationships/hyperlink" Target="https://webbkoll.dataskydd.net/sv/" TargetMode="External"/><Relationship Id="rId4" Type="http://schemas.openxmlformats.org/officeDocument/2006/relationships/hyperlink" Target="https://dataskydd.net/" TargetMode="External"/><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RdU--d46D8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Integritet på webb</a:t>
            </a:r>
            <a:br>
              <a:rPr lang="sv-SE" dirty="0"/>
            </a:br>
            <a:endParaRPr lang="sv-SE" sz="4800" dirty="0"/>
          </a:p>
        </p:txBody>
      </p:sp>
      <p:sp>
        <p:nvSpPr>
          <p:cNvPr id="3" name="Platshållare för text 2"/>
          <p:cNvSpPr>
            <a:spLocks noGrp="1"/>
          </p:cNvSpPr>
          <p:nvPr>
            <p:ph type="body" sz="quarter" idx="11"/>
          </p:nvPr>
        </p:nvSpPr>
        <p:spPr/>
        <p:txBody>
          <a:bodyPr/>
          <a:lstStyle/>
          <a:p>
            <a:r>
              <a:rPr lang="sv-SE" dirty="0"/>
              <a:t>2022-02-22</a:t>
            </a:r>
          </a:p>
        </p:txBody>
      </p:sp>
      <p:sp>
        <p:nvSpPr>
          <p:cNvPr id="4" name="Platshållare för text 3"/>
          <p:cNvSpPr>
            <a:spLocks noGrp="1"/>
          </p:cNvSpPr>
          <p:nvPr>
            <p:ph type="body" sz="quarter" idx="12"/>
          </p:nvPr>
        </p:nvSpPr>
        <p:spPr/>
        <p:txBody>
          <a:bodyPr/>
          <a:lstStyle/>
          <a:p>
            <a:r>
              <a:rPr lang="sv-SE" sz="3200" dirty="0"/>
              <a:t>GDPR och e-direktivet</a:t>
            </a:r>
            <a:endParaRPr lang="sv-SE" dirty="0"/>
          </a:p>
        </p:txBody>
      </p:sp>
      <p:pic>
        <p:nvPicPr>
          <p:cNvPr id="5" name="Picture 2" descr="Image result for gdpr">
            <a:extLst>
              <a:ext uri="{FF2B5EF4-FFF2-40B4-BE49-F238E27FC236}">
                <a16:creationId xmlns:a16="http://schemas.microsoft.com/office/drawing/2014/main" id="{E6507209-2862-45DB-BF96-470B87E73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450" y="3246691"/>
            <a:ext cx="4127500" cy="2063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300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2C1F-FE3B-46EB-BF23-17A5D28834C2}"/>
              </a:ext>
            </a:extLst>
          </p:cNvPr>
          <p:cNvSpPr>
            <a:spLocks noGrp="1"/>
          </p:cNvSpPr>
          <p:nvPr>
            <p:ph type="title"/>
          </p:nvPr>
        </p:nvSpPr>
        <p:spPr>
          <a:xfrm>
            <a:off x="571200" y="1180800"/>
            <a:ext cx="10301588" cy="756000"/>
          </a:xfrm>
        </p:spPr>
        <p:txBody>
          <a:bodyPr/>
          <a:lstStyle/>
          <a:p>
            <a:r>
              <a:rPr lang="sv-SE" dirty="0"/>
              <a:t>personuppgiftsansvar - Webbplatser</a:t>
            </a:r>
          </a:p>
        </p:txBody>
      </p:sp>
      <p:sp>
        <p:nvSpPr>
          <p:cNvPr id="3" name="Text Placeholder 2">
            <a:extLst>
              <a:ext uri="{FF2B5EF4-FFF2-40B4-BE49-F238E27FC236}">
                <a16:creationId xmlns:a16="http://schemas.microsoft.com/office/drawing/2014/main" id="{88CE5CB4-4F34-437B-AA3A-59D717046673}"/>
              </a:ext>
            </a:extLst>
          </p:cNvPr>
          <p:cNvSpPr>
            <a:spLocks noGrp="1"/>
          </p:cNvSpPr>
          <p:nvPr>
            <p:ph type="body" sz="quarter" idx="11"/>
          </p:nvPr>
        </p:nvSpPr>
        <p:spPr/>
        <p:txBody>
          <a:bodyPr/>
          <a:lstStyle/>
          <a:p>
            <a:r>
              <a:rPr lang="sv-SE" dirty="0"/>
              <a:t>Personuppgiftsansvarig är den som bestämmer för vilka ändamål uppgifterna ska behandlas och hur behandlingen ska gå till.</a:t>
            </a:r>
          </a:p>
          <a:p>
            <a:r>
              <a:rPr lang="sv-SE" dirty="0"/>
              <a:t>Ägaren av webbplatsen är personuppgiftsansvarig. </a:t>
            </a:r>
          </a:p>
          <a:p>
            <a:r>
              <a:rPr lang="sv-SE" dirty="0"/>
              <a:t>Personuppgiftsansvarig ska tillse att bestämmelserna i GDPR efterlevs, ex. för de uppgifter som behandlas i kakor.</a:t>
            </a:r>
          </a:p>
          <a:p>
            <a:r>
              <a:rPr lang="sv-SE" dirty="0"/>
              <a:t>Ansvaret gäller även om kakorna inte ägs av webbplatsen utan är tredjepartskakor från t.ex. Google </a:t>
            </a:r>
            <a:r>
              <a:rPr lang="sv-SE" dirty="0" err="1"/>
              <a:t>Analytics</a:t>
            </a:r>
            <a:r>
              <a:rPr lang="sv-SE" dirty="0"/>
              <a:t>, Facebook-pixel, </a:t>
            </a:r>
            <a:r>
              <a:rPr lang="sv-SE" dirty="0" err="1"/>
              <a:t>AddThis</a:t>
            </a:r>
            <a:r>
              <a:rPr lang="sv-SE" dirty="0"/>
              <a:t>, osv.</a:t>
            </a:r>
          </a:p>
        </p:txBody>
      </p:sp>
      <p:sp>
        <p:nvSpPr>
          <p:cNvPr id="4" name="Footer Placeholder 3">
            <a:extLst>
              <a:ext uri="{FF2B5EF4-FFF2-40B4-BE49-F238E27FC236}">
                <a16:creationId xmlns:a16="http://schemas.microsoft.com/office/drawing/2014/main" id="{F91E8669-21BB-48D0-8513-413963C9133B}"/>
              </a:ext>
            </a:extLst>
          </p:cNvPr>
          <p:cNvSpPr>
            <a:spLocks noGrp="1"/>
          </p:cNvSpPr>
          <p:nvPr>
            <p:ph type="ftr" sz="quarter" idx="12"/>
          </p:nvPr>
        </p:nvSpPr>
        <p:spPr/>
        <p:txBody>
          <a:bodyPr/>
          <a:lstStyle/>
          <a:p>
            <a:endParaRPr lang="sv-SE" dirty="0"/>
          </a:p>
        </p:txBody>
      </p:sp>
      <p:pic>
        <p:nvPicPr>
          <p:cNvPr id="5" name="Picture 8" descr="Image result for organisation">
            <a:extLst>
              <a:ext uri="{FF2B5EF4-FFF2-40B4-BE49-F238E27FC236}">
                <a16:creationId xmlns:a16="http://schemas.microsoft.com/office/drawing/2014/main" id="{84419635-0C39-4C22-92D3-ECC14378B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1110" y="4236024"/>
            <a:ext cx="2653896" cy="199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80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D092-975B-4457-B00D-577F55DBF9F9}"/>
              </a:ext>
            </a:extLst>
          </p:cNvPr>
          <p:cNvSpPr>
            <a:spLocks noGrp="1"/>
          </p:cNvSpPr>
          <p:nvPr>
            <p:ph type="title"/>
          </p:nvPr>
        </p:nvSpPr>
        <p:spPr/>
        <p:txBody>
          <a:bodyPr/>
          <a:lstStyle/>
          <a:p>
            <a:r>
              <a:rPr lang="sv-SE" dirty="0"/>
              <a:t>GDPR - Grundläggande principer</a:t>
            </a:r>
          </a:p>
        </p:txBody>
      </p:sp>
      <p:sp>
        <p:nvSpPr>
          <p:cNvPr id="3" name="Text Placeholder 2">
            <a:extLst>
              <a:ext uri="{FF2B5EF4-FFF2-40B4-BE49-F238E27FC236}">
                <a16:creationId xmlns:a16="http://schemas.microsoft.com/office/drawing/2014/main" id="{033FB9A6-C73E-4626-B305-1EB71F9CFD2E}"/>
              </a:ext>
            </a:extLst>
          </p:cNvPr>
          <p:cNvSpPr>
            <a:spLocks noGrp="1"/>
          </p:cNvSpPr>
          <p:nvPr>
            <p:ph type="body" sz="quarter" idx="11"/>
          </p:nvPr>
        </p:nvSpPr>
        <p:spPr>
          <a:xfrm>
            <a:off x="571205" y="2300400"/>
            <a:ext cx="11500633" cy="3268662"/>
          </a:xfrm>
        </p:spPr>
        <p:txBody>
          <a:bodyPr/>
          <a:lstStyle/>
          <a:p>
            <a:pPr marL="0" indent="0">
              <a:buNone/>
            </a:pPr>
            <a:r>
              <a:rPr lang="sv-SE" sz="1800" b="1" dirty="0"/>
              <a:t>     </a:t>
            </a:r>
          </a:p>
          <a:p>
            <a:pPr marL="0" indent="0">
              <a:buNone/>
            </a:pPr>
            <a:r>
              <a:rPr lang="sv-SE" sz="1800" b="1" dirty="0"/>
              <a:t>PRINCIP:			SKYLDIGHET FÖR PERSONUPPGIFTSANSVARIG:</a:t>
            </a:r>
          </a:p>
          <a:p>
            <a:r>
              <a:rPr lang="sv-SE" sz="1800" dirty="0"/>
              <a:t>Laglighet			- Rättslig grund. Rättvis, skälig, rimlig och proportionerlig behandling.</a:t>
            </a:r>
          </a:p>
          <a:p>
            <a:r>
              <a:rPr lang="sv-SE" sz="1800" dirty="0"/>
              <a:t>Ändamålsbegränsning		- Endast uttryckligt angivna konkreta och berättigade ändamål.</a:t>
            </a:r>
          </a:p>
          <a:p>
            <a:r>
              <a:rPr lang="sv-SE" sz="1800" dirty="0"/>
              <a:t>Uppgiftsminimering		- Enbart behandla de uppgifter som är nödvändiga för ändamålen.</a:t>
            </a:r>
          </a:p>
          <a:p>
            <a:r>
              <a:rPr lang="sv-SE" sz="1800" dirty="0"/>
              <a:t>Riktighet			- Uppgifter ska vara riktiga och, om nödvändigt, uppdaterade.</a:t>
            </a:r>
          </a:p>
          <a:p>
            <a:r>
              <a:rPr lang="sv-SE" sz="1800" dirty="0"/>
              <a:t>Lagringsminimering		- Uppgifter får enbart sparas så länge de behövs för ändamålet.</a:t>
            </a:r>
          </a:p>
          <a:p>
            <a:r>
              <a:rPr lang="sv-SE" sz="1800" dirty="0"/>
              <a:t>Integritet och konfidentialitet	- Vidta adekvata skyddsåtgärder, tekniska och organisatoriska.</a:t>
            </a:r>
          </a:p>
          <a:p>
            <a:r>
              <a:rPr lang="sv-SE" sz="1800" dirty="0"/>
              <a:t>Ansvarsskyldighet		- Kunna visa att principerna efterlevs, genom dokumentation.</a:t>
            </a:r>
          </a:p>
        </p:txBody>
      </p:sp>
      <p:sp>
        <p:nvSpPr>
          <p:cNvPr id="4" name="Footer Placeholder 3">
            <a:extLst>
              <a:ext uri="{FF2B5EF4-FFF2-40B4-BE49-F238E27FC236}">
                <a16:creationId xmlns:a16="http://schemas.microsoft.com/office/drawing/2014/main" id="{B1CB06D1-DC68-4A4B-9DCF-5C438F07B306}"/>
              </a:ext>
            </a:extLst>
          </p:cNvPr>
          <p:cNvSpPr>
            <a:spLocks noGrp="1"/>
          </p:cNvSpPr>
          <p:nvPr>
            <p:ph type="ftr" sz="quarter" idx="12"/>
          </p:nvPr>
        </p:nvSpPr>
        <p:spPr/>
        <p:txBody>
          <a:bodyPr/>
          <a:lstStyle/>
          <a:p>
            <a:endParaRPr lang="sv-SE" dirty="0"/>
          </a:p>
        </p:txBody>
      </p:sp>
      <p:pic>
        <p:nvPicPr>
          <p:cNvPr id="5" name="Picture 2" descr="Image result for principle">
            <a:extLst>
              <a:ext uri="{FF2B5EF4-FFF2-40B4-BE49-F238E27FC236}">
                <a16:creationId xmlns:a16="http://schemas.microsoft.com/office/drawing/2014/main" id="{6CDD057E-6623-43CF-AF62-E64535248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1304" y="926212"/>
            <a:ext cx="2661241" cy="14969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0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BA6F-315D-4F7B-BC76-5A0ED565E29C}"/>
              </a:ext>
            </a:extLst>
          </p:cNvPr>
          <p:cNvSpPr>
            <a:spLocks noGrp="1"/>
          </p:cNvSpPr>
          <p:nvPr>
            <p:ph type="title"/>
          </p:nvPr>
        </p:nvSpPr>
        <p:spPr/>
        <p:txBody>
          <a:bodyPr/>
          <a:lstStyle/>
          <a:p>
            <a:r>
              <a:rPr lang="sv-SE" dirty="0"/>
              <a:t>Laglighet - Rättslig grund</a:t>
            </a:r>
          </a:p>
        </p:txBody>
      </p:sp>
      <p:sp>
        <p:nvSpPr>
          <p:cNvPr id="3" name="Text Placeholder 2">
            <a:extLst>
              <a:ext uri="{FF2B5EF4-FFF2-40B4-BE49-F238E27FC236}">
                <a16:creationId xmlns:a16="http://schemas.microsoft.com/office/drawing/2014/main" id="{81FA3D98-EBD9-43C1-B5FF-B165BFCBD9D7}"/>
              </a:ext>
            </a:extLst>
          </p:cNvPr>
          <p:cNvSpPr>
            <a:spLocks noGrp="1"/>
          </p:cNvSpPr>
          <p:nvPr>
            <p:ph type="body" sz="quarter" idx="11"/>
          </p:nvPr>
        </p:nvSpPr>
        <p:spPr>
          <a:xfrm>
            <a:off x="571204" y="2300400"/>
            <a:ext cx="11131357" cy="3268662"/>
          </a:xfrm>
        </p:spPr>
        <p:txBody>
          <a:bodyPr/>
          <a:lstStyle/>
          <a:p>
            <a:pPr marL="0" indent="0">
              <a:buNone/>
            </a:pPr>
            <a:r>
              <a:rPr lang="sv-SE" b="1" dirty="0"/>
              <a:t>Rättsliga grunder			    Myndigheter	   Privata företag</a:t>
            </a:r>
          </a:p>
          <a:p>
            <a:r>
              <a:rPr lang="sv-SE" dirty="0"/>
              <a:t>Samtycke					N		J</a:t>
            </a:r>
          </a:p>
          <a:p>
            <a:r>
              <a:rPr lang="sv-SE" dirty="0"/>
              <a:t>Avtal						J		J</a:t>
            </a:r>
          </a:p>
          <a:p>
            <a:r>
              <a:rPr lang="sv-SE" dirty="0"/>
              <a:t>Intresseavvägning				N		J</a:t>
            </a:r>
          </a:p>
          <a:p>
            <a:r>
              <a:rPr lang="sv-SE" dirty="0"/>
              <a:t>Rättslig förpliktelse				J		J</a:t>
            </a:r>
          </a:p>
          <a:p>
            <a:r>
              <a:rPr lang="sv-SE" dirty="0"/>
              <a:t>Myndighetsutövning				J		(N)</a:t>
            </a:r>
          </a:p>
          <a:p>
            <a:r>
              <a:rPr lang="sv-SE" i="1" dirty="0"/>
              <a:t>Grundläggande intresse</a:t>
            </a:r>
          </a:p>
        </p:txBody>
      </p:sp>
      <p:sp>
        <p:nvSpPr>
          <p:cNvPr id="4" name="Footer Placeholder 3">
            <a:extLst>
              <a:ext uri="{FF2B5EF4-FFF2-40B4-BE49-F238E27FC236}">
                <a16:creationId xmlns:a16="http://schemas.microsoft.com/office/drawing/2014/main" id="{31B7CAFD-6E56-4C66-962C-77FC5CEC2BB7}"/>
              </a:ext>
            </a:extLst>
          </p:cNvPr>
          <p:cNvSpPr>
            <a:spLocks noGrp="1"/>
          </p:cNvSpPr>
          <p:nvPr>
            <p:ph type="ftr" sz="quarter" idx="12"/>
          </p:nvPr>
        </p:nvSpPr>
        <p:spPr/>
        <p:txBody>
          <a:bodyPr/>
          <a:lstStyle/>
          <a:p>
            <a:endParaRPr lang="sv-SE" dirty="0"/>
          </a:p>
        </p:txBody>
      </p:sp>
      <p:pic>
        <p:nvPicPr>
          <p:cNvPr id="5" name="Picture 2" descr="Image result for laglig grund">
            <a:extLst>
              <a:ext uri="{FF2B5EF4-FFF2-40B4-BE49-F238E27FC236}">
                <a16:creationId xmlns:a16="http://schemas.microsoft.com/office/drawing/2014/main" id="{31320C46-24FD-4502-BEB9-0D202B210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095" y="4517740"/>
            <a:ext cx="2552700" cy="169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7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A0C-5FF1-4846-A8D5-2A8C311E8F09}"/>
              </a:ext>
            </a:extLst>
          </p:cNvPr>
          <p:cNvSpPr>
            <a:spLocks noGrp="1"/>
          </p:cNvSpPr>
          <p:nvPr>
            <p:ph type="title"/>
          </p:nvPr>
        </p:nvSpPr>
        <p:spPr/>
        <p:txBody>
          <a:bodyPr/>
          <a:lstStyle/>
          <a:p>
            <a:r>
              <a:rPr lang="sv-SE" dirty="0"/>
              <a:t>Del 2 – E-direktivet och kakor</a:t>
            </a:r>
          </a:p>
        </p:txBody>
      </p:sp>
      <p:sp>
        <p:nvSpPr>
          <p:cNvPr id="4" name="Footer Placeholder 3">
            <a:extLst>
              <a:ext uri="{FF2B5EF4-FFF2-40B4-BE49-F238E27FC236}">
                <a16:creationId xmlns:a16="http://schemas.microsoft.com/office/drawing/2014/main" id="{365C81BB-0312-462D-BCBB-DA1D52892AA9}"/>
              </a:ext>
            </a:extLst>
          </p:cNvPr>
          <p:cNvSpPr>
            <a:spLocks noGrp="1"/>
          </p:cNvSpPr>
          <p:nvPr>
            <p:ph type="ftr" sz="quarter" idx="12"/>
          </p:nvPr>
        </p:nvSpPr>
        <p:spPr/>
        <p:txBody>
          <a:bodyPr/>
          <a:lstStyle/>
          <a:p>
            <a:endParaRPr lang="sv-SE" dirty="0"/>
          </a:p>
        </p:txBody>
      </p:sp>
      <p:pic>
        <p:nvPicPr>
          <p:cNvPr id="1026" name="Picture 2" descr="EU Cookies Directive - TermsFeed">
            <a:extLst>
              <a:ext uri="{FF2B5EF4-FFF2-40B4-BE49-F238E27FC236}">
                <a16:creationId xmlns:a16="http://schemas.microsoft.com/office/drawing/2014/main" id="{ABAE3648-7202-4CBE-A770-75A0C3A4C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2423347"/>
            <a:ext cx="6362700" cy="344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74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E-direktivet</a:t>
            </a:r>
          </a:p>
        </p:txBody>
      </p:sp>
      <p:sp>
        <p:nvSpPr>
          <p:cNvPr id="3" name="Text Placeholder 2"/>
          <p:cNvSpPr>
            <a:spLocks noGrp="1"/>
          </p:cNvSpPr>
          <p:nvPr>
            <p:ph type="body" sz="quarter" idx="11"/>
          </p:nvPr>
        </p:nvSpPr>
        <p:spPr/>
        <p:txBody>
          <a:bodyPr/>
          <a:lstStyle/>
          <a:p>
            <a:r>
              <a:rPr lang="sv-SE" dirty="0">
                <a:solidFill>
                  <a:srgbClr val="585858"/>
                </a:solidFill>
              </a:rPr>
              <a:t>EU-reglering av behandling av personuppgifter och integritetsskydd för elektronisk kommunikation</a:t>
            </a:r>
          </a:p>
          <a:p>
            <a:endParaRPr lang="sv-SE" dirty="0">
              <a:solidFill>
                <a:srgbClr val="585858"/>
              </a:solidFill>
            </a:endParaRPr>
          </a:p>
          <a:p>
            <a:r>
              <a:rPr lang="sv-SE" dirty="0"/>
              <a:t>GDPR gäller parallellt med E-direktivet</a:t>
            </a:r>
            <a:endParaRPr lang="sv-SE" dirty="0">
              <a:solidFill>
                <a:srgbClr val="585858"/>
              </a:solidFill>
            </a:endParaRPr>
          </a:p>
        </p:txBody>
      </p:sp>
      <p:sp>
        <p:nvSpPr>
          <p:cNvPr id="4" name="Footer Placeholder 3"/>
          <p:cNvSpPr>
            <a:spLocks noGrp="1"/>
          </p:cNvSpPr>
          <p:nvPr>
            <p:ph type="ftr" sz="quarter" idx="12"/>
          </p:nvPr>
        </p:nvSpPr>
        <p:spPr/>
        <p:txBody>
          <a:bodyPr/>
          <a:lstStyle/>
          <a:p>
            <a:endParaRPr lang="sv-SE"/>
          </a:p>
        </p:txBody>
      </p:sp>
      <p:pic>
        <p:nvPicPr>
          <p:cNvPr id="5" name="Bildobjekt 4">
            <a:extLst>
              <a:ext uri="{FF2B5EF4-FFF2-40B4-BE49-F238E27FC236}">
                <a16:creationId xmlns:a16="http://schemas.microsoft.com/office/drawing/2014/main" id="{6B0AC423-ECCC-4004-BB32-03231EB8CA69}"/>
              </a:ext>
            </a:extLst>
          </p:cNvPr>
          <p:cNvPicPr>
            <a:picLocks noChangeAspect="1"/>
          </p:cNvPicPr>
          <p:nvPr/>
        </p:nvPicPr>
        <p:blipFill>
          <a:blip r:embed="rId3"/>
          <a:stretch>
            <a:fillRect/>
          </a:stretch>
        </p:blipFill>
        <p:spPr>
          <a:xfrm>
            <a:off x="8153400" y="4446762"/>
            <a:ext cx="3076575" cy="1485900"/>
          </a:xfrm>
          <a:prstGeom prst="rect">
            <a:avLst/>
          </a:prstGeom>
        </p:spPr>
      </p:pic>
    </p:spTree>
    <p:extLst>
      <p:ext uri="{BB962C8B-B14F-4D97-AF65-F5344CB8AC3E}">
        <p14:creationId xmlns:p14="http://schemas.microsoft.com/office/powerpoint/2010/main" val="74415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70DD-61ED-4BC6-9F26-4C7251365ECE}"/>
              </a:ext>
            </a:extLst>
          </p:cNvPr>
          <p:cNvSpPr>
            <a:spLocks noGrp="1"/>
          </p:cNvSpPr>
          <p:nvPr>
            <p:ph type="title"/>
          </p:nvPr>
        </p:nvSpPr>
        <p:spPr/>
        <p:txBody>
          <a:bodyPr/>
          <a:lstStyle/>
          <a:p>
            <a:r>
              <a:rPr lang="sv-SE" dirty="0"/>
              <a:t>E-direktivet och kakor</a:t>
            </a:r>
          </a:p>
        </p:txBody>
      </p:sp>
      <p:sp>
        <p:nvSpPr>
          <p:cNvPr id="3" name="Text Placeholder 2">
            <a:extLst>
              <a:ext uri="{FF2B5EF4-FFF2-40B4-BE49-F238E27FC236}">
                <a16:creationId xmlns:a16="http://schemas.microsoft.com/office/drawing/2014/main" id="{9C5EF94F-5352-4E91-9700-7A738D3D3C96}"/>
              </a:ext>
            </a:extLst>
          </p:cNvPr>
          <p:cNvSpPr>
            <a:spLocks noGrp="1"/>
          </p:cNvSpPr>
          <p:nvPr>
            <p:ph type="body" sz="quarter" idx="11"/>
          </p:nvPr>
        </p:nvSpPr>
        <p:spPr>
          <a:xfrm>
            <a:off x="571205" y="2300400"/>
            <a:ext cx="8758767" cy="3376800"/>
          </a:xfrm>
        </p:spPr>
        <p:txBody>
          <a:bodyPr/>
          <a:lstStyle/>
          <a:p>
            <a:r>
              <a:rPr lang="sv-SE" dirty="0"/>
              <a:t>EU-direktiv om integritet och elektronisk kommunikation</a:t>
            </a:r>
          </a:p>
          <a:p>
            <a:endParaRPr lang="nn-NO" dirty="0"/>
          </a:p>
          <a:p>
            <a:r>
              <a:rPr lang="nn-NO" dirty="0"/>
              <a:t>I Sverige omsatt till: </a:t>
            </a:r>
            <a:r>
              <a:rPr lang="nn-NO" b="1" dirty="0"/>
              <a:t>Lag (2003:389) om elektronisk kommunikation</a:t>
            </a:r>
          </a:p>
          <a:p>
            <a:pPr marL="0" indent="0">
              <a:buNone/>
            </a:pPr>
            <a:r>
              <a:rPr lang="sv-SE" dirty="0"/>
              <a:t>”6 kap 18 §  </a:t>
            </a:r>
            <a:r>
              <a:rPr lang="sv-SE" u="sng" dirty="0"/>
              <a:t>Uppgifter får lagras i eller hämtas </a:t>
            </a:r>
            <a:r>
              <a:rPr lang="sv-SE" dirty="0"/>
              <a:t>från en abonnents eller användares terminalutrustning </a:t>
            </a:r>
            <a:r>
              <a:rPr lang="sv-SE" u="sng" dirty="0"/>
              <a:t>endast om abonnenten eller användaren får tillgång till information om ändamålet med behandlingen och samtycker till den</a:t>
            </a:r>
            <a:r>
              <a:rPr lang="sv-SE" dirty="0"/>
              <a:t>. Detta hindrar inte sådan lagring eller åtkomst som behövs för att överföra ett elektroniskt meddelande via ett elektroniskt kommunikationsnät eller som är nödvändig för att tillhandahålla en tjänst som användaren eller abonnenten uttryckligen har begärt.”</a:t>
            </a:r>
            <a:endParaRPr lang="nn-NO" dirty="0"/>
          </a:p>
        </p:txBody>
      </p:sp>
      <p:sp>
        <p:nvSpPr>
          <p:cNvPr id="4" name="Footer Placeholder 3">
            <a:extLst>
              <a:ext uri="{FF2B5EF4-FFF2-40B4-BE49-F238E27FC236}">
                <a16:creationId xmlns:a16="http://schemas.microsoft.com/office/drawing/2014/main" id="{E83D70D0-CC22-4625-ADBF-C60EDF7E4414}"/>
              </a:ext>
            </a:extLst>
          </p:cNvPr>
          <p:cNvSpPr>
            <a:spLocks noGrp="1"/>
          </p:cNvSpPr>
          <p:nvPr>
            <p:ph type="ftr" sz="quarter" idx="12"/>
          </p:nvPr>
        </p:nvSpPr>
        <p:spPr/>
        <p:txBody>
          <a:bodyPr/>
          <a:lstStyle/>
          <a:p>
            <a:endParaRPr lang="sv-SE" dirty="0"/>
          </a:p>
        </p:txBody>
      </p:sp>
      <p:pic>
        <p:nvPicPr>
          <p:cNvPr id="5" name="Picture 2" descr="Image result for minimera">
            <a:extLst>
              <a:ext uri="{FF2B5EF4-FFF2-40B4-BE49-F238E27FC236}">
                <a16:creationId xmlns:a16="http://schemas.microsoft.com/office/drawing/2014/main" id="{542E765E-0A3F-4A89-92A4-020945C56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862" y="4000500"/>
            <a:ext cx="2235600" cy="16767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9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3D51-7191-44F6-B4A5-5A76280D95D3}"/>
              </a:ext>
            </a:extLst>
          </p:cNvPr>
          <p:cNvSpPr>
            <a:spLocks noGrp="1"/>
          </p:cNvSpPr>
          <p:nvPr>
            <p:ph type="title"/>
          </p:nvPr>
        </p:nvSpPr>
        <p:spPr/>
        <p:txBody>
          <a:bodyPr/>
          <a:lstStyle/>
          <a:p>
            <a:r>
              <a:rPr lang="sv-SE" dirty="0"/>
              <a:t>Rättspraxis – EU-domstolen</a:t>
            </a:r>
          </a:p>
        </p:txBody>
      </p:sp>
      <p:sp>
        <p:nvSpPr>
          <p:cNvPr id="3" name="Text Placeholder 2">
            <a:extLst>
              <a:ext uri="{FF2B5EF4-FFF2-40B4-BE49-F238E27FC236}">
                <a16:creationId xmlns:a16="http://schemas.microsoft.com/office/drawing/2014/main" id="{D7733696-549A-487B-891B-2C97D7CE568B}"/>
              </a:ext>
            </a:extLst>
          </p:cNvPr>
          <p:cNvSpPr>
            <a:spLocks noGrp="1"/>
          </p:cNvSpPr>
          <p:nvPr>
            <p:ph type="body" sz="quarter" idx="11"/>
          </p:nvPr>
        </p:nvSpPr>
        <p:spPr/>
        <p:txBody>
          <a:bodyPr/>
          <a:lstStyle/>
          <a:p>
            <a:r>
              <a:rPr lang="sv-SE" dirty="0"/>
              <a:t>EU-domstolen slår fast att </a:t>
            </a:r>
            <a:r>
              <a:rPr lang="sv-SE" u="sng" dirty="0"/>
              <a:t>användning av cookies kräver ett </a:t>
            </a:r>
            <a:r>
              <a:rPr lang="sv-SE" b="1" u="sng" dirty="0"/>
              <a:t>aktivt</a:t>
            </a:r>
            <a:r>
              <a:rPr lang="sv-SE" u="sng" dirty="0"/>
              <a:t> samtycke</a:t>
            </a:r>
            <a:r>
              <a:rPr lang="sv-SE" dirty="0"/>
              <a:t> från webbplatsbesökare (dom i mål C-673/17, 1-10-2019).</a:t>
            </a:r>
          </a:p>
          <a:p>
            <a:endParaRPr lang="sv-SE" dirty="0"/>
          </a:p>
          <a:p>
            <a:r>
              <a:rPr lang="sv-SE" dirty="0"/>
              <a:t>En på förhand ikryssad ruta räcker inte.</a:t>
            </a:r>
          </a:p>
          <a:p>
            <a:endParaRPr lang="sv-SE" dirty="0"/>
          </a:p>
          <a:p>
            <a:r>
              <a:rPr lang="sv-SE" dirty="0"/>
              <a:t>Domen 2019 innebär att de flesta webbplatser behöver se över hur de hämtar in webbplatsbesökares samtycke för cookies som används för analysverktyg, marknadsföring, reklamnätverk och andra ändamål.</a:t>
            </a:r>
          </a:p>
        </p:txBody>
      </p:sp>
      <p:sp>
        <p:nvSpPr>
          <p:cNvPr id="4" name="Footer Placeholder 3">
            <a:extLst>
              <a:ext uri="{FF2B5EF4-FFF2-40B4-BE49-F238E27FC236}">
                <a16:creationId xmlns:a16="http://schemas.microsoft.com/office/drawing/2014/main" id="{B425FFB5-86AD-408F-8EF5-D5927FC246E6}"/>
              </a:ext>
            </a:extLst>
          </p:cNvPr>
          <p:cNvSpPr>
            <a:spLocks noGrp="1"/>
          </p:cNvSpPr>
          <p:nvPr>
            <p:ph type="ftr" sz="quarter" idx="12"/>
          </p:nvPr>
        </p:nvSpPr>
        <p:spPr/>
        <p:txBody>
          <a:bodyPr/>
          <a:lstStyle/>
          <a:p>
            <a:endParaRPr lang="sv-SE" dirty="0"/>
          </a:p>
        </p:txBody>
      </p:sp>
      <p:pic>
        <p:nvPicPr>
          <p:cNvPr id="5" name="Picture 2" descr="Image result for legal rights">
            <a:extLst>
              <a:ext uri="{FF2B5EF4-FFF2-40B4-BE49-F238E27FC236}">
                <a16:creationId xmlns:a16="http://schemas.microsoft.com/office/drawing/2014/main" id="{CDB639DD-5180-414F-B9E5-A9EA0E764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081" y="1180800"/>
            <a:ext cx="2609714" cy="174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9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9742-004A-4629-8C28-234B49B13924}"/>
              </a:ext>
            </a:extLst>
          </p:cNvPr>
          <p:cNvSpPr>
            <a:spLocks noGrp="1"/>
          </p:cNvSpPr>
          <p:nvPr>
            <p:ph type="title"/>
          </p:nvPr>
        </p:nvSpPr>
        <p:spPr/>
        <p:txBody>
          <a:bodyPr/>
          <a:lstStyle/>
          <a:p>
            <a:r>
              <a:rPr lang="sv-SE"/>
              <a:t>Samtycke (GDPR och E-direktivet)</a:t>
            </a:r>
            <a:endParaRPr lang="sv-SE" dirty="0"/>
          </a:p>
        </p:txBody>
      </p:sp>
      <p:sp>
        <p:nvSpPr>
          <p:cNvPr id="3" name="Text Placeholder 2">
            <a:extLst>
              <a:ext uri="{FF2B5EF4-FFF2-40B4-BE49-F238E27FC236}">
                <a16:creationId xmlns:a16="http://schemas.microsoft.com/office/drawing/2014/main" id="{8BB5072D-15C2-4BE1-B76A-AC066F509F4D}"/>
              </a:ext>
            </a:extLst>
          </p:cNvPr>
          <p:cNvSpPr>
            <a:spLocks noGrp="1"/>
          </p:cNvSpPr>
          <p:nvPr>
            <p:ph type="body" sz="quarter" idx="11"/>
          </p:nvPr>
        </p:nvSpPr>
        <p:spPr>
          <a:xfrm>
            <a:off x="571205" y="2300400"/>
            <a:ext cx="9670075" cy="3554490"/>
          </a:xfrm>
        </p:spPr>
        <p:txBody>
          <a:bodyPr/>
          <a:lstStyle/>
          <a:p>
            <a:r>
              <a:rPr lang="sv-SE"/>
              <a:t>Samtycke är en av 6 möjliga rättsliga grunder för att behandla personuppgifter</a:t>
            </a:r>
          </a:p>
          <a:p>
            <a:r>
              <a:rPr lang="sv-SE"/>
              <a:t>Den rättsliga grunden samtycke innebär att den registrerade har sagt ja till personuppgiftsbehandlingen</a:t>
            </a:r>
          </a:p>
          <a:p>
            <a:r>
              <a:rPr lang="sv-SE"/>
              <a:t>Den som samtycker måste informeras om den personuppgiftsbehandlingen</a:t>
            </a:r>
          </a:p>
          <a:p>
            <a:r>
              <a:rPr lang="sv-SE"/>
              <a:t>Samtycke måste vara frivilligt och jämlikt</a:t>
            </a:r>
          </a:p>
          <a:p>
            <a:r>
              <a:rPr lang="sv-SE"/>
              <a:t>Med frivilligt menas att den registrerade har ett genuint fritt val och kontroll över sina personuppgifter</a:t>
            </a:r>
          </a:p>
          <a:p>
            <a:pPr lvl="1"/>
            <a:r>
              <a:rPr lang="sv-SE"/>
              <a:t>Samtycket måste t.ex. kunna återtas varefter personuppgifter måste raderas</a:t>
            </a:r>
          </a:p>
          <a:p>
            <a:pPr lvl="1"/>
            <a:r>
              <a:rPr lang="sv-SE"/>
              <a:t>Den registrerade får inte drabbas av negativa konsekvenser om den inte lämnar sitt samtycke, t.ex. nekas tillträde eller åtkomst till innehåll på en webbsida.</a:t>
            </a:r>
            <a:endParaRPr lang="sv-SE" dirty="0"/>
          </a:p>
        </p:txBody>
      </p:sp>
      <p:sp>
        <p:nvSpPr>
          <p:cNvPr id="4" name="Footer Placeholder 3">
            <a:extLst>
              <a:ext uri="{FF2B5EF4-FFF2-40B4-BE49-F238E27FC236}">
                <a16:creationId xmlns:a16="http://schemas.microsoft.com/office/drawing/2014/main" id="{41D025FC-A72C-4BF9-B360-9F6254520E00}"/>
              </a:ext>
            </a:extLst>
          </p:cNvPr>
          <p:cNvSpPr>
            <a:spLocks noGrp="1"/>
          </p:cNvSpPr>
          <p:nvPr>
            <p:ph type="ftr" sz="quarter" idx="12"/>
          </p:nvPr>
        </p:nvSpPr>
        <p:spPr/>
        <p:txBody>
          <a:bodyPr/>
          <a:lstStyle/>
          <a:p>
            <a:endParaRPr lang="sv-SE" dirty="0"/>
          </a:p>
        </p:txBody>
      </p:sp>
      <p:pic>
        <p:nvPicPr>
          <p:cNvPr id="5" name="Picture 4">
            <a:extLst>
              <a:ext uri="{FF2B5EF4-FFF2-40B4-BE49-F238E27FC236}">
                <a16:creationId xmlns:a16="http://schemas.microsoft.com/office/drawing/2014/main" id="{30846FA6-5C04-4118-8D68-2EEEF0513748}"/>
              </a:ext>
            </a:extLst>
          </p:cNvPr>
          <p:cNvPicPr>
            <a:picLocks noChangeAspect="1"/>
          </p:cNvPicPr>
          <p:nvPr/>
        </p:nvPicPr>
        <p:blipFill rotWithShape="1">
          <a:blip r:embed="rId2"/>
          <a:srcRect l="27125" r="22750"/>
          <a:stretch/>
        </p:blipFill>
        <p:spPr>
          <a:xfrm>
            <a:off x="10045814" y="3606690"/>
            <a:ext cx="1691423" cy="2248200"/>
          </a:xfrm>
          <a:prstGeom prst="rect">
            <a:avLst/>
          </a:prstGeom>
        </p:spPr>
      </p:pic>
    </p:spTree>
    <p:extLst>
      <p:ext uri="{BB962C8B-B14F-4D97-AF65-F5344CB8AC3E}">
        <p14:creationId xmlns:p14="http://schemas.microsoft.com/office/powerpoint/2010/main" val="82811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585D-208A-4F31-BC5B-6E8BFCD4D89F}"/>
              </a:ext>
            </a:extLst>
          </p:cNvPr>
          <p:cNvSpPr>
            <a:spLocks noGrp="1"/>
          </p:cNvSpPr>
          <p:nvPr>
            <p:ph type="title"/>
          </p:nvPr>
        </p:nvSpPr>
        <p:spPr/>
        <p:txBody>
          <a:bodyPr/>
          <a:lstStyle/>
          <a:p>
            <a:r>
              <a:rPr lang="sv-SE" dirty="0"/>
              <a:t>Viktigt att tänka på - kakor</a:t>
            </a:r>
            <a:br>
              <a:rPr lang="sv-SE" dirty="0"/>
            </a:br>
            <a:endParaRPr lang="sv-SE" dirty="0"/>
          </a:p>
        </p:txBody>
      </p:sp>
      <p:sp>
        <p:nvSpPr>
          <p:cNvPr id="3" name="Text Placeholder 2">
            <a:extLst>
              <a:ext uri="{FF2B5EF4-FFF2-40B4-BE49-F238E27FC236}">
                <a16:creationId xmlns:a16="http://schemas.microsoft.com/office/drawing/2014/main" id="{9A2A004D-B192-49B9-9E78-D892C8530DF3}"/>
              </a:ext>
            </a:extLst>
          </p:cNvPr>
          <p:cNvSpPr>
            <a:spLocks noGrp="1"/>
          </p:cNvSpPr>
          <p:nvPr>
            <p:ph type="body" sz="quarter" idx="11"/>
          </p:nvPr>
        </p:nvSpPr>
        <p:spPr>
          <a:xfrm>
            <a:off x="571205" y="2300399"/>
            <a:ext cx="8758767" cy="3704615"/>
          </a:xfrm>
        </p:spPr>
        <p:txBody>
          <a:bodyPr/>
          <a:lstStyle/>
          <a:p>
            <a:pPr marL="0" indent="0">
              <a:buNone/>
            </a:pPr>
            <a:r>
              <a:rPr lang="sv-SE" b="1" dirty="0"/>
              <a:t>Utforma en </a:t>
            </a:r>
            <a:r>
              <a:rPr lang="sv-SE" b="1" dirty="0" err="1"/>
              <a:t>popup</a:t>
            </a:r>
            <a:r>
              <a:rPr lang="sv-SE" b="1" dirty="0"/>
              <a:t>-banner för samtycke till kakor för webbplatsen:</a:t>
            </a:r>
          </a:p>
          <a:p>
            <a:r>
              <a:rPr lang="sv-SE" dirty="0"/>
              <a:t>blockera kakor innan samtycke</a:t>
            </a:r>
          </a:p>
          <a:p>
            <a:r>
              <a:rPr lang="sv-SE" dirty="0"/>
              <a:t>ge besökarna möjligheten att neka alla (ej tekniskt nödvändiga) kakor</a:t>
            </a:r>
          </a:p>
          <a:p>
            <a:r>
              <a:rPr lang="sv-SE" dirty="0"/>
              <a:t>informera användare om webbplatsens användning av kakor</a:t>
            </a:r>
          </a:p>
          <a:p>
            <a:pPr lvl="1"/>
            <a:r>
              <a:rPr lang="sv-SE" dirty="0"/>
              <a:t>Syfte/ändamål, rättslig grund, mm.</a:t>
            </a:r>
          </a:p>
          <a:p>
            <a:r>
              <a:rPr lang="sv-SE" dirty="0"/>
              <a:t>respektera användares integritetsval</a:t>
            </a:r>
          </a:p>
          <a:p>
            <a:r>
              <a:rPr lang="sv-SE" dirty="0"/>
              <a:t>lagra dokumentation om samtycke i 5 år, enligt lagstadgade krav</a:t>
            </a:r>
          </a:p>
          <a:p>
            <a:endParaRPr lang="sv-SE" dirty="0"/>
          </a:p>
          <a:p>
            <a:pPr marL="0" indent="0">
              <a:buNone/>
            </a:pPr>
            <a:r>
              <a:rPr lang="sv-SE" dirty="0"/>
              <a:t>Reglerna gäller inte bara för vanliga kakor utan även för annan jämförbar teknik som till exempel Flash-kakor och html5 </a:t>
            </a:r>
            <a:r>
              <a:rPr lang="sv-SE" dirty="0" err="1"/>
              <a:t>local</a:t>
            </a:r>
            <a:r>
              <a:rPr lang="sv-SE" dirty="0"/>
              <a:t> </a:t>
            </a:r>
            <a:r>
              <a:rPr lang="sv-SE" dirty="0" err="1"/>
              <a:t>storage</a:t>
            </a:r>
            <a:r>
              <a:rPr lang="sv-SE" dirty="0"/>
              <a:t>.</a:t>
            </a:r>
          </a:p>
        </p:txBody>
      </p:sp>
      <p:sp>
        <p:nvSpPr>
          <p:cNvPr id="4" name="Footer Placeholder 3">
            <a:extLst>
              <a:ext uri="{FF2B5EF4-FFF2-40B4-BE49-F238E27FC236}">
                <a16:creationId xmlns:a16="http://schemas.microsoft.com/office/drawing/2014/main" id="{94CA7B74-FA8A-4EA1-A108-CCAFCB8560BA}"/>
              </a:ext>
            </a:extLst>
          </p:cNvPr>
          <p:cNvSpPr>
            <a:spLocks noGrp="1"/>
          </p:cNvSpPr>
          <p:nvPr>
            <p:ph type="ftr" sz="quarter" idx="12"/>
          </p:nvPr>
        </p:nvSpPr>
        <p:spPr/>
        <p:txBody>
          <a:bodyPr/>
          <a:lstStyle/>
          <a:p>
            <a:endParaRPr lang="sv-SE" dirty="0"/>
          </a:p>
        </p:txBody>
      </p:sp>
      <p:pic>
        <p:nvPicPr>
          <p:cNvPr id="7" name="Picture 2" descr="Image result for define">
            <a:extLst>
              <a:ext uri="{FF2B5EF4-FFF2-40B4-BE49-F238E27FC236}">
                <a16:creationId xmlns:a16="http://schemas.microsoft.com/office/drawing/2014/main" id="{3C1FE9B0-C65C-4B90-8E81-3087DAA5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790" y="4080510"/>
            <a:ext cx="2566004" cy="192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8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9361-F52E-4E01-B3C2-A8C0BF5DD625}"/>
              </a:ext>
            </a:extLst>
          </p:cNvPr>
          <p:cNvSpPr>
            <a:spLocks noGrp="1"/>
          </p:cNvSpPr>
          <p:nvPr>
            <p:ph type="title"/>
          </p:nvPr>
        </p:nvSpPr>
        <p:spPr/>
        <p:txBody>
          <a:bodyPr/>
          <a:lstStyle/>
          <a:p>
            <a:r>
              <a:rPr lang="sv-SE" dirty="0"/>
              <a:t>Kontrollera din webbplats</a:t>
            </a:r>
          </a:p>
        </p:txBody>
      </p:sp>
      <p:sp>
        <p:nvSpPr>
          <p:cNvPr id="3" name="Text Placeholder 2">
            <a:extLst>
              <a:ext uri="{FF2B5EF4-FFF2-40B4-BE49-F238E27FC236}">
                <a16:creationId xmlns:a16="http://schemas.microsoft.com/office/drawing/2014/main" id="{794A9EB7-E08B-4288-B5FB-4C349502B3C2}"/>
              </a:ext>
            </a:extLst>
          </p:cNvPr>
          <p:cNvSpPr>
            <a:spLocks noGrp="1"/>
          </p:cNvSpPr>
          <p:nvPr>
            <p:ph type="body" sz="quarter" idx="11"/>
          </p:nvPr>
        </p:nvSpPr>
        <p:spPr>
          <a:xfrm>
            <a:off x="571206" y="2300400"/>
            <a:ext cx="9161880" cy="3268662"/>
          </a:xfrm>
        </p:spPr>
        <p:txBody>
          <a:bodyPr/>
          <a:lstStyle/>
          <a:p>
            <a:pPr marL="0" indent="0">
              <a:buNone/>
            </a:pPr>
            <a:r>
              <a:rPr lang="sv-SE" dirty="0"/>
              <a:t>Webbkoll:</a:t>
            </a:r>
          </a:p>
          <a:p>
            <a:r>
              <a:rPr lang="sv-SE" dirty="0">
                <a:hlinkClick r:id="rId3"/>
              </a:rPr>
              <a:t>https://dataskydd.net/webbkoll/</a:t>
            </a:r>
            <a:endParaRPr lang="sv-SE" dirty="0"/>
          </a:p>
          <a:p>
            <a:r>
              <a:rPr lang="sv-SE" dirty="0"/>
              <a:t>Testa din webbsida!</a:t>
            </a:r>
          </a:p>
          <a:p>
            <a:r>
              <a:rPr lang="sv-SE" dirty="0"/>
              <a:t>Åtgärda brister.</a:t>
            </a:r>
          </a:p>
          <a:p>
            <a:pPr marL="0" indent="0">
              <a:buNone/>
            </a:pPr>
            <a:endParaRPr lang="sv-SE" dirty="0"/>
          </a:p>
          <a:p>
            <a:pPr marL="0" indent="0">
              <a:buNone/>
            </a:pPr>
            <a:r>
              <a:rPr lang="sv-SE" dirty="0"/>
              <a:t>Webbkoll är ett analysverktyg som tar reda på hur bra dataskyddet är på din webbplats. Verktyget ger tips på hur du kan åtgärda problem som hittas.</a:t>
            </a:r>
          </a:p>
        </p:txBody>
      </p:sp>
      <p:sp>
        <p:nvSpPr>
          <p:cNvPr id="4" name="Footer Placeholder 3">
            <a:extLst>
              <a:ext uri="{FF2B5EF4-FFF2-40B4-BE49-F238E27FC236}">
                <a16:creationId xmlns:a16="http://schemas.microsoft.com/office/drawing/2014/main" id="{EC84C56E-964F-421D-90FA-F47432246CD0}"/>
              </a:ext>
            </a:extLst>
          </p:cNvPr>
          <p:cNvSpPr>
            <a:spLocks noGrp="1"/>
          </p:cNvSpPr>
          <p:nvPr>
            <p:ph type="ftr" sz="quarter" idx="12"/>
          </p:nvPr>
        </p:nvSpPr>
        <p:spPr/>
        <p:txBody>
          <a:bodyPr/>
          <a:lstStyle/>
          <a:p>
            <a:endParaRPr lang="sv-SE" dirty="0"/>
          </a:p>
        </p:txBody>
      </p:sp>
      <p:pic>
        <p:nvPicPr>
          <p:cNvPr id="5" name="Picture 2" descr="Image result for correct">
            <a:extLst>
              <a:ext uri="{FF2B5EF4-FFF2-40B4-BE49-F238E27FC236}">
                <a16:creationId xmlns:a16="http://schemas.microsoft.com/office/drawing/2014/main" id="{6B89DC5A-8E61-4E5E-A926-77FCB175A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589" y="4802494"/>
            <a:ext cx="2236795" cy="153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07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220D8E-CF16-4357-BA90-4EAE46650E2B}"/>
              </a:ext>
            </a:extLst>
          </p:cNvPr>
          <p:cNvSpPr>
            <a:spLocks noGrp="1"/>
          </p:cNvSpPr>
          <p:nvPr>
            <p:ph type="title"/>
          </p:nvPr>
        </p:nvSpPr>
        <p:spPr/>
        <p:txBody>
          <a:bodyPr/>
          <a:lstStyle/>
          <a:p>
            <a:r>
              <a:rPr lang="sv-SE" dirty="0"/>
              <a:t>Presentation</a:t>
            </a:r>
          </a:p>
        </p:txBody>
      </p:sp>
      <p:sp>
        <p:nvSpPr>
          <p:cNvPr id="3" name="Platshållare för text 2">
            <a:extLst>
              <a:ext uri="{FF2B5EF4-FFF2-40B4-BE49-F238E27FC236}">
                <a16:creationId xmlns:a16="http://schemas.microsoft.com/office/drawing/2014/main" id="{4482B518-1250-43BD-A7E5-C33B369FF8F4}"/>
              </a:ext>
            </a:extLst>
          </p:cNvPr>
          <p:cNvSpPr>
            <a:spLocks noGrp="1"/>
          </p:cNvSpPr>
          <p:nvPr>
            <p:ph type="body" sz="quarter" idx="11"/>
          </p:nvPr>
        </p:nvSpPr>
        <p:spPr/>
        <p:txBody>
          <a:bodyPr/>
          <a:lstStyle/>
          <a:p>
            <a:r>
              <a:rPr lang="sv-SE" dirty="0"/>
              <a:t>Oskar Westergren</a:t>
            </a:r>
            <a:r>
              <a:rPr lang="sv-SE" b="1" dirty="0"/>
              <a:t> </a:t>
            </a:r>
            <a:r>
              <a:rPr lang="sv-SE" dirty="0"/>
              <a:t>(Dataskyddsombud)</a:t>
            </a:r>
          </a:p>
        </p:txBody>
      </p:sp>
      <p:sp>
        <p:nvSpPr>
          <p:cNvPr id="4" name="Platshållare för sidfot 3">
            <a:extLst>
              <a:ext uri="{FF2B5EF4-FFF2-40B4-BE49-F238E27FC236}">
                <a16:creationId xmlns:a16="http://schemas.microsoft.com/office/drawing/2014/main" id="{94D9DAD8-4ABF-4EE2-AADB-2FD82F546E38}"/>
              </a:ext>
            </a:extLst>
          </p:cNvPr>
          <p:cNvSpPr>
            <a:spLocks noGrp="1"/>
          </p:cNvSpPr>
          <p:nvPr>
            <p:ph type="ftr" sz="quarter" idx="12"/>
          </p:nvPr>
        </p:nvSpPr>
        <p:spPr/>
        <p:txBody>
          <a:bodyPr/>
          <a:lstStyle/>
          <a:p>
            <a:endParaRPr lang="sv-SE"/>
          </a:p>
        </p:txBody>
      </p:sp>
      <p:pic>
        <p:nvPicPr>
          <p:cNvPr id="1026" name="Picture 2" descr="Image result for lÃ¤rare">
            <a:extLst>
              <a:ext uri="{FF2B5EF4-FFF2-40B4-BE49-F238E27FC236}">
                <a16:creationId xmlns:a16="http://schemas.microsoft.com/office/drawing/2014/main" id="{1131690C-50D4-42F3-A1EA-E3DD1323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4557985"/>
            <a:ext cx="2721928" cy="11670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17E5-EACB-451D-AF2F-8B3254415FAA}"/>
              </a:ext>
            </a:extLst>
          </p:cNvPr>
          <p:cNvSpPr>
            <a:spLocks noGrp="1"/>
          </p:cNvSpPr>
          <p:nvPr>
            <p:ph type="title"/>
          </p:nvPr>
        </p:nvSpPr>
        <p:spPr/>
        <p:txBody>
          <a:bodyPr/>
          <a:lstStyle/>
          <a:p>
            <a:r>
              <a:rPr lang="sv-SE" dirty="0" err="1"/>
              <a:t>Qa</a:t>
            </a:r>
            <a:r>
              <a:rPr lang="sv-SE" dirty="0"/>
              <a:t> om cookies</a:t>
            </a:r>
          </a:p>
        </p:txBody>
      </p:sp>
      <p:sp>
        <p:nvSpPr>
          <p:cNvPr id="3" name="Text Placeholder 2">
            <a:extLst>
              <a:ext uri="{FF2B5EF4-FFF2-40B4-BE49-F238E27FC236}">
                <a16:creationId xmlns:a16="http://schemas.microsoft.com/office/drawing/2014/main" id="{406E1293-4B79-414B-A2AF-4B6F7DC6C136}"/>
              </a:ext>
            </a:extLst>
          </p:cNvPr>
          <p:cNvSpPr>
            <a:spLocks noGrp="1"/>
          </p:cNvSpPr>
          <p:nvPr>
            <p:ph type="body" sz="quarter" idx="11"/>
          </p:nvPr>
        </p:nvSpPr>
        <p:spPr>
          <a:xfrm>
            <a:off x="571205" y="2300400"/>
            <a:ext cx="8995705" cy="3268662"/>
          </a:xfrm>
        </p:spPr>
        <p:txBody>
          <a:bodyPr/>
          <a:lstStyle/>
          <a:p>
            <a:r>
              <a:rPr lang="sv-SE" sz="1800" dirty="0">
                <a:effectLst/>
                <a:latin typeface="Calibri" panose="020F0502020204030204" pitchFamily="34" charset="0"/>
                <a:ea typeface="Calibri" panose="020F0502020204030204" pitchFamily="34" charset="0"/>
              </a:rPr>
              <a:t> - Måste en användare samtycka till användandet av alla olika sorters kakor (temporära/sessionsknutna, långlivade, etc.)?</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Får man använda kakor innan användaren har samtyckt/nekat till användande av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behövs för att få en användares samtycke att använda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Hur styrker man att en användare har givit sitt samtycke?</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för risker finns det med att använda kakor utan att användaren samtycker?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Är det OK att vägra användaren åtkomst till sidan om denne inte samtycker till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behöver man tänka på om användare kan skapa konton och logga in på ens hemsida (då personuppgifter sparas)?</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Om användare kan skicka in något anonymt (t.ex. gästboksinlägg), påverkas det av GDPR på något vis? Även om det inte kan knytas till en specifik individ?</a:t>
            </a:r>
            <a:endParaRPr lang="sv-SE" dirty="0"/>
          </a:p>
        </p:txBody>
      </p:sp>
      <p:sp>
        <p:nvSpPr>
          <p:cNvPr id="4" name="Footer Placeholder 3">
            <a:extLst>
              <a:ext uri="{FF2B5EF4-FFF2-40B4-BE49-F238E27FC236}">
                <a16:creationId xmlns:a16="http://schemas.microsoft.com/office/drawing/2014/main" id="{932752AD-CC6F-4D0F-8ADB-734E78FD1E64}"/>
              </a:ext>
            </a:extLst>
          </p:cNvPr>
          <p:cNvSpPr>
            <a:spLocks noGrp="1"/>
          </p:cNvSpPr>
          <p:nvPr>
            <p:ph type="ftr" sz="quarter" idx="12"/>
          </p:nvPr>
        </p:nvSpPr>
        <p:spPr/>
        <p:txBody>
          <a:bodyPr/>
          <a:lstStyle/>
          <a:p>
            <a:endParaRPr lang="sv-SE" dirty="0"/>
          </a:p>
        </p:txBody>
      </p:sp>
      <p:pic>
        <p:nvPicPr>
          <p:cNvPr id="5" name="Picture 2" descr="Image result for questions">
            <a:extLst>
              <a:ext uri="{FF2B5EF4-FFF2-40B4-BE49-F238E27FC236}">
                <a16:creationId xmlns:a16="http://schemas.microsoft.com/office/drawing/2014/main" id="{A2DFD782-91AF-4990-8BE8-9B0DAC2A7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0" y="1180800"/>
            <a:ext cx="2990850" cy="149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977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418D-0C29-4CA0-87A1-D90155B5EAB6}"/>
              </a:ext>
            </a:extLst>
          </p:cNvPr>
          <p:cNvSpPr>
            <a:spLocks noGrp="1"/>
          </p:cNvSpPr>
          <p:nvPr>
            <p:ph type="title"/>
          </p:nvPr>
        </p:nvSpPr>
        <p:spPr/>
        <p:txBody>
          <a:bodyPr/>
          <a:lstStyle/>
          <a:p>
            <a:r>
              <a:rPr lang="sv-SE" dirty="0"/>
              <a:t>Förslag på Resurser</a:t>
            </a:r>
          </a:p>
        </p:txBody>
      </p:sp>
      <p:sp>
        <p:nvSpPr>
          <p:cNvPr id="3" name="Text Placeholder 2">
            <a:extLst>
              <a:ext uri="{FF2B5EF4-FFF2-40B4-BE49-F238E27FC236}">
                <a16:creationId xmlns:a16="http://schemas.microsoft.com/office/drawing/2014/main" id="{E8A4A866-E22F-429D-B3D2-9058001DA469}"/>
              </a:ext>
            </a:extLst>
          </p:cNvPr>
          <p:cNvSpPr>
            <a:spLocks noGrp="1"/>
          </p:cNvSpPr>
          <p:nvPr>
            <p:ph type="body" sz="quarter" idx="11"/>
          </p:nvPr>
        </p:nvSpPr>
        <p:spPr/>
        <p:txBody>
          <a:bodyPr/>
          <a:lstStyle/>
          <a:p>
            <a:r>
              <a:rPr lang="sv-SE" dirty="0">
                <a:hlinkClick r:id="rId2"/>
              </a:rPr>
              <a:t>www.integritetsmyndigheten.se</a:t>
            </a:r>
            <a:endParaRPr lang="sv-SE" dirty="0"/>
          </a:p>
          <a:p>
            <a:r>
              <a:rPr lang="sv-SE" dirty="0">
                <a:hlinkClick r:id="rId3"/>
              </a:rPr>
              <a:t>https://www.pts.se/sv/privat/internet/integritet/kakor-cookies/</a:t>
            </a:r>
            <a:endParaRPr lang="sv-SE" dirty="0">
              <a:hlinkClick r:id="rId4"/>
            </a:endParaRPr>
          </a:p>
          <a:p>
            <a:r>
              <a:rPr lang="sv-SE" dirty="0">
                <a:hlinkClick r:id="rId4"/>
              </a:rPr>
              <a:t>https://dataskydd.net/</a:t>
            </a:r>
            <a:endParaRPr lang="sv-SE" dirty="0"/>
          </a:p>
          <a:p>
            <a:r>
              <a:rPr lang="sv-SE" dirty="0">
                <a:hlinkClick r:id="rId5"/>
              </a:rPr>
              <a:t>https://webbkoll.dataskydd.net/sv/</a:t>
            </a:r>
            <a:endParaRPr lang="sv-SE" dirty="0"/>
          </a:p>
          <a:p>
            <a:r>
              <a:rPr lang="sv-SE" dirty="0">
                <a:hlinkClick r:id="rId6"/>
              </a:rPr>
              <a:t>https://webbriktlinjer.se/riktlinjer/20-upplys-hur-juridisk-information-och-kakor-hanteras/</a:t>
            </a:r>
            <a:endParaRPr lang="sv-SE" dirty="0"/>
          </a:p>
          <a:p>
            <a:r>
              <a:rPr lang="sv-SE" dirty="0">
                <a:hlinkClick r:id="rId7"/>
              </a:rPr>
              <a:t>https://cookieinformation.com/sv/vad-ar-reglerna-for-cookies/</a:t>
            </a:r>
            <a:endParaRPr lang="sv-SE" dirty="0"/>
          </a:p>
          <a:p>
            <a:r>
              <a:rPr lang="sv-SE" dirty="0">
                <a:hlinkClick r:id="rId8"/>
              </a:rPr>
              <a:t>https://cookieinformation.com/sv/resurser/blog-sv/varfor-bor-ni-samla-in-samtycke-till-cookies/</a:t>
            </a:r>
            <a:r>
              <a:rPr lang="sv-SE" dirty="0"/>
              <a:t> </a:t>
            </a:r>
          </a:p>
          <a:p>
            <a:endParaRPr lang="sv-SE" dirty="0"/>
          </a:p>
          <a:p>
            <a:endParaRPr lang="sv-SE" dirty="0"/>
          </a:p>
        </p:txBody>
      </p:sp>
      <p:sp>
        <p:nvSpPr>
          <p:cNvPr id="4" name="Footer Placeholder 3">
            <a:extLst>
              <a:ext uri="{FF2B5EF4-FFF2-40B4-BE49-F238E27FC236}">
                <a16:creationId xmlns:a16="http://schemas.microsoft.com/office/drawing/2014/main" id="{BC09D922-7515-4680-B413-9AB34DE3408F}"/>
              </a:ext>
            </a:extLst>
          </p:cNvPr>
          <p:cNvSpPr>
            <a:spLocks noGrp="1"/>
          </p:cNvSpPr>
          <p:nvPr>
            <p:ph type="ftr" sz="quarter" idx="12"/>
          </p:nvPr>
        </p:nvSpPr>
        <p:spPr/>
        <p:txBody>
          <a:bodyPr/>
          <a:lstStyle/>
          <a:p>
            <a:endParaRPr lang="sv-SE" dirty="0"/>
          </a:p>
        </p:txBody>
      </p:sp>
      <p:pic>
        <p:nvPicPr>
          <p:cNvPr id="5" name="Picture 2" descr="Image result for information">
            <a:extLst>
              <a:ext uri="{FF2B5EF4-FFF2-40B4-BE49-F238E27FC236}">
                <a16:creationId xmlns:a16="http://schemas.microsoft.com/office/drawing/2014/main" id="{3BB35F9C-2E2D-42AA-8621-574567BB3C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0301" y="1180800"/>
            <a:ext cx="2685630" cy="1916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00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5F2-464F-4009-8519-2C22FC3BF6CE}"/>
              </a:ext>
            </a:extLst>
          </p:cNvPr>
          <p:cNvSpPr>
            <a:spLocks noGrp="1"/>
          </p:cNvSpPr>
          <p:nvPr>
            <p:ph type="title"/>
          </p:nvPr>
        </p:nvSpPr>
        <p:spPr/>
        <p:txBody>
          <a:bodyPr/>
          <a:lstStyle/>
          <a:p>
            <a:r>
              <a:rPr lang="sv-SE" dirty="0"/>
              <a:t>Frågor</a:t>
            </a:r>
          </a:p>
        </p:txBody>
      </p:sp>
      <p:sp>
        <p:nvSpPr>
          <p:cNvPr id="4" name="Footer Placeholder 3">
            <a:extLst>
              <a:ext uri="{FF2B5EF4-FFF2-40B4-BE49-F238E27FC236}">
                <a16:creationId xmlns:a16="http://schemas.microsoft.com/office/drawing/2014/main" id="{06A60822-4CC0-4D9D-8273-DC0DD81BE00C}"/>
              </a:ext>
            </a:extLst>
          </p:cNvPr>
          <p:cNvSpPr>
            <a:spLocks noGrp="1"/>
          </p:cNvSpPr>
          <p:nvPr>
            <p:ph type="ftr" sz="quarter" idx="12"/>
          </p:nvPr>
        </p:nvSpPr>
        <p:spPr/>
        <p:txBody>
          <a:bodyPr/>
          <a:lstStyle/>
          <a:p>
            <a:endParaRPr lang="sv-SE" dirty="0"/>
          </a:p>
        </p:txBody>
      </p:sp>
      <p:pic>
        <p:nvPicPr>
          <p:cNvPr id="5" name="Picture 2" descr="Image result for questions">
            <a:extLst>
              <a:ext uri="{FF2B5EF4-FFF2-40B4-BE49-F238E27FC236}">
                <a16:creationId xmlns:a16="http://schemas.microsoft.com/office/drawing/2014/main" id="{613A29DC-8560-4D0F-AEEF-C0F98479E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955" y="2269155"/>
            <a:ext cx="6816090" cy="3408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36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6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9C1B-05B0-4D6E-9741-34F1F08EDEC2}"/>
              </a:ext>
            </a:extLst>
          </p:cNvPr>
          <p:cNvSpPr>
            <a:spLocks noGrp="1"/>
          </p:cNvSpPr>
          <p:nvPr>
            <p:ph type="title"/>
          </p:nvPr>
        </p:nvSpPr>
        <p:spPr/>
        <p:txBody>
          <a:bodyPr/>
          <a:lstStyle/>
          <a:p>
            <a:r>
              <a:rPr lang="sv-SE" dirty="0"/>
              <a:t>Del 1 – GDPR</a:t>
            </a:r>
          </a:p>
        </p:txBody>
      </p:sp>
      <p:sp>
        <p:nvSpPr>
          <p:cNvPr id="4" name="Footer Placeholder 3">
            <a:extLst>
              <a:ext uri="{FF2B5EF4-FFF2-40B4-BE49-F238E27FC236}">
                <a16:creationId xmlns:a16="http://schemas.microsoft.com/office/drawing/2014/main" id="{8CC312A8-D93B-46AC-810F-2F14CD0BD28E}"/>
              </a:ext>
            </a:extLst>
          </p:cNvPr>
          <p:cNvSpPr>
            <a:spLocks noGrp="1"/>
          </p:cNvSpPr>
          <p:nvPr>
            <p:ph type="ftr" sz="quarter" idx="12"/>
          </p:nvPr>
        </p:nvSpPr>
        <p:spPr/>
        <p:txBody>
          <a:bodyPr/>
          <a:lstStyle/>
          <a:p>
            <a:endParaRPr lang="sv-SE" dirty="0"/>
          </a:p>
        </p:txBody>
      </p:sp>
      <p:pic>
        <p:nvPicPr>
          <p:cNvPr id="6" name="Picture 2" descr="Image result for gdpr">
            <a:extLst>
              <a:ext uri="{FF2B5EF4-FFF2-40B4-BE49-F238E27FC236}">
                <a16:creationId xmlns:a16="http://schemas.microsoft.com/office/drawing/2014/main" id="{078092F5-3245-40D5-9315-D05FE80E6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560" y="2251125"/>
            <a:ext cx="5878880" cy="2939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814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28F6-A7E2-4D7A-A2ED-EBDFBA0FC52F}"/>
              </a:ext>
            </a:extLst>
          </p:cNvPr>
          <p:cNvSpPr>
            <a:spLocks noGrp="1"/>
          </p:cNvSpPr>
          <p:nvPr>
            <p:ph type="title"/>
          </p:nvPr>
        </p:nvSpPr>
        <p:spPr/>
        <p:txBody>
          <a:bodyPr/>
          <a:lstStyle/>
          <a:p>
            <a:r>
              <a:rPr lang="sv-SE" dirty="0" err="1"/>
              <a:t>IntroduKtion</a:t>
            </a:r>
            <a:r>
              <a:rPr lang="sv-SE" dirty="0"/>
              <a:t> - Film</a:t>
            </a:r>
          </a:p>
        </p:txBody>
      </p:sp>
      <p:sp>
        <p:nvSpPr>
          <p:cNvPr id="3" name="Text Placeholder 2">
            <a:extLst>
              <a:ext uri="{FF2B5EF4-FFF2-40B4-BE49-F238E27FC236}">
                <a16:creationId xmlns:a16="http://schemas.microsoft.com/office/drawing/2014/main" id="{43D08777-A50B-40F7-9327-6B9A5456A288}"/>
              </a:ext>
            </a:extLst>
          </p:cNvPr>
          <p:cNvSpPr>
            <a:spLocks noGrp="1"/>
          </p:cNvSpPr>
          <p:nvPr>
            <p:ph type="body" sz="quarter" idx="11"/>
          </p:nvPr>
        </p:nvSpPr>
        <p:spPr/>
        <p:txBody>
          <a:bodyPr/>
          <a:lstStyle/>
          <a:p>
            <a:pPr marL="0" indent="0">
              <a:buNone/>
            </a:pPr>
            <a:endParaRPr lang="sv-SE" dirty="0"/>
          </a:p>
          <a:p>
            <a:r>
              <a:rPr lang="sv-SE" dirty="0">
                <a:hlinkClick r:id="rId2"/>
              </a:rPr>
              <a:t>https://www.youtube.com/watch?v=RdU--d46D80</a:t>
            </a:r>
            <a:endParaRPr lang="sv-SE" dirty="0"/>
          </a:p>
          <a:p>
            <a:pPr marL="0" indent="0">
              <a:buNone/>
            </a:pPr>
            <a:endParaRPr lang="da-DK" b="0" i="0" dirty="0">
              <a:effectLst/>
              <a:latin typeface="Roboto"/>
            </a:endParaRPr>
          </a:p>
          <a:p>
            <a:pPr marL="0" indent="0">
              <a:buNone/>
            </a:pPr>
            <a:r>
              <a:rPr lang="sv-SE" b="0" i="0" dirty="0">
                <a:effectLst/>
                <a:latin typeface="Roboto"/>
              </a:rPr>
              <a:t>Se kundernas reaktioner när bagaren ställer personliga frågor, något som vi accepterar dagligen i </a:t>
            </a:r>
            <a:r>
              <a:rPr lang="sv-SE" b="0" i="0" dirty="0" err="1">
                <a:effectLst/>
                <a:latin typeface="Roboto"/>
              </a:rPr>
              <a:t>appar</a:t>
            </a:r>
            <a:r>
              <a:rPr lang="sv-SE" b="0" i="0" dirty="0">
                <a:effectLst/>
                <a:latin typeface="Roboto"/>
              </a:rPr>
              <a:t> och på webben.</a:t>
            </a:r>
          </a:p>
        </p:txBody>
      </p:sp>
      <p:sp>
        <p:nvSpPr>
          <p:cNvPr id="4" name="Footer Placeholder 3">
            <a:extLst>
              <a:ext uri="{FF2B5EF4-FFF2-40B4-BE49-F238E27FC236}">
                <a16:creationId xmlns:a16="http://schemas.microsoft.com/office/drawing/2014/main" id="{348D0440-DCC1-43FF-8B82-E67855D18E25}"/>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42197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A0E-2C3A-461B-ABCB-D85627F81B18}"/>
              </a:ext>
            </a:extLst>
          </p:cNvPr>
          <p:cNvSpPr>
            <a:spLocks noGrp="1"/>
          </p:cNvSpPr>
          <p:nvPr>
            <p:ph type="title"/>
          </p:nvPr>
        </p:nvSpPr>
        <p:spPr>
          <a:xfrm>
            <a:off x="571199" y="1180800"/>
            <a:ext cx="9961985" cy="1052446"/>
          </a:xfrm>
        </p:spPr>
        <p:txBody>
          <a:bodyPr/>
          <a:lstStyle/>
          <a:p>
            <a:r>
              <a:rPr lang="sv-SE" dirty="0"/>
              <a:t>Dataskyddsförordningen (GDPR)</a:t>
            </a:r>
          </a:p>
        </p:txBody>
      </p:sp>
      <p:sp>
        <p:nvSpPr>
          <p:cNvPr id="3" name="Text Placeholder 2">
            <a:extLst>
              <a:ext uri="{FF2B5EF4-FFF2-40B4-BE49-F238E27FC236}">
                <a16:creationId xmlns:a16="http://schemas.microsoft.com/office/drawing/2014/main" id="{F1667080-94AE-4117-AE95-648CFB181A82}"/>
              </a:ext>
            </a:extLst>
          </p:cNvPr>
          <p:cNvSpPr>
            <a:spLocks noGrp="1"/>
          </p:cNvSpPr>
          <p:nvPr>
            <p:ph type="body" sz="quarter" idx="11"/>
          </p:nvPr>
        </p:nvSpPr>
        <p:spPr>
          <a:xfrm>
            <a:off x="571205" y="2300399"/>
            <a:ext cx="8758767" cy="3662309"/>
          </a:xfrm>
        </p:spPr>
        <p:txBody>
          <a:bodyPr/>
          <a:lstStyle/>
          <a:p>
            <a:pPr marL="0" indent="0">
              <a:buNone/>
            </a:pPr>
            <a:r>
              <a:rPr lang="sv-SE" dirty="0"/>
              <a:t>EU:s stadga om de grundläggande rättigheterna:</a:t>
            </a:r>
          </a:p>
          <a:p>
            <a:pPr lvl="1"/>
            <a:r>
              <a:rPr lang="sv-SE" dirty="0"/>
              <a:t>rätt till respekt för sitt privatliv och familjeliv (Art 7)</a:t>
            </a:r>
          </a:p>
          <a:p>
            <a:pPr lvl="1"/>
            <a:r>
              <a:rPr lang="sv-SE" dirty="0"/>
              <a:t>skydd av personuppgifter (Art 8)</a:t>
            </a:r>
          </a:p>
          <a:p>
            <a:pPr marL="0" indent="0">
              <a:buNone/>
            </a:pPr>
            <a:endParaRPr lang="sv-SE" dirty="0"/>
          </a:p>
          <a:p>
            <a:pPr marL="0" indent="0">
              <a:buNone/>
            </a:pPr>
            <a:r>
              <a:rPr lang="sv-SE" dirty="0"/>
              <a:t>Avsikterna med GDPR är att:</a:t>
            </a:r>
          </a:p>
          <a:p>
            <a:r>
              <a:rPr lang="sv-SE" dirty="0"/>
              <a:t>EU-medborgare ska få kontroll över sina personuppgifter,</a:t>
            </a:r>
          </a:p>
          <a:p>
            <a:r>
              <a:rPr lang="sv-SE" dirty="0"/>
              <a:t>stärka skyddet för personuppgifter inom EU, och</a:t>
            </a:r>
          </a:p>
          <a:p>
            <a:r>
              <a:rPr lang="sv-SE" dirty="0"/>
              <a:t>förenkla regelverk för internationella företag.</a:t>
            </a:r>
          </a:p>
          <a:p>
            <a:r>
              <a:rPr lang="sv-SE" dirty="0"/>
              <a:t>beivra överträdelser mot rätten till privatliv och skydd av personuppgifter</a:t>
            </a:r>
          </a:p>
        </p:txBody>
      </p:sp>
      <p:sp>
        <p:nvSpPr>
          <p:cNvPr id="4" name="Footer Placeholder 3">
            <a:extLst>
              <a:ext uri="{FF2B5EF4-FFF2-40B4-BE49-F238E27FC236}">
                <a16:creationId xmlns:a16="http://schemas.microsoft.com/office/drawing/2014/main" id="{A17EF1EA-7067-409C-810B-9E69D6BB9772}"/>
              </a:ext>
            </a:extLst>
          </p:cNvPr>
          <p:cNvSpPr>
            <a:spLocks noGrp="1"/>
          </p:cNvSpPr>
          <p:nvPr>
            <p:ph type="ftr" sz="quarter" idx="12"/>
          </p:nvPr>
        </p:nvSpPr>
        <p:spPr/>
        <p:txBody>
          <a:bodyPr/>
          <a:lstStyle/>
          <a:p>
            <a:endParaRPr lang="sv-SE" dirty="0"/>
          </a:p>
        </p:txBody>
      </p:sp>
      <p:pic>
        <p:nvPicPr>
          <p:cNvPr id="5" name="Picture 2" descr="Image result for gdpr">
            <a:extLst>
              <a:ext uri="{FF2B5EF4-FFF2-40B4-BE49-F238E27FC236}">
                <a16:creationId xmlns:a16="http://schemas.microsoft.com/office/drawing/2014/main" id="{D9DE77D1-A9BD-4132-8D8A-7EA419C22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177" y="4459546"/>
            <a:ext cx="2381618" cy="13888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7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AF6CFB-D7CB-4EAA-99AA-9EC972E5EFAA}"/>
              </a:ext>
            </a:extLst>
          </p:cNvPr>
          <p:cNvSpPr>
            <a:spLocks noGrp="1"/>
          </p:cNvSpPr>
          <p:nvPr>
            <p:ph type="title"/>
          </p:nvPr>
        </p:nvSpPr>
        <p:spPr/>
        <p:txBody>
          <a:bodyPr/>
          <a:lstStyle/>
          <a:p>
            <a:r>
              <a:rPr lang="sv-SE" sz="3200"/>
              <a:t>Vad är en personuppgift?</a:t>
            </a:r>
          </a:p>
        </p:txBody>
      </p:sp>
      <p:sp>
        <p:nvSpPr>
          <p:cNvPr id="3" name="Platshållare för text 2">
            <a:extLst>
              <a:ext uri="{FF2B5EF4-FFF2-40B4-BE49-F238E27FC236}">
                <a16:creationId xmlns:a16="http://schemas.microsoft.com/office/drawing/2014/main" id="{A5D452C6-8A95-4D66-ADB3-85F98FBAD48C}"/>
              </a:ext>
            </a:extLst>
          </p:cNvPr>
          <p:cNvSpPr>
            <a:spLocks noGrp="1"/>
          </p:cNvSpPr>
          <p:nvPr>
            <p:ph type="body" sz="quarter" idx="11"/>
          </p:nvPr>
        </p:nvSpPr>
        <p:spPr>
          <a:xfrm>
            <a:off x="1952401" y="2106090"/>
            <a:ext cx="6569075" cy="3268662"/>
          </a:xfrm>
        </p:spPr>
        <p:txBody>
          <a:bodyPr/>
          <a:lstStyle/>
          <a:p>
            <a:r>
              <a:rPr lang="sv-SE" sz="1800" dirty="0"/>
              <a:t>All slags information som direkt eller indirekt kan hänföras till en fysisk person som är i livet.</a:t>
            </a:r>
          </a:p>
        </p:txBody>
      </p:sp>
      <p:pic>
        <p:nvPicPr>
          <p:cNvPr id="12" name="Bildobjekt 11">
            <a:extLst>
              <a:ext uri="{FF2B5EF4-FFF2-40B4-BE49-F238E27FC236}">
                <a16:creationId xmlns:a16="http://schemas.microsoft.com/office/drawing/2014/main" id="{EFC4CF18-A8F7-4FB3-A8D8-B581B5A2A3AB}"/>
              </a:ext>
            </a:extLst>
          </p:cNvPr>
          <p:cNvPicPr>
            <a:picLocks noChangeAspect="1"/>
          </p:cNvPicPr>
          <p:nvPr/>
        </p:nvPicPr>
        <p:blipFill rotWithShape="1">
          <a:blip r:embed="rId3"/>
          <a:srcRect t="13624"/>
          <a:stretch/>
        </p:blipFill>
        <p:spPr>
          <a:xfrm>
            <a:off x="4048126" y="2884453"/>
            <a:ext cx="3695699" cy="36573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197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EF892B-9E5B-4DF8-B999-F3C5FC11C95A}"/>
              </a:ext>
            </a:extLst>
          </p:cNvPr>
          <p:cNvSpPr>
            <a:spLocks noGrp="1"/>
          </p:cNvSpPr>
          <p:nvPr>
            <p:ph type="title"/>
          </p:nvPr>
        </p:nvSpPr>
        <p:spPr>
          <a:xfrm>
            <a:off x="1952400" y="1180800"/>
            <a:ext cx="7886260" cy="756000"/>
          </a:xfrm>
        </p:spPr>
        <p:txBody>
          <a:bodyPr/>
          <a:lstStyle/>
          <a:p>
            <a:r>
              <a:rPr lang="sv-SE" dirty="0"/>
              <a:t>Behandling av personuppgifter</a:t>
            </a:r>
          </a:p>
        </p:txBody>
      </p:sp>
      <p:sp>
        <p:nvSpPr>
          <p:cNvPr id="3" name="Platshållare för text 2">
            <a:extLst>
              <a:ext uri="{FF2B5EF4-FFF2-40B4-BE49-F238E27FC236}">
                <a16:creationId xmlns:a16="http://schemas.microsoft.com/office/drawing/2014/main" id="{76B33DC3-6B8D-41FE-98E5-1864C7B2688D}"/>
              </a:ext>
            </a:extLst>
          </p:cNvPr>
          <p:cNvSpPr>
            <a:spLocks noGrp="1"/>
          </p:cNvSpPr>
          <p:nvPr>
            <p:ph type="body" sz="quarter" idx="11"/>
          </p:nvPr>
        </p:nvSpPr>
        <p:spPr>
          <a:xfrm>
            <a:off x="1952401" y="2300400"/>
            <a:ext cx="7105874" cy="4084971"/>
          </a:xfrm>
        </p:spPr>
        <p:txBody>
          <a:bodyPr/>
          <a:lstStyle/>
          <a:p>
            <a:r>
              <a:rPr lang="sv-SE" dirty="0"/>
              <a:t>En åtgärd eller kombination av åtgärder beträffande personuppgifter eller uppsättningar av personuppgifter.</a:t>
            </a:r>
          </a:p>
          <a:p>
            <a:pPr marL="457200" lvl="1" indent="0">
              <a:buNone/>
            </a:pPr>
            <a:endParaRPr lang="sv-SE" dirty="0"/>
          </a:p>
          <a:p>
            <a:pPr marL="457200" lvl="1" indent="0">
              <a:buNone/>
            </a:pPr>
            <a:endParaRPr lang="sv-SE" dirty="0"/>
          </a:p>
          <a:p>
            <a:pPr marL="457200" lvl="1" indent="0">
              <a:buNone/>
            </a:pPr>
            <a:r>
              <a:rPr lang="sv-SE" dirty="0"/>
              <a:t>Exempel:</a:t>
            </a:r>
          </a:p>
          <a:p>
            <a:pPr marL="457200" lvl="1" indent="0">
              <a:buNone/>
            </a:pPr>
            <a:r>
              <a:rPr lang="sv-SE" dirty="0"/>
              <a:t>-insamling/framtagning</a:t>
            </a:r>
          </a:p>
          <a:p>
            <a:pPr marL="457200" lvl="1" indent="0">
              <a:buNone/>
            </a:pPr>
            <a:r>
              <a:rPr lang="sv-SE" dirty="0"/>
              <a:t>-sammanställning/organisering/strukturering/bearbetning</a:t>
            </a:r>
          </a:p>
          <a:p>
            <a:pPr marL="457200" lvl="1" indent="0">
              <a:buNone/>
            </a:pPr>
            <a:r>
              <a:rPr lang="sv-SE" dirty="0"/>
              <a:t>-ändring</a:t>
            </a:r>
          </a:p>
          <a:p>
            <a:pPr marL="457200" lvl="1" indent="0">
              <a:buNone/>
            </a:pPr>
            <a:r>
              <a:rPr lang="sv-SE" dirty="0"/>
              <a:t>-användning</a:t>
            </a:r>
          </a:p>
          <a:p>
            <a:pPr marL="457200" lvl="1" indent="0">
              <a:buNone/>
            </a:pPr>
            <a:r>
              <a:rPr lang="sv-SE" dirty="0"/>
              <a:t>-spridning</a:t>
            </a:r>
          </a:p>
          <a:p>
            <a:pPr marL="457200" lvl="1" indent="0">
              <a:buNone/>
            </a:pPr>
            <a:r>
              <a:rPr lang="sv-SE" dirty="0"/>
              <a:t>-lagring</a:t>
            </a:r>
          </a:p>
          <a:p>
            <a:pPr marL="457200" lvl="1" indent="0">
              <a:buNone/>
            </a:pPr>
            <a:r>
              <a:rPr lang="sv-SE" dirty="0"/>
              <a:t>-förstöring</a:t>
            </a:r>
          </a:p>
        </p:txBody>
      </p:sp>
      <p:pic>
        <p:nvPicPr>
          <p:cNvPr id="1026" name="Picture 2" descr="Image result for behandling av personuppgifter Ã¤r">
            <a:extLst>
              <a:ext uri="{FF2B5EF4-FFF2-40B4-BE49-F238E27FC236}">
                <a16:creationId xmlns:a16="http://schemas.microsoft.com/office/drawing/2014/main" id="{CBFDCE12-77BB-445F-9A8F-6D12067D7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10" y="4756405"/>
            <a:ext cx="2443451" cy="1628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0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F3D8FC4-607E-4C97-AEFA-839FC4E9F200}"/>
              </a:ext>
            </a:extLst>
          </p:cNvPr>
          <p:cNvSpPr>
            <a:spLocks noGrp="1"/>
          </p:cNvSpPr>
          <p:nvPr>
            <p:ph type="title"/>
          </p:nvPr>
        </p:nvSpPr>
        <p:spPr>
          <a:xfrm>
            <a:off x="571205" y="1180800"/>
            <a:ext cx="9353845" cy="756000"/>
          </a:xfrm>
        </p:spPr>
        <p:txBody>
          <a:bodyPr/>
          <a:lstStyle/>
          <a:p>
            <a:r>
              <a:rPr lang="sv-SE" dirty="0"/>
              <a:t>känsliga personuppgifter</a:t>
            </a:r>
          </a:p>
        </p:txBody>
      </p:sp>
      <p:sp>
        <p:nvSpPr>
          <p:cNvPr id="3" name="Platshållare för text 2">
            <a:extLst>
              <a:ext uri="{FF2B5EF4-FFF2-40B4-BE49-F238E27FC236}">
                <a16:creationId xmlns:a16="http://schemas.microsoft.com/office/drawing/2014/main" id="{4AB4FF1E-861B-4E3F-80E7-F277412D224B}"/>
              </a:ext>
            </a:extLst>
          </p:cNvPr>
          <p:cNvSpPr>
            <a:spLocks noGrp="1"/>
          </p:cNvSpPr>
          <p:nvPr>
            <p:ph type="body" sz="quarter" idx="11"/>
          </p:nvPr>
        </p:nvSpPr>
        <p:spPr/>
        <p:txBody>
          <a:bodyPr/>
          <a:lstStyle/>
          <a:p>
            <a:r>
              <a:rPr lang="sv-SE" dirty="0"/>
              <a:t>Ras och etniskt ursprung</a:t>
            </a:r>
          </a:p>
          <a:p>
            <a:r>
              <a:rPr lang="sv-SE" dirty="0"/>
              <a:t>Politiska åsikter</a:t>
            </a:r>
          </a:p>
          <a:p>
            <a:r>
              <a:rPr lang="sv-SE" dirty="0"/>
              <a:t>Religiös eller filosofisk övertygelse</a:t>
            </a:r>
          </a:p>
          <a:p>
            <a:r>
              <a:rPr lang="sv-SE" dirty="0"/>
              <a:t>Medlemskap i fackförening</a:t>
            </a:r>
          </a:p>
          <a:p>
            <a:r>
              <a:rPr lang="sv-SE" dirty="0"/>
              <a:t>Hälsa och sexualliv</a:t>
            </a:r>
          </a:p>
          <a:p>
            <a:r>
              <a:rPr lang="sv-SE" dirty="0"/>
              <a:t>Genetiska/biometriska uppgifter</a:t>
            </a:r>
          </a:p>
          <a:p>
            <a:endParaRPr lang="sv-SE" dirty="0"/>
          </a:p>
          <a:p>
            <a:endParaRPr lang="sv-SE" dirty="0"/>
          </a:p>
          <a:p>
            <a:endParaRPr lang="sv-SE" dirty="0"/>
          </a:p>
          <a:p>
            <a:endParaRPr lang="sv-SE" dirty="0"/>
          </a:p>
        </p:txBody>
      </p:sp>
      <p:sp>
        <p:nvSpPr>
          <p:cNvPr id="4" name="Platshållare för sidfot 3">
            <a:extLst>
              <a:ext uri="{FF2B5EF4-FFF2-40B4-BE49-F238E27FC236}">
                <a16:creationId xmlns:a16="http://schemas.microsoft.com/office/drawing/2014/main" id="{2E706C87-6CC6-4083-98F3-0A5CA06F5698}"/>
              </a:ext>
            </a:extLst>
          </p:cNvPr>
          <p:cNvSpPr>
            <a:spLocks noGrp="1"/>
          </p:cNvSpPr>
          <p:nvPr>
            <p:ph type="ftr" sz="quarter" idx="12"/>
          </p:nvPr>
        </p:nvSpPr>
        <p:spPr/>
        <p:txBody>
          <a:bodyPr/>
          <a:lstStyle/>
          <a:p>
            <a:endParaRPr lang="sv-SE"/>
          </a:p>
        </p:txBody>
      </p:sp>
      <p:sp>
        <p:nvSpPr>
          <p:cNvPr id="6" name="AutoShape 2" descr="Related image">
            <a:extLst>
              <a:ext uri="{FF2B5EF4-FFF2-40B4-BE49-F238E27FC236}">
                <a16:creationId xmlns:a16="http://schemas.microsoft.com/office/drawing/2014/main" id="{155D0B05-7925-4A84-ACBF-1F0B01DE24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pic>
        <p:nvPicPr>
          <p:cNvPr id="8" name="Bild 7">
            <a:extLst>
              <a:ext uri="{FF2B5EF4-FFF2-40B4-BE49-F238E27FC236}">
                <a16:creationId xmlns:a16="http://schemas.microsoft.com/office/drawing/2014/main" id="{A1CB4146-BC5D-4D0F-A5CD-F2EC8119C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6877" y="3613498"/>
            <a:ext cx="2392883" cy="2063702"/>
          </a:xfrm>
          <a:prstGeom prst="rect">
            <a:avLst/>
          </a:prstGeom>
        </p:spPr>
      </p:pic>
    </p:spTree>
    <p:extLst>
      <p:ext uri="{BB962C8B-B14F-4D97-AF65-F5344CB8AC3E}">
        <p14:creationId xmlns:p14="http://schemas.microsoft.com/office/powerpoint/2010/main" val="5260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104-2D0D-43D3-B7EF-7AFB622E33B1}"/>
              </a:ext>
            </a:extLst>
          </p:cNvPr>
          <p:cNvSpPr>
            <a:spLocks noGrp="1"/>
          </p:cNvSpPr>
          <p:nvPr>
            <p:ph type="title"/>
          </p:nvPr>
        </p:nvSpPr>
        <p:spPr/>
        <p:txBody>
          <a:bodyPr/>
          <a:lstStyle/>
          <a:p>
            <a:r>
              <a:rPr lang="sv-SE" dirty="0"/>
              <a:t>GDPR – tillämpningsområde</a:t>
            </a:r>
          </a:p>
        </p:txBody>
      </p:sp>
      <p:sp>
        <p:nvSpPr>
          <p:cNvPr id="3" name="Text Placeholder 2">
            <a:extLst>
              <a:ext uri="{FF2B5EF4-FFF2-40B4-BE49-F238E27FC236}">
                <a16:creationId xmlns:a16="http://schemas.microsoft.com/office/drawing/2014/main" id="{7B5E7C54-A789-4F31-9133-41845BD17AD7}"/>
              </a:ext>
            </a:extLst>
          </p:cNvPr>
          <p:cNvSpPr>
            <a:spLocks noGrp="1"/>
          </p:cNvSpPr>
          <p:nvPr>
            <p:ph type="body" sz="quarter" idx="11"/>
          </p:nvPr>
        </p:nvSpPr>
        <p:spPr>
          <a:xfrm>
            <a:off x="571206" y="2300400"/>
            <a:ext cx="8287044" cy="3268662"/>
          </a:xfrm>
        </p:spPr>
        <p:txBody>
          <a:bodyPr/>
          <a:lstStyle/>
          <a:p>
            <a:pPr marL="0" indent="0">
              <a:buNone/>
            </a:pPr>
            <a:r>
              <a:rPr lang="sv-SE" sz="1800" b="1" dirty="0"/>
              <a:t>Materiella tillämpningsområde</a:t>
            </a:r>
            <a:r>
              <a:rPr lang="sv-SE" sz="1800" dirty="0"/>
              <a:t>:</a:t>
            </a:r>
          </a:p>
          <a:p>
            <a:r>
              <a:rPr lang="sv-SE" sz="1800" dirty="0"/>
              <a:t>Alla digitala personuppgiftsbehandlingar</a:t>
            </a:r>
            <a:endParaRPr lang="sv-SE" sz="1800" b="1" dirty="0"/>
          </a:p>
          <a:p>
            <a:r>
              <a:rPr lang="sv-SE" sz="1800" dirty="0"/>
              <a:t>Alla personuppgifter som ingår (eller kommer att ingå) i ett register</a:t>
            </a:r>
          </a:p>
          <a:p>
            <a:pPr marL="0" indent="0">
              <a:buNone/>
            </a:pPr>
            <a:endParaRPr lang="sv-SE" sz="1800" dirty="0"/>
          </a:p>
          <a:p>
            <a:pPr marL="0" indent="0">
              <a:buNone/>
            </a:pPr>
            <a:r>
              <a:rPr lang="sv-SE" sz="1800" b="1" dirty="0"/>
              <a:t>Geografiska tillämpningsområde:</a:t>
            </a:r>
          </a:p>
          <a:p>
            <a:r>
              <a:rPr lang="sv-SE" sz="1800" dirty="0"/>
              <a:t>Alla personuppgiftsbehandlingar om personer som upprätthåller sig i EU.</a:t>
            </a:r>
          </a:p>
          <a:p>
            <a:r>
              <a:rPr lang="sv-SE" sz="1800" dirty="0"/>
              <a:t>Alla personuppgiftsbehandlingar som utförs av en organisation som är etablerad i EU.</a:t>
            </a:r>
          </a:p>
          <a:p>
            <a:endParaRPr lang="sv-SE" sz="1800" dirty="0">
              <a:latin typeface="Calibri" panose="020F0502020204030204" pitchFamily="34" charset="0"/>
              <a:ea typeface="Calibri" panose="020F0502020204030204" pitchFamily="34" charset="0"/>
            </a:endParaRPr>
          </a:p>
        </p:txBody>
      </p:sp>
      <p:sp>
        <p:nvSpPr>
          <p:cNvPr id="4" name="Footer Placeholder 3">
            <a:extLst>
              <a:ext uri="{FF2B5EF4-FFF2-40B4-BE49-F238E27FC236}">
                <a16:creationId xmlns:a16="http://schemas.microsoft.com/office/drawing/2014/main" id="{CA616E26-6AE0-4102-B7ED-9D2C876C69AC}"/>
              </a:ext>
            </a:extLst>
          </p:cNvPr>
          <p:cNvSpPr>
            <a:spLocks noGrp="1"/>
          </p:cNvSpPr>
          <p:nvPr>
            <p:ph type="ftr" sz="quarter" idx="12"/>
          </p:nvPr>
        </p:nvSpPr>
        <p:spPr/>
        <p:txBody>
          <a:bodyPr/>
          <a:lstStyle/>
          <a:p>
            <a:endParaRPr lang="sv-SE" dirty="0"/>
          </a:p>
        </p:txBody>
      </p:sp>
      <p:pic>
        <p:nvPicPr>
          <p:cNvPr id="5" name="Picture 2" descr="Image result for information">
            <a:extLst>
              <a:ext uri="{FF2B5EF4-FFF2-40B4-BE49-F238E27FC236}">
                <a16:creationId xmlns:a16="http://schemas.microsoft.com/office/drawing/2014/main" id="{14F732C7-05FD-4202-9744-C5B02FA9A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8270" y="4273989"/>
            <a:ext cx="2602525" cy="1857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7881228"/>
      </p:ext>
    </p:extLst>
  </p:cSld>
  <p:clrMapOvr>
    <a:masterClrMapping/>
  </p:clrMapOvr>
</p:sld>
</file>

<file path=ppt/theme/theme1.xml><?xml version="1.0" encoding="utf-8"?>
<a:theme xmlns:a="http://schemas.openxmlformats.org/drawingml/2006/main" name="White">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71DCF333-CBBD-468A-89FD-3DADAA13C015}"/>
    </a:ext>
  </a:extLst>
</a:theme>
</file>

<file path=ppt/theme/theme2.xml><?xml version="1.0" encoding="utf-8"?>
<a:theme xmlns:a="http://schemas.openxmlformats.org/drawingml/2006/main" name="Gray">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5C8B3E66-AF5D-4376-8B86-CB8DD119B7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67c9a586-1f1f-4fae-ba02-f86b0adf5129</Template>
  <TotalTime>400</TotalTime>
  <Words>2069</Words>
  <Application>Microsoft Office PowerPoint</Application>
  <PresentationFormat>Widescreen</PresentationFormat>
  <Paragraphs>224</Paragraphs>
  <Slides>23</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Roboto</vt:lpstr>
      <vt:lpstr>Times New Roman</vt:lpstr>
      <vt:lpstr>White</vt:lpstr>
      <vt:lpstr>Gray</vt:lpstr>
      <vt:lpstr>Integritet på webb </vt:lpstr>
      <vt:lpstr>Presentation</vt:lpstr>
      <vt:lpstr>Del 1 – GDPR</vt:lpstr>
      <vt:lpstr>IntroduKtion - Film</vt:lpstr>
      <vt:lpstr>Dataskyddsförordningen (GDPR)</vt:lpstr>
      <vt:lpstr>Vad är en personuppgift?</vt:lpstr>
      <vt:lpstr>Behandling av personuppgifter</vt:lpstr>
      <vt:lpstr>känsliga personuppgifter</vt:lpstr>
      <vt:lpstr>GDPR – tillämpningsområde</vt:lpstr>
      <vt:lpstr>personuppgiftsansvar - Webbplatser</vt:lpstr>
      <vt:lpstr>GDPR - Grundläggande principer</vt:lpstr>
      <vt:lpstr>Laglighet - Rättslig grund</vt:lpstr>
      <vt:lpstr>Del 2 – E-direktivet och kakor</vt:lpstr>
      <vt:lpstr>E-direktivet</vt:lpstr>
      <vt:lpstr>E-direktivet och kakor</vt:lpstr>
      <vt:lpstr>Rättspraxis – EU-domstolen</vt:lpstr>
      <vt:lpstr>Samtycke (GDPR och E-direktivet)</vt:lpstr>
      <vt:lpstr>Viktigt att tänka på - kakor </vt:lpstr>
      <vt:lpstr>Kontrollera din webbplats</vt:lpstr>
      <vt:lpstr>Qa om cookies</vt:lpstr>
      <vt:lpstr>Förslag på Resurser</vt:lpstr>
      <vt:lpstr>Frågor</vt:lpstr>
      <vt:lpstr>PowerPoint Presentation</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Westergren</dc:creator>
  <cp:lastModifiedBy>Oskar Westergren</cp:lastModifiedBy>
  <cp:revision>149</cp:revision>
  <dcterms:created xsi:type="dcterms:W3CDTF">2020-08-11T13:01:52Z</dcterms:created>
  <dcterms:modified xsi:type="dcterms:W3CDTF">2022-02-22T09:16:51Z</dcterms:modified>
</cp:coreProperties>
</file>