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6" r:id="rId3"/>
    <p:sldId id="257" r:id="rId4"/>
    <p:sldId id="269" r:id="rId5"/>
    <p:sldId id="260" r:id="rId6"/>
    <p:sldId id="258" r:id="rId7"/>
    <p:sldId id="261" r:id="rId8"/>
    <p:sldId id="263" r:id="rId9"/>
    <p:sldId id="262" r:id="rId10"/>
    <p:sldId id="265" r:id="rId11"/>
    <p:sldId id="264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06" autoAdjust="0"/>
    <p:restoredTop sz="89228" autoAdjust="0"/>
  </p:normalViewPr>
  <p:slideViewPr>
    <p:cSldViewPr>
      <p:cViewPr>
        <p:scale>
          <a:sx n="80" d="100"/>
          <a:sy n="80" d="100"/>
        </p:scale>
        <p:origin x="47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F441-F138-469A-8D88-5C19E3281FA4}" type="datetimeFigureOut">
              <a:rPr lang="en-GB" smtClean="0"/>
              <a:t>18/05/2014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9A8BE-91B3-42DF-B614-F6CCC04D20C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8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it-IT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Reads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genere composti tra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e le 30.000 basi, dipendentemente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dalla tecnologica utilizzata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40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Adenina</a:t>
            </a:r>
            <a:r>
              <a:rPr lang="en-US" dirty="0" smtClean="0"/>
              <a:t>, </a:t>
            </a:r>
            <a:r>
              <a:rPr lang="en-US" dirty="0" err="1" smtClean="0"/>
              <a:t>Guanina</a:t>
            </a:r>
            <a:r>
              <a:rPr lang="en-US" dirty="0" smtClean="0"/>
              <a:t>, </a:t>
            </a:r>
            <a:r>
              <a:rPr lang="en-US" dirty="0" err="1" smtClean="0"/>
              <a:t>Citosina</a:t>
            </a:r>
            <a:r>
              <a:rPr lang="en-US" dirty="0" smtClean="0"/>
              <a:t>, </a:t>
            </a:r>
            <a:r>
              <a:rPr lang="en-US" dirty="0" err="1" smtClean="0"/>
              <a:t>Timina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le </a:t>
            </a:r>
            <a:r>
              <a:rPr lang="en-US" dirty="0" err="1" smtClean="0"/>
              <a:t>basi</a:t>
            </a:r>
            <a:r>
              <a:rPr lang="en-US" dirty="0" smtClean="0"/>
              <a:t> </a:t>
            </a:r>
            <a:r>
              <a:rPr lang="en-US" dirty="0" err="1" smtClean="0"/>
              <a:t>azotate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compongono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trovano</a:t>
            </a:r>
            <a:r>
              <a:rPr lang="en-US" baseline="0" dirty="0" smtClean="0"/>
              <a:t> </a:t>
            </a:r>
            <a:r>
              <a:rPr lang="en-US" baseline="0" smtClean="0"/>
              <a:t>dentro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nucleotidi</a:t>
            </a:r>
            <a:r>
              <a:rPr lang="en-US" baseline="0" dirty="0" smtClean="0"/>
              <a:t> del DNA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26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40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56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it-IT" i="1" dirty="0" smtClean="0">
                  <a:latin typeface="Cambria Math"/>
                </a:endParaRPr>
              </a:p>
              <a:p>
                <a:pPr marL="228600" indent="-2286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1200" b="0" i="1" smtClean="0">
                            <a:latin typeface="Cambria Math"/>
                          </a:rPr>
                          <m:t>𝑆</m:t>
                        </m:r>
                        <m:r>
                          <a:rPr lang="it-IT" sz="1200" b="0" i="1" smtClean="0">
                            <a:latin typeface="Cambria Math"/>
                          </a:rPr>
                          <m:t>,</m:t>
                        </m:r>
                        <m:r>
                          <a:rPr lang="it-IT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it-IT" i="1" dirty="0" smtClean="0">
                    <a:latin typeface="Cambria Math"/>
                  </a:rPr>
                  <a:t> </a:t>
                </a:r>
                <a:r>
                  <a:rPr lang="it-IT" i="0" dirty="0" smtClean="0">
                    <a:latin typeface="Cambria Math"/>
                  </a:rPr>
                  <a:t>stringhe</a:t>
                </a:r>
                <a:r>
                  <a:rPr lang="it-IT" i="0" baseline="0" dirty="0" smtClean="0">
                    <a:latin typeface="Cambria Math"/>
                  </a:rPr>
                  <a:t> di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it-IT" sz="12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i="1" dirty="0" smtClean="0">
                    <a:latin typeface="Cambria Math"/>
                  </a:rPr>
                  <a:t> </a:t>
                </a:r>
                <a:r>
                  <a:rPr lang="it-IT" i="0" dirty="0" smtClean="0">
                    <a:latin typeface="Cambria Math"/>
                  </a:rPr>
                  <a:t>che iniziano</a:t>
                </a:r>
                <a:r>
                  <a:rPr lang="it-IT" i="0" baseline="0" dirty="0" smtClean="0">
                    <a:latin typeface="Cambria Math"/>
                  </a:rPr>
                  <a:t> con un k-</a:t>
                </a:r>
                <a:r>
                  <a:rPr lang="it-IT" i="0" baseline="0" dirty="0" err="1" smtClean="0">
                    <a:latin typeface="Cambria Math"/>
                  </a:rPr>
                  <a:t>mer</a:t>
                </a:r>
                <a:r>
                  <a:rPr lang="it-IT" i="0" baseline="0" dirty="0" smtClean="0">
                    <a:latin typeface="Cambria Math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/>
                        <a:ea typeface="Cambria Math"/>
                      </a:rPr>
                      <m:t>𝑓𝑖𝑟𝑠𝑡</m:t>
                    </m:r>
                    <m:r>
                      <a:rPr lang="it-IT" sz="1200" b="0" i="1" smtClean="0">
                        <a:latin typeface="Cambria Math"/>
                        <a:ea typeface="Cambria Math"/>
                      </a:rPr>
                      <m:t>﷮</m:t>
                    </m:r>
                    <m:r>
                      <a:rPr lang="it-IT" sz="1200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it-IT" i="0" baseline="0" dirty="0" smtClean="0">
                    <a:latin typeface="Cambria Math"/>
                  </a:rPr>
                  <a:t>) e proseguono con la sua massima </a:t>
                </a:r>
                <a:r>
                  <a:rPr lang="it-IT" i="0" baseline="0" dirty="0" smtClean="0">
                    <a:latin typeface="Cambria Math"/>
                  </a:rPr>
                  <a:t>estensione che non cambia il supporto</a:t>
                </a:r>
                <a:endParaRPr lang="it-IT" i="1" dirty="0" smtClean="0">
                  <a:latin typeface="Cambria Math"/>
                </a:endParaRPr>
              </a:p>
              <a:p>
                <a:pPr marL="228600" indent="-2286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it-IT" i="1">
                                <a:latin typeface="Cambria Math"/>
                              </a:rPr>
                              <m:t>𝑧</m:t>
                            </m:r>
                            <m:r>
                              <a:rPr lang="it-IT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:r>
                  <a:rPr lang="en-US" dirty="0" err="1" smtClean="0"/>
                  <a:t>zz</a:t>
                </a:r>
                <a:r>
                  <a:rPr lang="en-US" dirty="0" smtClean="0"/>
                  <a:t>’ </a:t>
                </a:r>
                <a:r>
                  <a:rPr lang="en-US" dirty="0" err="1" smtClean="0"/>
                  <a:t>massima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estensione</a:t>
                </a:r>
                <a:r>
                  <a:rPr lang="en-US" baseline="0" dirty="0" smtClean="0"/>
                  <a:t> </a:t>
                </a:r>
                <a:r>
                  <a:rPr lang="en-US" b="1" baseline="0" dirty="0" err="1" smtClean="0"/>
                  <a:t>destra</a:t>
                </a:r>
                <a:r>
                  <a:rPr lang="en-US" baseline="0" dirty="0" smtClean="0"/>
                  <a:t> di z </a:t>
                </a:r>
                <a:r>
                  <a:rPr lang="en-US" baseline="0" dirty="0" err="1" smtClean="0"/>
                  <a:t>avente</a:t>
                </a:r>
                <a:r>
                  <a:rPr lang="en-US" baseline="0" dirty="0" smtClean="0"/>
                  <a:t> lo </a:t>
                </a:r>
                <a:r>
                  <a:rPr lang="en-US" baseline="0" dirty="0" err="1" smtClean="0"/>
                  <a:t>stesso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supporto</a:t>
                </a:r>
                <a:endParaRPr lang="en-US" baseline="0" dirty="0" smtClean="0"/>
              </a:p>
              <a:p>
                <a:pPr marL="228600" indent="-2286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lunghezza</a:t>
                </a:r>
                <a:r>
                  <a:rPr lang="en-US" baseline="0" dirty="0" smtClean="0"/>
                  <a:t> di z’</a:t>
                </a:r>
              </a:p>
              <a:p>
                <a:pPr marL="228600" indent="-228600">
                  <a:buAutoNum type="arabicParenR"/>
                </a:pPr>
                <a:r>
                  <a:rPr lang="en-US" dirty="0" err="1" smtClean="0"/>
                  <a:t>Biezione</a:t>
                </a:r>
                <a:r>
                  <a:rPr lang="en-US" dirty="0" smtClean="0"/>
                  <a:t>: </a:t>
                </a:r>
                <a:r>
                  <a:rPr lang="it-IT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legge che associa a ogni elemento di A uno e un solo elemento di B, viceversa a ogni </a:t>
                </a:r>
                <a:r>
                  <a:rPr lang="it-IT" sz="1200" b="0" i="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elmento</a:t>
                </a:r>
                <a:r>
                  <a:rPr lang="it-IT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di B corrisponde uno e un solo elemento di A</a:t>
                </a:r>
                <a:endParaRPr lang="en-US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arenR"/>
                </a:pPr>
                <a:endParaRPr lang="it-IT" i="1" dirty="0" smtClean="0">
                  <a:latin typeface="Cambria Math"/>
                </a:endParaRPr>
              </a:p>
              <a:p>
                <a:pPr marL="228600" indent="-228600">
                  <a:buAutoNum type="arabicParenR"/>
                </a:pPr>
                <a:r>
                  <a:rPr lang="en-US" sz="1200" i="0" smtClean="0">
                    <a:latin typeface="Cambria Math"/>
                  </a:rPr>
                  <a:t>〖</a:t>
                </a:r>
                <a:r>
                  <a:rPr lang="it-IT" sz="1200" b="0" i="0" smtClean="0">
                    <a:latin typeface="Cambria Math"/>
                  </a:rPr>
                  <a:t>𝐼𝑛𝑖𝑡</a:t>
                </a:r>
                <a:r>
                  <a:rPr lang="en-US" sz="1200" b="0" i="0" smtClean="0">
                    <a:latin typeface="Cambria Math"/>
                  </a:rPr>
                  <a:t>〗_(</a:t>
                </a:r>
                <a:r>
                  <a:rPr lang="it-IT" sz="1200" b="0" i="0" smtClean="0">
                    <a:latin typeface="Cambria Math"/>
                  </a:rPr>
                  <a:t>𝑆,𝑘</a:t>
                </a:r>
                <a:r>
                  <a:rPr lang="en-US" sz="1200" b="0" i="0" smtClean="0">
                    <a:latin typeface="Cambria Math"/>
                  </a:rPr>
                  <a:t>)</a:t>
                </a:r>
                <a:r>
                  <a:rPr lang="it-IT" i="1" dirty="0" smtClean="0">
                    <a:latin typeface="Cambria Math"/>
                  </a:rPr>
                  <a:t> </a:t>
                </a:r>
                <a:r>
                  <a:rPr lang="it-IT" i="0" dirty="0" smtClean="0">
                    <a:latin typeface="Cambria Math"/>
                  </a:rPr>
                  <a:t>stringhe</a:t>
                </a:r>
                <a:r>
                  <a:rPr lang="it-IT" i="0" baseline="0" dirty="0" smtClean="0">
                    <a:latin typeface="Cambria Math"/>
                  </a:rPr>
                  <a:t> di </a:t>
                </a:r>
                <a:r>
                  <a:rPr lang="it-IT" sz="1200" b="0" i="0" smtClean="0">
                    <a:latin typeface="Cambria Math"/>
                    <a:ea typeface="Cambria Math"/>
                  </a:rPr>
                  <a:t>𝐹</a:t>
                </a:r>
                <a:r>
                  <a:rPr lang="it-IT" sz="1200" b="0" i="0" smtClean="0">
                    <a:latin typeface="Cambria Math"/>
                    <a:ea typeface="Cambria Math"/>
                  </a:rPr>
                  <a:t>_</a:t>
                </a:r>
                <a:r>
                  <a:rPr lang="it-IT" sz="1200" b="0" i="0" smtClean="0">
                    <a:latin typeface="Cambria Math"/>
                    <a:ea typeface="Cambria Math"/>
                  </a:rPr>
                  <a:t>𝑆</a:t>
                </a:r>
                <a:r>
                  <a:rPr lang="it-IT" i="1" dirty="0" smtClean="0">
                    <a:latin typeface="Cambria Math"/>
                  </a:rPr>
                  <a:t> </a:t>
                </a:r>
                <a:r>
                  <a:rPr lang="it-IT" i="0" dirty="0" smtClean="0">
                    <a:latin typeface="Cambria Math"/>
                  </a:rPr>
                  <a:t>che iniziano</a:t>
                </a:r>
                <a:r>
                  <a:rPr lang="it-IT" i="0" baseline="0" dirty="0" smtClean="0">
                    <a:latin typeface="Cambria Math"/>
                  </a:rPr>
                  <a:t> con un k-</a:t>
                </a:r>
                <a:r>
                  <a:rPr lang="it-IT" i="0" baseline="0" dirty="0" err="1" smtClean="0">
                    <a:latin typeface="Cambria Math"/>
                  </a:rPr>
                  <a:t>mer</a:t>
                </a:r>
                <a:r>
                  <a:rPr lang="it-IT" i="0" baseline="0" dirty="0" smtClean="0">
                    <a:latin typeface="Cambria Math"/>
                  </a:rPr>
                  <a:t> (</a:t>
                </a:r>
                <a:r>
                  <a:rPr lang="it-IT" sz="1200" b="0" i="0" smtClean="0">
                    <a:latin typeface="Cambria Math"/>
                    <a:ea typeface="Cambria Math"/>
                  </a:rPr>
                  <a:t>𝑓𝑖𝑟𝑠𝑡﷮𝑘</a:t>
                </a:r>
                <a:r>
                  <a:rPr lang="it-IT" i="0" baseline="0" dirty="0" smtClean="0">
                    <a:latin typeface="Cambria Math"/>
                  </a:rPr>
                  <a:t>) e proseguono con la sua massima estensione</a:t>
                </a:r>
                <a:endParaRPr lang="it-IT" i="1" dirty="0" smtClean="0">
                  <a:latin typeface="Cambria Math"/>
                </a:endParaRPr>
              </a:p>
              <a:p>
                <a:pPr marL="228600" indent="-228600">
                  <a:buAutoNum type="arabicParenR"/>
                </a:pPr>
                <a:r>
                  <a:rPr lang="it-IT" i="0">
                    <a:latin typeface="Cambria Math"/>
                  </a:rPr>
                  <a:t>⌈</a:t>
                </a:r>
                <a:r>
                  <a:rPr lang="it-IT" b="0" i="0" smtClean="0">
                    <a:latin typeface="Cambria Math"/>
                  </a:rPr>
                  <a:t> </a:t>
                </a:r>
                <a:r>
                  <a:rPr lang="it-IT" i="0">
                    <a:latin typeface="Cambria Math"/>
                  </a:rPr>
                  <a:t>𝑧</a:t>
                </a:r>
                <a:r>
                  <a:rPr lang="it-IT" b="0" i="0" smtClean="0">
                    <a:latin typeface="Cambria Math"/>
                  </a:rPr>
                  <a:t> </a:t>
                </a:r>
                <a:r>
                  <a:rPr lang="it-IT" b="0" i="0">
                    <a:latin typeface="Cambria Math"/>
                  </a:rPr>
                  <a:t>⌉</a:t>
                </a:r>
                <a:r>
                  <a:rPr lang="it-IT" b="0" i="0" smtClean="0">
                    <a:latin typeface="Cambria Math"/>
                  </a:rPr>
                  <a:t>_</a:t>
                </a:r>
                <a:r>
                  <a:rPr lang="it-IT" i="0">
                    <a:latin typeface="Cambria Math"/>
                  </a:rPr>
                  <a:t>𝑆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zz</a:t>
                </a:r>
                <a:r>
                  <a:rPr lang="en-US" dirty="0" smtClean="0"/>
                  <a:t>’ </a:t>
                </a:r>
                <a:r>
                  <a:rPr lang="en-US" dirty="0" err="1" smtClean="0"/>
                  <a:t>massima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estensione</a:t>
                </a:r>
                <a:r>
                  <a:rPr lang="en-US" baseline="0" dirty="0" smtClean="0"/>
                  <a:t> </a:t>
                </a:r>
                <a:r>
                  <a:rPr lang="en-US" b="1" baseline="0" dirty="0" err="1" smtClean="0"/>
                  <a:t>destra</a:t>
                </a:r>
                <a:r>
                  <a:rPr lang="en-US" baseline="0" dirty="0" smtClean="0"/>
                  <a:t> di z </a:t>
                </a:r>
                <a:r>
                  <a:rPr lang="en-US" baseline="0" dirty="0" err="1" smtClean="0"/>
                  <a:t>avente</a:t>
                </a:r>
                <a:r>
                  <a:rPr lang="en-US" baseline="0" dirty="0" smtClean="0"/>
                  <a:t> lo </a:t>
                </a:r>
                <a:r>
                  <a:rPr lang="en-US" baseline="0" dirty="0" err="1" smtClean="0"/>
                  <a:t>stesso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supporto</a:t>
                </a:r>
                <a:endParaRPr lang="en-US" baseline="0" dirty="0" smtClean="0"/>
              </a:p>
              <a:p>
                <a:pPr marL="228600" indent="-228600">
                  <a:buAutoNum type="arabicParenR"/>
                </a:pPr>
                <a:r>
                  <a:rPr lang="it-IT" i="0">
                    <a:latin typeface="Cambria Math"/>
                  </a:rPr>
                  <a:t>𝑑</a:t>
                </a:r>
                <a:r>
                  <a:rPr lang="en-US" i="0" smtClean="0">
                    <a:latin typeface="Cambria Math"/>
                  </a:rPr>
                  <a:t>_</a:t>
                </a:r>
                <a:r>
                  <a:rPr lang="it-IT" i="0">
                    <a:latin typeface="Cambria Math"/>
                  </a:rPr>
                  <a:t>𝑆 (𝑧)</a:t>
                </a:r>
                <a:r>
                  <a:rPr lang="en-US" baseline="0" dirty="0" smtClean="0"/>
                  <a:t> </a:t>
                </a:r>
                <a:r>
                  <a:rPr lang="en-US" baseline="0" dirty="0" err="1" smtClean="0"/>
                  <a:t>lunghezza</a:t>
                </a:r>
                <a:r>
                  <a:rPr lang="en-US" baseline="0" dirty="0" smtClean="0"/>
                  <a:t> di z’</a:t>
                </a:r>
              </a:p>
              <a:p>
                <a:pPr marL="228600" indent="-228600">
                  <a:buAutoNum type="arabicParenR"/>
                </a:pPr>
                <a:endParaRPr lang="en-US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838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9A8BE-91B3-42DF-B614-F6CCC04D20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0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 descr="D:\nicks computer\pres pro stuff\medical animated\dna\DNA_ti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444706"/>
            <a:ext cx="7390474" cy="1143476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it-IT" noProof="0" smtClean="0"/>
              <a:t>Fare clic per modificare lo stile del titolo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8768" y="3669883"/>
            <a:ext cx="7386632" cy="175237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it-IT" noProof="0" smtClean="0"/>
              <a:t>Fare clic per modificare lo stile del sottotitolo dello schema</a:t>
            </a:r>
            <a:endParaRPr lang="en-US" noProof="0" smtClean="0"/>
          </a:p>
        </p:txBody>
      </p:sp>
      <p:pic>
        <p:nvPicPr>
          <p:cNvPr id="8208" name="PPP_AMEDI_TLE_dna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13"/>
            <a:ext cx="1281361" cy="67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6DE0-D6F1-4440-876C-196F5A2FB144}" type="datetime1">
              <a:rPr lang="it-IT" smtClean="0"/>
              <a:t>18/05/2014</a:t>
            </a:fld>
            <a:endParaRPr lang="it-IT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2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8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47800"/>
            <a:ext cx="8229600" cy="489407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86810-341D-4E7B-95C7-28FE108874CB}" type="datetime1">
              <a:rPr lang="it-IT" smtClean="0"/>
              <a:t>18/05/2014</a:t>
            </a:fld>
            <a:endParaRPr lang="it-IT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010" y="1295400"/>
            <a:ext cx="2010708" cy="4953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098122" cy="49530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7FB7-6906-4B77-A72D-90C234764CF1}" type="datetime1">
              <a:rPr lang="it-IT" smtClean="0"/>
              <a:t>18/05/2014</a:t>
            </a:fld>
            <a:endParaRPr lang="it-IT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41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6DE0-D6F1-4440-876C-196F5A2FB144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593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5F42-2EA8-4B68-A253-3EDE0CB2D714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558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C6EB-A6CF-47C3-A1DC-5AFA9C042CFA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249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A91B-0993-4386-8F47-1727A401802E}" type="datetime1">
              <a:rPr lang="it-IT" smtClean="0"/>
              <a:t>18/05/2014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5499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C315-8973-479C-9D28-95719B6407BD}" type="datetime1">
              <a:rPr lang="it-IT" smtClean="0"/>
              <a:t>18/05/2014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61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1298-AE7D-4BA3-A329-C1A4B4C2DA5F}" type="datetime1">
              <a:rPr lang="it-IT" smtClean="0"/>
              <a:t>18/05/2014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24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9484A-1A99-4A11-AC10-1D848CF1D2E7}" type="datetime1">
              <a:rPr lang="it-IT" smtClean="0"/>
              <a:t>18/05/2014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511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49DE-585C-4174-A217-8EF0E282D01D}" type="datetime1">
              <a:rPr lang="it-IT" smtClean="0"/>
              <a:t>18/05/2014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690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5F42-2EA8-4B68-A253-3EDE0CB2D714}" type="datetime1">
              <a:rPr lang="it-IT" smtClean="0"/>
              <a:t>18/05/2014</a:t>
            </a:fld>
            <a:endParaRPr lang="it-IT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3930-7055-46F9-BEE5-D9EB4ACDF7FC}" type="datetime1">
              <a:rPr lang="it-IT" smtClean="0"/>
              <a:t>18/05/2014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13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86810-341D-4E7B-95C7-28FE108874CB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463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7FB7-6906-4B77-A72D-90C234764CF1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85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673"/>
            <a:ext cx="7772543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7289"/>
            <a:ext cx="7772543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754" indent="0">
              <a:buNone/>
              <a:defRPr sz="1600"/>
            </a:lvl2pPr>
            <a:lvl3pPr marL="823509" indent="0">
              <a:buNone/>
              <a:defRPr sz="1400"/>
            </a:lvl3pPr>
            <a:lvl4pPr marL="1235263" indent="0">
              <a:buNone/>
              <a:defRPr sz="1300"/>
            </a:lvl4pPr>
            <a:lvl5pPr marL="1647017" indent="0">
              <a:buNone/>
              <a:defRPr sz="1300"/>
            </a:lvl5pPr>
            <a:lvl6pPr marL="2058772" indent="0">
              <a:buNone/>
              <a:defRPr sz="1300"/>
            </a:lvl6pPr>
            <a:lvl7pPr marL="2470526" indent="0">
              <a:buNone/>
              <a:defRPr sz="1300"/>
            </a:lvl7pPr>
            <a:lvl8pPr marL="2882280" indent="0">
              <a:buNone/>
              <a:defRPr sz="1300"/>
            </a:lvl8pPr>
            <a:lvl9pPr marL="3294035" indent="0">
              <a:buNone/>
              <a:defRPr sz="1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8C6EB-A6CF-47C3-A1DC-5AFA9C042CFA}" type="datetime1">
              <a:rPr lang="it-IT" smtClean="0"/>
              <a:t>18/05/2014</a:t>
            </a:fld>
            <a:endParaRPr lang="it-IT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4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1A91B-0993-4386-8F47-1727A401802E}" type="datetime1">
              <a:rPr lang="it-IT" smtClean="0"/>
              <a:t>18/05/2014</a:t>
            </a:fld>
            <a:endParaRPr lang="it-IT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3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657342"/>
            <a:ext cx="42690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2297689"/>
            <a:ext cx="42690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4" y="1657342"/>
            <a:ext cx="4270465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4" y="2297689"/>
            <a:ext cx="4270465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dirty="0" smtClean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FC315-8973-479C-9D28-95719B6407BD}" type="datetime1">
              <a:rPr lang="it-IT" smtClean="0"/>
              <a:t>18/05/2014</a:t>
            </a:fld>
            <a:endParaRPr lang="it-IT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1298-AE7D-4BA3-A329-C1A4B4C2DA5F}" type="datetime1">
              <a:rPr lang="it-IT" smtClean="0"/>
              <a:t>18/05/2014</a:t>
            </a:fld>
            <a:endParaRPr lang="it-IT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7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9484A-1A99-4A11-AC10-1D848CF1D2E7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3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09631"/>
            <a:ext cx="3236511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111144" cy="50292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471688"/>
            <a:ext cx="3236511" cy="3852912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49DE-585C-4174-A217-8EF0E282D01D}" type="datetime1">
              <a:rPr lang="it-IT" smtClean="0"/>
              <a:t>18/05/2014</a:t>
            </a:fld>
            <a:endParaRPr lang="it-IT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7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172"/>
            <a:ext cx="5487258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3190"/>
            <a:ext cx="5487258" cy="4115085"/>
          </a:xfrm>
        </p:spPr>
        <p:txBody>
          <a:bodyPr/>
          <a:lstStyle>
            <a:lvl1pPr marL="0" indent="0">
              <a:buNone/>
              <a:defRPr sz="2900"/>
            </a:lvl1pPr>
            <a:lvl2pPr marL="411754" indent="0">
              <a:buNone/>
              <a:defRPr sz="2500"/>
            </a:lvl2pPr>
            <a:lvl3pPr marL="823509" indent="0">
              <a:buNone/>
              <a:defRPr sz="2200"/>
            </a:lvl3pPr>
            <a:lvl4pPr marL="1235263" indent="0">
              <a:buNone/>
              <a:defRPr sz="1800"/>
            </a:lvl4pPr>
            <a:lvl5pPr marL="1647017" indent="0">
              <a:buNone/>
              <a:defRPr sz="1800"/>
            </a:lvl5pPr>
            <a:lvl6pPr marL="2058772" indent="0">
              <a:buNone/>
              <a:defRPr sz="1800"/>
            </a:lvl6pPr>
            <a:lvl7pPr marL="2470526" indent="0">
              <a:buNone/>
              <a:defRPr sz="1800"/>
            </a:lvl7pPr>
            <a:lvl8pPr marL="2882280" indent="0">
              <a:buNone/>
              <a:defRPr sz="1800"/>
            </a:lvl8pPr>
            <a:lvl9pPr marL="3294035" indent="0">
              <a:buNone/>
              <a:defRPr sz="18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193"/>
            <a:ext cx="5487258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3930-7055-46F9-BEE5-D9EB4ACDF7FC}" type="datetime1">
              <a:rPr lang="it-IT" smtClean="0"/>
              <a:t>18/05/2014</a:t>
            </a:fld>
            <a:endParaRPr lang="it-IT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09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../media/media1.avi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../media/media1.avi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6000">
              <a:schemeClr val="bg1">
                <a:lumMod val="85000"/>
              </a:schemeClr>
            </a:gs>
            <a:gs pos="69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D:\nicks computer\pres pro stuff\medical animated\dna\DNA_tx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  <a:endParaRPr lang="en-US" dirty="0" smtClean="0"/>
          </a:p>
        </p:txBody>
      </p:sp>
      <p:pic>
        <p:nvPicPr>
          <p:cNvPr id="1036" name="PPP_AMEDI_TXT_dna.avi">
            <a:hlinkClick r:id="" action="ppaction://media"/>
          </p:cNvPr>
          <p:cNvPicPr>
            <a:picLocks noChangeAspect="1" noChangeArrowheads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56" y="0"/>
            <a:ext cx="686444" cy="21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A20A-45EC-45D2-8753-CF84901322A6}" type="datetime1">
              <a:rPr lang="it-IT" smtClean="0"/>
              <a:t>18/05/2014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96199" cy="489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11754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823509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235263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647017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3129" indent="-343129" algn="l" defTabSz="915010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3445" indent="-285941" algn="l" defTabSz="91501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2333" indent="-227323" algn="l" defTabSz="91501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99838" indent="-228752" algn="l" defTabSz="915010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342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9097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0851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2605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4360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754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3509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5263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7017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8772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526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228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4035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6000">
              <a:schemeClr val="bg1">
                <a:lumMod val="85000"/>
              </a:schemeClr>
            </a:gs>
            <a:gs pos="69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A20A-45EC-45D2-8753-CF84901322A6}" type="datetime1">
              <a:rPr lang="it-IT" smtClean="0"/>
              <a:t>18/05/2014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79C0E-0FDB-4419-9989-3E76F001C9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21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03648" y="1988840"/>
            <a:ext cx="7632848" cy="1656184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Calibri" panose="020F0502020204030204" pitchFamily="34" charset="0"/>
              </a:rPr>
              <a:t>From Indexing Data Structure to De Bruijn Graphs</a:t>
            </a:r>
            <a:endParaRPr lang="en-US" sz="4400" b="1" dirty="0">
              <a:latin typeface="Calibri" panose="020F050202020403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7668852" cy="1440160"/>
          </a:xfrm>
        </p:spPr>
        <p:txBody>
          <a:bodyPr/>
          <a:lstStyle/>
          <a:p>
            <a:pPr algn="ctr"/>
            <a:r>
              <a:rPr lang="it-IT" sz="2800" i="1" dirty="0" smtClean="0">
                <a:latin typeface="Calibri" panose="020F0502020204030204" pitchFamily="34" charset="0"/>
              </a:rPr>
              <a:t>Bastien Cazaux </a:t>
            </a:r>
            <a:r>
              <a:rPr lang="it-IT" sz="2800" i="1" baseline="30000" dirty="0" smtClean="0">
                <a:latin typeface="Calibri" panose="020F0502020204030204" pitchFamily="34" charset="0"/>
              </a:rPr>
              <a:t>1</a:t>
            </a:r>
            <a:r>
              <a:rPr lang="it-IT" sz="2800" i="1" dirty="0" smtClean="0">
                <a:latin typeface="Calibri" panose="020F0502020204030204" pitchFamily="34" charset="0"/>
              </a:rPr>
              <a:t>, Thierry Lecroq </a:t>
            </a:r>
            <a:r>
              <a:rPr lang="it-IT" sz="2800" i="1" baseline="30000" dirty="0" smtClean="0">
                <a:latin typeface="Calibri" panose="020F0502020204030204" pitchFamily="34" charset="0"/>
              </a:rPr>
              <a:t>2</a:t>
            </a:r>
            <a:r>
              <a:rPr lang="it-IT" sz="2800" i="1" dirty="0" smtClean="0">
                <a:latin typeface="Calibri" panose="020F0502020204030204" pitchFamily="34" charset="0"/>
              </a:rPr>
              <a:t>, Eric Rivals </a:t>
            </a:r>
            <a:r>
              <a:rPr lang="it-IT" sz="2800" i="1" baseline="30000" dirty="0" smtClean="0">
                <a:latin typeface="Calibri" panose="020F0502020204030204" pitchFamily="34" charset="0"/>
              </a:rPr>
              <a:t>1</a:t>
            </a:r>
          </a:p>
          <a:p>
            <a:pPr algn="ctr"/>
            <a:r>
              <a:rPr lang="it-IT" sz="1800" i="1" baseline="30000" dirty="0" smtClean="0">
                <a:latin typeface="Calibri" panose="020F0502020204030204" pitchFamily="34" charset="0"/>
              </a:rPr>
              <a:t> </a:t>
            </a:r>
            <a:r>
              <a:rPr lang="it-IT" sz="1800" baseline="30000" dirty="0" smtClean="0">
                <a:latin typeface="Calibri" panose="020F0502020204030204" pitchFamily="34" charset="0"/>
              </a:rPr>
              <a:t>1</a:t>
            </a:r>
            <a:r>
              <a:rPr lang="it-IT" sz="1800" i="1" baseline="30000" dirty="0" smtClean="0">
                <a:latin typeface="Calibri" panose="020F0502020204030204" pitchFamily="34" charset="0"/>
              </a:rPr>
              <a:t> </a:t>
            </a:r>
            <a:r>
              <a:rPr lang="it-IT" sz="1600" dirty="0" smtClean="0">
                <a:latin typeface="Calibri" panose="020F0502020204030204" pitchFamily="34" charset="0"/>
              </a:rPr>
              <a:t>L.I.R.M.M. &amp; Institut Biologie Computationnelle, Université de Montpellier II, </a:t>
            </a:r>
          </a:p>
          <a:p>
            <a:pPr algn="ctr"/>
            <a:r>
              <a:rPr lang="it-IT" sz="1600" dirty="0" smtClean="0">
                <a:latin typeface="Calibri" panose="020F0502020204030204" pitchFamily="34" charset="0"/>
              </a:rPr>
              <a:t>CNRS U.M.R. 5506, Montpellier, France</a:t>
            </a:r>
          </a:p>
          <a:p>
            <a:pPr algn="ctr"/>
            <a:r>
              <a:rPr lang="it-IT" sz="1600" baseline="30000" dirty="0" smtClean="0">
                <a:latin typeface="Calibri" panose="020F0502020204030204" pitchFamily="34" charset="0"/>
              </a:rPr>
              <a:t>2</a:t>
            </a:r>
            <a:r>
              <a:rPr lang="it-IT" sz="1600" dirty="0" smtClean="0">
                <a:latin typeface="Calibri" panose="020F0502020204030204" pitchFamily="34" charset="0"/>
              </a:rPr>
              <a:t> LITIS EA 4108, NormaStic CNRS FR 3638, Université de Rouen, France</a:t>
            </a:r>
            <a:endParaRPr lang="it-IT" sz="1600" baseline="30000" dirty="0">
              <a:latin typeface="Calibri" panose="020F0502020204030204" pitchFamily="34" charset="0"/>
            </a:endParaRPr>
          </a:p>
          <a:p>
            <a:pPr algn="ctr"/>
            <a:endParaRPr lang="it-IT" baseline="30000" dirty="0">
              <a:latin typeface="Calibri" panose="020F0502020204030204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763688" y="5373216"/>
            <a:ext cx="6912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Calibri" panose="020F0502020204030204" pitchFamily="34" charset="0"/>
              </a:rPr>
              <a:t>presentation by Giuseppe Miraglia</a:t>
            </a:r>
          </a:p>
          <a:p>
            <a:pPr algn="ctr"/>
            <a:r>
              <a:rPr lang="en-GB" sz="2400" dirty="0" smtClean="0">
                <a:latin typeface="Calibri" panose="020F0502020204030204" pitchFamily="34" charset="0"/>
              </a:rPr>
              <a:t>University</a:t>
            </a:r>
            <a:r>
              <a:rPr lang="it-IT" sz="2400" dirty="0" smtClean="0">
                <a:latin typeface="Calibri" panose="020F0502020204030204" pitchFamily="34" charset="0"/>
              </a:rPr>
              <a:t> of Pisa</a:t>
            </a:r>
          </a:p>
          <a:p>
            <a:pPr algn="ctr"/>
            <a:r>
              <a:rPr lang="it-IT" sz="2400" dirty="0" smtClean="0">
                <a:latin typeface="Calibri" panose="020F0502020204030204" pitchFamily="34" charset="0"/>
              </a:rPr>
              <a:t>19th, May 2014 </a:t>
            </a:r>
            <a:endParaRPr lang="en-GB" sz="2400" dirty="0">
              <a:latin typeface="Calibri" panose="020F0502020204030204" pitchFamily="34" charset="0"/>
            </a:endParaRPr>
          </a:p>
        </p:txBody>
      </p:sp>
      <p:pic>
        <p:nvPicPr>
          <p:cNvPr id="5" name="Immagine 4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0055" y="188640"/>
            <a:ext cx="175808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8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magin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" y="2684412"/>
            <a:ext cx="9144000" cy="3965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06090"/>
              </a:xfrm>
            </p:spPr>
            <p:txBody>
              <a:bodyPr>
                <a:noAutofit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</a:rPr>
                  <a:t>From GST to</a:t>
                </a:r>
                <a:r>
                  <a:rPr lang="en-US" b="1" dirty="0" smtClean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b="1" i="1" baseline="-25000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: edges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4000" b="1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it-IT" sz="4000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06090"/>
              </a:xfrm>
              <a:blipFill rotWithShape="1">
                <a:blip r:embed="rId3"/>
                <a:stretch>
                  <a:fillRect t="-21552" b="-44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0" y="1124744"/>
                <a:ext cx="9144000" cy="164202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3400" dirty="0" smtClean="0"/>
                  <a:t>Let  </a:t>
                </a:r>
                <a14:m>
                  <m:oMath xmlns:m="http://schemas.openxmlformats.org/officeDocument/2006/math">
                    <m:r>
                      <a:rPr lang="it-IT" sz="3400" b="1" i="1">
                        <a:solidFill>
                          <a:srgbClr val="C00000"/>
                        </a:solidFill>
                        <a:latin typeface="Cambria Math"/>
                      </a:rPr>
                      <m:t>𝒗</m:t>
                    </m:r>
                    <m:r>
                      <a:rPr lang="it-IT" sz="3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3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3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it-IT" sz="3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3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3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3400" b="1" i="1" smtClean="0">
                        <a:latin typeface="Cambria Math"/>
                      </a:rPr>
                      <m:t>𝒌</m:t>
                    </m:r>
                    <m:r>
                      <a:rPr lang="it-IT" sz="34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3400" dirty="0" smtClean="0"/>
                  <a:t> 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3400" b="1" dirty="0" smtClean="0"/>
                      <m:t>Σ</m:t>
                    </m:r>
                    <m:r>
                      <a:rPr lang="it-IT" sz="34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3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4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it-IT" sz="3400" b="0" i="1" dirty="0" smtClean="0">
                            <a:latin typeface="Cambria Math"/>
                          </a:rPr>
                          <m:t>,</m:t>
                        </m:r>
                        <m:r>
                          <a:rPr lang="it-IT" sz="3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it-IT" sz="3400" b="0" i="1" dirty="0" smtClean="0">
                            <a:latin typeface="Cambria Math"/>
                          </a:rPr>
                          <m:t>,</m:t>
                        </m:r>
                        <m:r>
                          <a:rPr lang="it-IT" sz="3400" b="0" i="1" dirty="0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it-IT" sz="3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dirty="0" smtClean="0"/>
                  <a:t>.</a:t>
                </a:r>
                <a:endParaRPr lang="en-US" sz="3400" dirty="0"/>
              </a:p>
              <a:p>
                <a:pPr marL="360000" indent="-360000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it-IT" sz="3100" b="1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100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it-IT" sz="3100" b="1" i="1" smtClean="0">
                        <a:latin typeface="Cambria Math"/>
                      </a:rPr>
                      <m:t>=</m:t>
                    </m:r>
                    <m:r>
                      <a:rPr lang="it-IT" sz="3100" b="1" i="1" smtClean="0">
                        <a:latin typeface="Cambria Math"/>
                      </a:rPr>
                      <m:t>𝒌</m:t>
                    </m:r>
                    <m:r>
                      <a:rPr lang="it-IT" sz="31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100" b="1" dirty="0" smtClean="0"/>
                  <a:t> </a:t>
                </a:r>
                <a:r>
                  <a:rPr lang="en-US" sz="3100" b="1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31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3100" b="0" i="1" smtClean="0">
                        <a:latin typeface="Cambria Math"/>
                      </a:rPr>
                      <m:t>𝑣</m:t>
                    </m:r>
                    <m:r>
                      <a:rPr lang="it-IT" sz="31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31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31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it-IT" sz="31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31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it-IT" sz="31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sz="3100" b="0" i="1" smtClean="0">
                                <a:latin typeface="Cambria Math"/>
                                <a:ea typeface="Cambria Math"/>
                              </a:rPr>
                              <m:t>𝑐𝑖𝑟𝑐𝑙</m:t>
                            </m:r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𝑏𝑎</m:t>
                                </m:r>
                              </m:sub>
                            </m:sSub>
                          </m:e>
                        </m:d>
                        <m:r>
                          <a:rPr lang="it-IT" sz="31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31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1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sub>
                                <m:r>
                                  <a:rPr lang="it-IT" sz="3100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it-IT" sz="31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3100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0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it-IT" sz="30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it-IT" sz="30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∈</m:t>
                      </m:r>
                      <m:sSup>
                        <m:sSupPr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  <m:sup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</m:sup>
                      </m:sSup>
                      <m:groupChr>
                        <m:groupChrPr>
                          <m:chr m:val="⇔"/>
                          <m:pos m:val="top"/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/>
                      </m:groupChr>
                      <m:r>
                        <a:rPr lang="it-IT" sz="3000" b="0" i="1" dirty="0" smtClean="0">
                          <a:latin typeface="Cambria Math"/>
                          <a:ea typeface="Cambria Math"/>
                        </a:rPr>
                        <m:t>∃</m:t>
                      </m:r>
                      <m:r>
                        <a:rPr lang="it-IT" sz="3000" b="1" i="1" smtClean="0"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𝑐h𝑖𝑙𝑑𝑠</m:t>
                      </m:r>
                      <m:d>
                        <m:dPr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𝑠𝑙</m:t>
                          </m:r>
                          <m:d>
                            <m:dPr>
                              <m:ctrlPr>
                                <a:rPr lang="it-IT" sz="3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it-IT" sz="30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 .∃</m:t>
                      </m:r>
                      <m:r>
                        <a:rPr lang="it-IT" sz="3000" b="1" i="1" smtClean="0">
                          <a:latin typeface="Cambria Math"/>
                          <a:ea typeface="Cambria Math"/>
                        </a:rPr>
                        <m:t>𝒄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∈</m:t>
                      </m:r>
                      <m:sSub>
                        <m:sSubPr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𝑅𝐶</m:t>
                          </m:r>
                        </m:e>
                        <m:sub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∩</m:t>
                      </m:r>
                      <m:r>
                        <m:rPr>
                          <m:nor/>
                        </m:rPr>
                        <a:rPr lang="el-GR" sz="3000" dirty="0"/>
                        <m:t>Σ</m:t>
                      </m:r>
                      <m:r>
                        <a:rPr lang="it-IT" sz="3000" b="0" i="1" dirty="0" smtClean="0">
                          <a:latin typeface="Cambria Math"/>
                        </a:rPr>
                        <m:t> . 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𝑠𝑙</m:t>
                      </m:r>
                      <m:d>
                        <m:dPr>
                          <m:ctrlPr>
                            <a:rPr lang="it-IT" sz="3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sz="3000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it-IT" sz="3000" b="1" i="1" smtClean="0">
                          <a:latin typeface="Cambria Math"/>
                          <a:ea typeface="Cambria Math"/>
                        </a:rPr>
                        <m:t>𝒘</m:t>
                      </m:r>
                      <m:r>
                        <a:rPr lang="it-IT" sz="3000" b="0" i="1" smtClean="0">
                          <a:latin typeface="Cambria Math"/>
                          <a:ea typeface="Cambria Math"/>
                        </a:rPr>
                        <m:t>)[0]=</m:t>
                      </m:r>
                      <m:r>
                        <a:rPr lang="it-IT" sz="3000" b="1" i="1" smtClean="0">
                          <a:latin typeface="Cambria Math"/>
                          <a:ea typeface="Cambria Math"/>
                        </a:rPr>
                        <m:t>𝒄</m:t>
                      </m:r>
                    </m:oMath>
                  </m:oMathPara>
                </a14:m>
                <a:endParaRPr lang="en-US" sz="3000" b="1" dirty="0" smtClean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24744"/>
                <a:ext cx="9144000" cy="1642026"/>
              </a:xfrm>
              <a:blipFill rotWithShape="0">
                <a:blip r:embed="rId4"/>
                <a:stretch>
                  <a:fillRect l="-1200" t="-7063" b="-14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-1289125" y="6467494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10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344794" y="4365104"/>
            <a:ext cx="648072" cy="31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ttangolo 26"/>
          <p:cNvSpPr/>
          <p:nvPr/>
        </p:nvSpPr>
        <p:spPr>
          <a:xfrm>
            <a:off x="1939603" y="4365104"/>
            <a:ext cx="360827" cy="31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ttangolo 27"/>
          <p:cNvSpPr/>
          <p:nvPr/>
        </p:nvSpPr>
        <p:spPr>
          <a:xfrm>
            <a:off x="1086140" y="3645024"/>
            <a:ext cx="626806" cy="2880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/>
          <p:cNvSpPr/>
          <p:nvPr/>
        </p:nvSpPr>
        <p:spPr>
          <a:xfrm>
            <a:off x="1086140" y="4221088"/>
            <a:ext cx="1469636" cy="604474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/>
          <p:cNvSpPr/>
          <p:nvPr/>
        </p:nvSpPr>
        <p:spPr>
          <a:xfrm>
            <a:off x="600927" y="4779011"/>
            <a:ext cx="253177" cy="23416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igura a mano libera 30"/>
          <p:cNvSpPr/>
          <p:nvPr/>
        </p:nvSpPr>
        <p:spPr>
          <a:xfrm flipV="1">
            <a:off x="1475656" y="4005792"/>
            <a:ext cx="3960440" cy="359312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igura a mano libera 31"/>
          <p:cNvSpPr/>
          <p:nvPr/>
        </p:nvSpPr>
        <p:spPr>
          <a:xfrm flipV="1">
            <a:off x="2123728" y="3921180"/>
            <a:ext cx="5976664" cy="421415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igura a mano libera 32"/>
          <p:cNvSpPr/>
          <p:nvPr/>
        </p:nvSpPr>
        <p:spPr>
          <a:xfrm flipH="1">
            <a:off x="3699000" y="4653136"/>
            <a:ext cx="4329384" cy="360040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igura a mano libera 33"/>
          <p:cNvSpPr/>
          <p:nvPr/>
        </p:nvSpPr>
        <p:spPr>
          <a:xfrm flipH="1">
            <a:off x="971600" y="4653136"/>
            <a:ext cx="2592288" cy="360040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igura a mano libera 34"/>
          <p:cNvSpPr/>
          <p:nvPr/>
        </p:nvSpPr>
        <p:spPr>
          <a:xfrm flipH="1">
            <a:off x="1547664" y="4581127"/>
            <a:ext cx="1944216" cy="314965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igura a mano libera 35"/>
          <p:cNvSpPr/>
          <p:nvPr/>
        </p:nvSpPr>
        <p:spPr>
          <a:xfrm flipH="1">
            <a:off x="2300430" y="4523541"/>
            <a:ext cx="1191450" cy="57587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/>
              <p:cNvSpPr txBox="1"/>
              <p:nvPr/>
            </p:nvSpPr>
            <p:spPr>
              <a:xfrm>
                <a:off x="3181067" y="4221088"/>
                <a:ext cx="5952257" cy="2068900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𝐿𝑒𝑡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it-IT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𝒗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−"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𝒔𝒍</m:t>
                    </m:r>
                    <m:d>
                      <m:dPr>
                        <m:ctrlPr>
                          <a:rPr lang="it-IT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𝟕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𝟕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−"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it-IT" sz="2000" b="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/>
                      </a:rPr>
                      <m:t>𝑐h𝑖𝑙𝑑𝑠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/>
                          </a:rPr>
                          <m:t>𝑠𝑙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,[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𝑅𝐶</m:t>
                        </m:r>
                      </m:e>
                      <m:sub>
                        <m:r>
                          <a:rPr lang="it-IT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it-IT" sz="20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nor/>
                      </m:rPr>
                      <a:rPr lang="el-GR" sz="2000" i="1" dirty="0">
                        <a:solidFill>
                          <a:srgbClr val="002060"/>
                        </a:solidFill>
                      </a:rPr>
                      <m:t>Σ</m:t>
                    </m:r>
                    <m:r>
                      <m:rPr>
                        <m:nor/>
                      </m:rPr>
                      <a:rPr lang="it-IT" sz="2000" b="0" i="1" dirty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it-IT" sz="2000" b="0" i="1" dirty="0" smtClean="0">
                        <a:solidFill>
                          <a:schemeClr val="tx1"/>
                        </a:solidFill>
                      </a:rPr>
                      <m:t>=</m:t>
                    </m:r>
                    <m:r>
                      <a:rPr lang="it-IT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it-IT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𝑤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,[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𝑠𝑙</m:t>
                    </m:r>
                    <m:d>
                      <m:dPr>
                        <m:ctrlPr>
                          <a:rPr lang="it-IT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it-IT" sz="20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𝑤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)[0]=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′</m:t>
                    </m:r>
                    <m:r>
                      <a:rPr lang="it-IT" sz="20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𝑐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′</m:t>
                    </m:r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it-IT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𝒘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[</m:t>
                        </m:r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𝟒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]</m:t>
                    </m:r>
                  </m:oMath>
                </a14:m>
                <a:endParaRPr lang="en-US" sz="2000" b="1" i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r>
                  <a:rPr lang="it-IT" sz="2000" b="0" dirty="0" smtClean="0">
                    <a:solidFill>
                      <a:schemeClr val="tx1"/>
                    </a:solidFill>
                  </a:rPr>
                  <a:t>***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it-IT" sz="2000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[</m:t>
                        </m:r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𝟒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])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***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sellaDiTes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67" y="4221088"/>
                <a:ext cx="5952257" cy="2068900"/>
              </a:xfrm>
              <a:prstGeom prst="rect">
                <a:avLst/>
              </a:prstGeom>
              <a:blipFill rotWithShape="0">
                <a:blip r:embed="rId5"/>
                <a:stretch>
                  <a:fillRect l="-816" t="-291" b="-34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igura a mano libera 24"/>
          <p:cNvSpPr/>
          <p:nvPr/>
        </p:nvSpPr>
        <p:spPr>
          <a:xfrm>
            <a:off x="651669" y="4669307"/>
            <a:ext cx="1472059" cy="308244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8" grpId="0" animBg="1"/>
      <p:bldP spid="8" grpId="1" build="allAtOnce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2745100"/>
            <a:ext cx="9182353" cy="3982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88640"/>
                <a:ext cx="8712968" cy="77809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 smtClean="0">
                    <a:latin typeface="Calibri" panose="020F0502020204030204" pitchFamily="34" charset="0"/>
                  </a:rPr>
                  <a:t>From GST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b="1" i="1" baseline="-25000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: edges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4000" b="1" i="0" smtClean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a:rPr lang="it-IT" sz="4000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) – cont.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88640"/>
                <a:ext cx="8712968" cy="778098"/>
              </a:xfrm>
              <a:blipFill rotWithShape="1">
                <a:blip r:embed="rId3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876256" y="6520259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11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892480" cy="173967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800" dirty="0" smtClean="0"/>
                  <a:t>Let  </a:t>
                </a:r>
                <a14:m>
                  <m:oMath xmlns:m="http://schemas.openxmlformats.org/officeDocument/2006/math">
                    <m:r>
                      <a:rPr lang="it-IT" sz="2800" b="1" i="1">
                        <a:solidFill>
                          <a:srgbClr val="C00000"/>
                        </a:solidFill>
                        <a:latin typeface="Cambria Math"/>
                      </a:rPr>
                      <m:t>𝒗</m:t>
                    </m:r>
                    <m:r>
                      <a:rPr lang="it-IT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it-IT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2800" b="1" i="1">
                        <a:latin typeface="Cambria Math"/>
                      </a:rPr>
                      <m:t>𝒌</m:t>
                    </m:r>
                    <m:r>
                      <a:rPr lang="it-IT" sz="28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 dirty="0"/>
                      <m:t>Σ</m:t>
                    </m:r>
                    <m:r>
                      <a:rPr lang="it-IT" sz="28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i="1" dirty="0">
                            <a:latin typeface="Cambria Math"/>
                          </a:rPr>
                          <m:t>𝑎</m:t>
                        </m:r>
                        <m:r>
                          <a:rPr lang="it-IT" sz="2800" i="1" dirty="0">
                            <a:latin typeface="Cambria Math"/>
                          </a:rPr>
                          <m:t>,</m:t>
                        </m:r>
                        <m:r>
                          <a:rPr lang="it-IT" sz="2800" i="1" dirty="0">
                            <a:latin typeface="Cambria Math"/>
                          </a:rPr>
                          <m:t>𝑏</m:t>
                        </m:r>
                        <m:r>
                          <a:rPr lang="it-IT" sz="2800" i="1" dirty="0">
                            <a:latin typeface="Cambria Math"/>
                          </a:rPr>
                          <m:t>,</m:t>
                        </m:r>
                        <m:r>
                          <a:rPr lang="it-IT" sz="2800" i="1" dirty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it-IT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514350" indent="-360000">
                  <a:spcAft>
                    <a:spcPts val="600"/>
                  </a:spcAft>
                  <a:buFont typeface="+mj-lt"/>
                  <a:buAutoNum type="arabicParenR" startAt="2"/>
                </a:pPr>
                <a:r>
                  <a:rPr lang="it-IT" sz="3100" b="1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100" b="1" i="1" smtClean="0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it-IT" sz="3100" b="1" i="1">
                        <a:latin typeface="Cambria Math"/>
                        <a:ea typeface="Cambria Math"/>
                      </a:rPr>
                      <m:t>&gt;</m:t>
                    </m:r>
                    <m:r>
                      <a:rPr lang="it-IT" sz="3100" b="1" i="1" smtClean="0">
                        <a:latin typeface="Cambria Math"/>
                      </a:rPr>
                      <m:t>𝒌</m:t>
                    </m:r>
                    <m:r>
                      <a:rPr lang="it-IT" sz="31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3100" b="1" dirty="0" smtClean="0"/>
                  <a:t> </a:t>
                </a:r>
                <a:r>
                  <a:rPr lang="en-US" sz="2300" dirty="0" smtClean="0">
                    <a:sym typeface="Wingdings" panose="05000000000000000000" pitchFamily="2" charset="2"/>
                  </a:rPr>
                  <a:t> 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/>
                      </a:rPr>
                      <m:t>𝑣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  <m:sub>
                                <m:r>
                                  <a:rPr lang="it-IT" sz="28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endParaRPr lang="en-US" sz="33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/>
                          </a:rPr>
                          <m:t>𝑣</m:t>
                        </m:r>
                        <m:r>
                          <a:rPr lang="it-IT" sz="2800" b="0" i="1" smtClean="0">
                            <a:latin typeface="Cambria Math"/>
                          </a:rPr>
                          <m:t>, </m:t>
                        </m:r>
                        <m:r>
                          <a:rPr lang="it-IT" sz="2800" b="1" i="1" smtClean="0">
                            <a:latin typeface="Cambria Math"/>
                          </a:rPr>
                          <m:t>𝒘</m:t>
                        </m:r>
                      </m:e>
                    </m:d>
                    <m:r>
                      <a:rPr lang="it-IT" sz="28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p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groupChr>
                      <m:groupChrPr>
                        <m:chr m:val="⇔"/>
                        <m:pos m:val="top"/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r>
                      <a:rPr lang="it-IT" sz="2800" b="0" i="1" dirty="0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it-IT" sz="2800" b="1" i="1" smtClean="0">
                        <a:latin typeface="Cambria Math"/>
                        <a:ea typeface="Cambria Math"/>
                      </a:rPr>
                      <m:t>𝒘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it-IT" sz="2800" b="0" i="1" smtClean="0">
                        <a:latin typeface="Cambria Math"/>
                        <a:ea typeface="Cambria Math"/>
                      </a:rPr>
                      <m:t>. </m:t>
                    </m:r>
                    <m:r>
                      <a:rPr lang="it-IT" sz="2800" b="1" i="1" smtClean="0">
                        <a:latin typeface="Cambria Math"/>
                        <a:ea typeface="Cambria Math"/>
                      </a:rPr>
                      <m:t>𝒘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800" b="0" i="1" smtClean="0">
                        <a:latin typeface="Cambria Math"/>
                        <a:ea typeface="Cambria Math"/>
                      </a:rPr>
                      <m:t>𝑠𝑙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it-IT" sz="28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800" b="1" dirty="0" smtClean="0"/>
                  <a:t>, </a:t>
                </a:r>
                <a:r>
                  <a:rPr lang="en-US" sz="2800" dirty="0" smtClean="0"/>
                  <a:t>where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it-IT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/>
                                  </a:rPr>
                                  <m:t>𝑓𝑖𝑟𝑠𝑡</m:t>
                                </m:r>
                              </m:e>
                              <m:sub>
                                <m:r>
                                  <a:rPr lang="it-IT" sz="28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sz="2800" i="1">
                                <a:latin typeface="Cambria Math"/>
                              </a:rPr>
                              <m:t>(</m:t>
                            </m:r>
                            <m:r>
                              <a:rPr lang="it-IT" sz="2800" i="1">
                                <a:latin typeface="Cambria Math"/>
                              </a:rPr>
                              <m:t>𝑥</m:t>
                            </m:r>
                            <m:r>
                              <a:rPr lang="it-IT" sz="28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it-IT" sz="28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3100" dirty="0" smtClean="0"/>
              </a:p>
            </p:txBody>
          </p:sp>
        </mc:Choice>
        <mc:Fallback xmlns="">
          <p:sp>
            <p:nvSpPr>
              <p:cNvPr id="6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892480" cy="1739673"/>
              </a:xfrm>
              <a:blipFill rotWithShape="0">
                <a:blip r:embed="rId4"/>
                <a:stretch>
                  <a:fillRect l="-1028" t="-4561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/>
          <p:cNvSpPr/>
          <p:nvPr/>
        </p:nvSpPr>
        <p:spPr>
          <a:xfrm>
            <a:off x="4166944" y="4747158"/>
            <a:ext cx="360040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4556298" y="2527311"/>
                <a:ext cx="4552206" cy="16708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𝐿𝑒𝑡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it-IT" sz="2000" b="1" i="1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𝒗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−"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𝑏𝑏𝑎𝑐𝑏𝑎𝑎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𝒔𝒍</m:t>
                    </m:r>
                    <m:d>
                      <m:dPr>
                        <m:ctrlPr>
                          <a:rPr lang="it-IT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−"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𝑏𝑎𝑐𝑏𝑎𝑎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endParaRPr lang="it-IT" sz="2000" b="0" i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𝒘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𝑠𝑙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𝑠𝑙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𝒄𝒊𝒓𝒄𝒍𝒆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𝒃𝒂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–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ba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/>
                      </a:rPr>
                      <m:t>"</m:t>
                    </m:r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it-IT" sz="2000" b="0" dirty="0" smtClean="0">
                    <a:solidFill>
                      <a:schemeClr val="tx1"/>
                    </a:solidFill>
                  </a:rPr>
                  <a:t>***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000" b="1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</m:e>
                          <m:sub>
                            <m:r>
                              <a:rPr lang="it-IT" sz="20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,[</m:t>
                    </m:r>
                    <m:sSub>
                      <m:sSubPr>
                        <m:ctrlP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𝒄𝒊𝒓𝒄𝒍𝒆</m:t>
                        </m:r>
                      </m:e>
                      <m:sub>
                        <m:r>
                          <a:rPr lang="it-IT" sz="20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𝒃𝒂</m:t>
                        </m:r>
                      </m:sub>
                    </m:sSub>
                    <m:r>
                      <a:rPr lang="it-IT" sz="2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])</m:t>
                    </m:r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p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i="1" dirty="0" smtClean="0">
                    <a:solidFill>
                      <a:schemeClr val="tx1"/>
                    </a:solidFill>
                  </a:rPr>
                  <a:t> ***</a:t>
                </a:r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298" y="2527311"/>
                <a:ext cx="4552206" cy="1670842"/>
              </a:xfrm>
              <a:prstGeom prst="rect">
                <a:avLst/>
              </a:prstGeom>
              <a:blipFill rotWithShape="0">
                <a:blip r:embed="rId5"/>
                <a:stretch>
                  <a:fillRect l="-1065" t="-719" r="-1198" b="-50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igura a mano libera 10"/>
          <p:cNvSpPr/>
          <p:nvPr/>
        </p:nvSpPr>
        <p:spPr>
          <a:xfrm flipH="1" flipV="1">
            <a:off x="3585154" y="4460468"/>
            <a:ext cx="703803" cy="286689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  <a:gd name="connsiteX0" fmla="*/ 0 w 1151254"/>
              <a:gd name="connsiteY0" fmla="*/ 0 h 276840"/>
              <a:gd name="connsiteX1" fmla="*/ 204717 w 1151254"/>
              <a:gd name="connsiteY1" fmla="*/ 232012 h 276840"/>
              <a:gd name="connsiteX2" fmla="*/ 887105 w 1151254"/>
              <a:gd name="connsiteY2" fmla="*/ 272955 h 276840"/>
              <a:gd name="connsiteX3" fmla="*/ 1151254 w 1151254"/>
              <a:gd name="connsiteY3" fmla="*/ 176921 h 276840"/>
              <a:gd name="connsiteX0" fmla="*/ 0 w 1151254"/>
              <a:gd name="connsiteY0" fmla="*/ 0 h 368890"/>
              <a:gd name="connsiteX1" fmla="*/ 204717 w 1151254"/>
              <a:gd name="connsiteY1" fmla="*/ 232012 h 368890"/>
              <a:gd name="connsiteX2" fmla="*/ 591277 w 1151254"/>
              <a:gd name="connsiteY2" fmla="*/ 368197 h 368890"/>
              <a:gd name="connsiteX3" fmla="*/ 1151254 w 1151254"/>
              <a:gd name="connsiteY3" fmla="*/ 176921 h 368890"/>
              <a:gd name="connsiteX0" fmla="*/ 0 w 1095786"/>
              <a:gd name="connsiteY0" fmla="*/ 0 h 368890"/>
              <a:gd name="connsiteX1" fmla="*/ 204717 w 1095786"/>
              <a:gd name="connsiteY1" fmla="*/ 232012 h 368890"/>
              <a:gd name="connsiteX2" fmla="*/ 591277 w 1095786"/>
              <a:gd name="connsiteY2" fmla="*/ 368197 h 368890"/>
              <a:gd name="connsiteX3" fmla="*/ 1095786 w 1095786"/>
              <a:gd name="connsiteY3" fmla="*/ 176921 h 368890"/>
              <a:gd name="connsiteX0" fmla="*/ 0 w 1095786"/>
              <a:gd name="connsiteY0" fmla="*/ 0 h 328473"/>
              <a:gd name="connsiteX1" fmla="*/ 204717 w 1095786"/>
              <a:gd name="connsiteY1" fmla="*/ 232012 h 328473"/>
              <a:gd name="connsiteX2" fmla="*/ 609765 w 1095786"/>
              <a:gd name="connsiteY2" fmla="*/ 327378 h 328473"/>
              <a:gd name="connsiteX3" fmla="*/ 1095786 w 1095786"/>
              <a:gd name="connsiteY3" fmla="*/ 176921 h 32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86" h="328473">
                <a:moveTo>
                  <a:pt x="0" y="0"/>
                </a:moveTo>
                <a:cubicBezTo>
                  <a:pt x="28433" y="93260"/>
                  <a:pt x="103090" y="177449"/>
                  <a:pt x="204717" y="232012"/>
                </a:cubicBezTo>
                <a:cubicBezTo>
                  <a:pt x="306344" y="286575"/>
                  <a:pt x="461254" y="336560"/>
                  <a:pt x="609765" y="327378"/>
                </a:cubicBezTo>
                <a:cubicBezTo>
                  <a:pt x="758277" y="318196"/>
                  <a:pt x="1050294" y="288377"/>
                  <a:pt x="1095786" y="176921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stCxn id="10" idx="0"/>
            <a:endCxn id="17" idx="5"/>
          </p:cNvCxnSpPr>
          <p:nvPr/>
        </p:nvCxnSpPr>
        <p:spPr>
          <a:xfrm flipH="1" flipV="1">
            <a:off x="3517047" y="4717049"/>
            <a:ext cx="454967" cy="12076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4020419" y="5465310"/>
                <a:ext cx="3944830" cy="36933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b>
                                  <m:r>
                                    <a:rPr lang="it-IT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𝒇𝒊𝒓𝒔𝒕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[</m:t>
                              </m:r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=[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𝒄𝒊𝒓𝒄𝒍𝒆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𝒃𝒂</m:t>
                          </m:r>
                        </m:sub>
                      </m:sSub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19" y="5465310"/>
                <a:ext cx="3944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/>
          <p:cNvSpPr/>
          <p:nvPr/>
        </p:nvSpPr>
        <p:spPr>
          <a:xfrm>
            <a:off x="3250925" y="4472343"/>
            <a:ext cx="311781" cy="2866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 flipV="1">
            <a:off x="5457362" y="4316167"/>
            <a:ext cx="1522801" cy="287643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  <a:gd name="connsiteX0" fmla="*/ 0 w 1151254"/>
              <a:gd name="connsiteY0" fmla="*/ 0 h 276840"/>
              <a:gd name="connsiteX1" fmla="*/ 204717 w 1151254"/>
              <a:gd name="connsiteY1" fmla="*/ 232012 h 276840"/>
              <a:gd name="connsiteX2" fmla="*/ 887105 w 1151254"/>
              <a:gd name="connsiteY2" fmla="*/ 272955 h 276840"/>
              <a:gd name="connsiteX3" fmla="*/ 1151254 w 1151254"/>
              <a:gd name="connsiteY3" fmla="*/ 176921 h 276840"/>
              <a:gd name="connsiteX0" fmla="*/ 0 w 1151254"/>
              <a:gd name="connsiteY0" fmla="*/ 0 h 368890"/>
              <a:gd name="connsiteX1" fmla="*/ 204717 w 1151254"/>
              <a:gd name="connsiteY1" fmla="*/ 232012 h 368890"/>
              <a:gd name="connsiteX2" fmla="*/ 591277 w 1151254"/>
              <a:gd name="connsiteY2" fmla="*/ 368197 h 368890"/>
              <a:gd name="connsiteX3" fmla="*/ 1151254 w 1151254"/>
              <a:gd name="connsiteY3" fmla="*/ 176921 h 368890"/>
              <a:gd name="connsiteX0" fmla="*/ 0 w 1095786"/>
              <a:gd name="connsiteY0" fmla="*/ 0 h 368890"/>
              <a:gd name="connsiteX1" fmla="*/ 204717 w 1095786"/>
              <a:gd name="connsiteY1" fmla="*/ 232012 h 368890"/>
              <a:gd name="connsiteX2" fmla="*/ 591277 w 1095786"/>
              <a:gd name="connsiteY2" fmla="*/ 368197 h 368890"/>
              <a:gd name="connsiteX3" fmla="*/ 1095786 w 1095786"/>
              <a:gd name="connsiteY3" fmla="*/ 176921 h 368890"/>
              <a:gd name="connsiteX0" fmla="*/ 0 w 1095786"/>
              <a:gd name="connsiteY0" fmla="*/ 0 h 328473"/>
              <a:gd name="connsiteX1" fmla="*/ 204717 w 1095786"/>
              <a:gd name="connsiteY1" fmla="*/ 232012 h 328473"/>
              <a:gd name="connsiteX2" fmla="*/ 609765 w 1095786"/>
              <a:gd name="connsiteY2" fmla="*/ 327378 h 328473"/>
              <a:gd name="connsiteX3" fmla="*/ 1095786 w 1095786"/>
              <a:gd name="connsiteY3" fmla="*/ 176921 h 32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86" h="328473">
                <a:moveTo>
                  <a:pt x="0" y="0"/>
                </a:moveTo>
                <a:cubicBezTo>
                  <a:pt x="28433" y="93260"/>
                  <a:pt x="103090" y="177449"/>
                  <a:pt x="204717" y="232012"/>
                </a:cubicBezTo>
                <a:cubicBezTo>
                  <a:pt x="306344" y="286575"/>
                  <a:pt x="461254" y="336560"/>
                  <a:pt x="609765" y="327378"/>
                </a:cubicBezTo>
                <a:cubicBezTo>
                  <a:pt x="758277" y="318196"/>
                  <a:pt x="1050294" y="288377"/>
                  <a:pt x="1095786" y="176921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 flipH="1">
            <a:off x="719951" y="4771287"/>
            <a:ext cx="6264696" cy="360040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9"/>
          <p:cNvSpPr/>
          <p:nvPr/>
        </p:nvSpPr>
        <p:spPr>
          <a:xfrm>
            <a:off x="3777084" y="5924657"/>
            <a:ext cx="389859" cy="3600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uiExpand="1" build="allAtOnce" animBg="1"/>
      <p:bldP spid="11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20" grpId="0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760"/>
            <a:ext cx="9144000" cy="3965645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14" y="1749284"/>
            <a:ext cx="8352928" cy="2183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</p:spPr>
            <p:txBody>
              <a:bodyPr/>
              <a:lstStyle/>
              <a:p>
                <a:r>
                  <a:rPr lang="en-US" b="1" dirty="0" smtClean="0">
                    <a:latin typeface="Calibri" panose="020F0502020204030204" pitchFamily="34" charset="0"/>
                  </a:rPr>
                  <a:t>From GST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b="1" i="1" baseline="-25000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: results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  <a:blipFill rotWithShape="1">
                <a:blip r:embed="rId5"/>
                <a:stretch>
                  <a:fillRect t="-14844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902896" y="6525344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12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Figura a mano libera 5"/>
          <p:cNvSpPr/>
          <p:nvPr/>
        </p:nvSpPr>
        <p:spPr>
          <a:xfrm>
            <a:off x="755577" y="3265530"/>
            <a:ext cx="1179202" cy="288760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igura a mano libera 11"/>
          <p:cNvSpPr/>
          <p:nvPr/>
        </p:nvSpPr>
        <p:spPr>
          <a:xfrm flipV="1">
            <a:off x="1470831" y="2590140"/>
            <a:ext cx="3960440" cy="359312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igura a mano libera 12"/>
          <p:cNvSpPr/>
          <p:nvPr/>
        </p:nvSpPr>
        <p:spPr>
          <a:xfrm flipV="1">
            <a:off x="2118903" y="2387487"/>
            <a:ext cx="5976664" cy="551332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igura a mano libera 13"/>
          <p:cNvSpPr/>
          <p:nvPr/>
        </p:nvSpPr>
        <p:spPr>
          <a:xfrm flipH="1">
            <a:off x="3694175" y="3237484"/>
            <a:ext cx="4329384" cy="360040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igura a mano libera 14"/>
          <p:cNvSpPr/>
          <p:nvPr/>
        </p:nvSpPr>
        <p:spPr>
          <a:xfrm flipH="1">
            <a:off x="966775" y="3237483"/>
            <a:ext cx="2592288" cy="446148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igura a mano libera 15"/>
          <p:cNvSpPr/>
          <p:nvPr/>
        </p:nvSpPr>
        <p:spPr>
          <a:xfrm flipH="1">
            <a:off x="1542839" y="3213732"/>
            <a:ext cx="1944216" cy="316807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igura a mano libera 16"/>
          <p:cNvSpPr/>
          <p:nvPr/>
        </p:nvSpPr>
        <p:spPr>
          <a:xfrm flipH="1">
            <a:off x="2295605" y="3131639"/>
            <a:ext cx="1191450" cy="57587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igura a mano libera 17"/>
          <p:cNvSpPr/>
          <p:nvPr/>
        </p:nvSpPr>
        <p:spPr>
          <a:xfrm flipV="1">
            <a:off x="5675870" y="2805436"/>
            <a:ext cx="1522801" cy="287643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  <a:gd name="connsiteX0" fmla="*/ 0 w 1151254"/>
              <a:gd name="connsiteY0" fmla="*/ 0 h 276840"/>
              <a:gd name="connsiteX1" fmla="*/ 204717 w 1151254"/>
              <a:gd name="connsiteY1" fmla="*/ 232012 h 276840"/>
              <a:gd name="connsiteX2" fmla="*/ 887105 w 1151254"/>
              <a:gd name="connsiteY2" fmla="*/ 272955 h 276840"/>
              <a:gd name="connsiteX3" fmla="*/ 1151254 w 1151254"/>
              <a:gd name="connsiteY3" fmla="*/ 176921 h 276840"/>
              <a:gd name="connsiteX0" fmla="*/ 0 w 1151254"/>
              <a:gd name="connsiteY0" fmla="*/ 0 h 368890"/>
              <a:gd name="connsiteX1" fmla="*/ 204717 w 1151254"/>
              <a:gd name="connsiteY1" fmla="*/ 232012 h 368890"/>
              <a:gd name="connsiteX2" fmla="*/ 591277 w 1151254"/>
              <a:gd name="connsiteY2" fmla="*/ 368197 h 368890"/>
              <a:gd name="connsiteX3" fmla="*/ 1151254 w 1151254"/>
              <a:gd name="connsiteY3" fmla="*/ 176921 h 368890"/>
              <a:gd name="connsiteX0" fmla="*/ 0 w 1095786"/>
              <a:gd name="connsiteY0" fmla="*/ 0 h 368890"/>
              <a:gd name="connsiteX1" fmla="*/ 204717 w 1095786"/>
              <a:gd name="connsiteY1" fmla="*/ 232012 h 368890"/>
              <a:gd name="connsiteX2" fmla="*/ 591277 w 1095786"/>
              <a:gd name="connsiteY2" fmla="*/ 368197 h 368890"/>
              <a:gd name="connsiteX3" fmla="*/ 1095786 w 1095786"/>
              <a:gd name="connsiteY3" fmla="*/ 176921 h 368890"/>
              <a:gd name="connsiteX0" fmla="*/ 0 w 1095786"/>
              <a:gd name="connsiteY0" fmla="*/ 0 h 328473"/>
              <a:gd name="connsiteX1" fmla="*/ 204717 w 1095786"/>
              <a:gd name="connsiteY1" fmla="*/ 232012 h 328473"/>
              <a:gd name="connsiteX2" fmla="*/ 609765 w 1095786"/>
              <a:gd name="connsiteY2" fmla="*/ 327378 h 328473"/>
              <a:gd name="connsiteX3" fmla="*/ 1095786 w 1095786"/>
              <a:gd name="connsiteY3" fmla="*/ 176921 h 32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86" h="328473">
                <a:moveTo>
                  <a:pt x="0" y="0"/>
                </a:moveTo>
                <a:cubicBezTo>
                  <a:pt x="28433" y="93260"/>
                  <a:pt x="103090" y="177449"/>
                  <a:pt x="204717" y="232012"/>
                </a:cubicBezTo>
                <a:cubicBezTo>
                  <a:pt x="306344" y="286575"/>
                  <a:pt x="461254" y="336560"/>
                  <a:pt x="609765" y="327378"/>
                </a:cubicBezTo>
                <a:cubicBezTo>
                  <a:pt x="758277" y="318196"/>
                  <a:pt x="1050294" y="288377"/>
                  <a:pt x="1095786" y="176921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igura a mano libera 18"/>
          <p:cNvSpPr/>
          <p:nvPr/>
        </p:nvSpPr>
        <p:spPr>
          <a:xfrm flipH="1" flipV="1">
            <a:off x="3791787" y="2963551"/>
            <a:ext cx="703803" cy="286689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  <a:gd name="connsiteX0" fmla="*/ 0 w 1151254"/>
              <a:gd name="connsiteY0" fmla="*/ 0 h 276840"/>
              <a:gd name="connsiteX1" fmla="*/ 204717 w 1151254"/>
              <a:gd name="connsiteY1" fmla="*/ 232012 h 276840"/>
              <a:gd name="connsiteX2" fmla="*/ 887105 w 1151254"/>
              <a:gd name="connsiteY2" fmla="*/ 272955 h 276840"/>
              <a:gd name="connsiteX3" fmla="*/ 1151254 w 1151254"/>
              <a:gd name="connsiteY3" fmla="*/ 176921 h 276840"/>
              <a:gd name="connsiteX0" fmla="*/ 0 w 1151254"/>
              <a:gd name="connsiteY0" fmla="*/ 0 h 368890"/>
              <a:gd name="connsiteX1" fmla="*/ 204717 w 1151254"/>
              <a:gd name="connsiteY1" fmla="*/ 232012 h 368890"/>
              <a:gd name="connsiteX2" fmla="*/ 591277 w 1151254"/>
              <a:gd name="connsiteY2" fmla="*/ 368197 h 368890"/>
              <a:gd name="connsiteX3" fmla="*/ 1151254 w 1151254"/>
              <a:gd name="connsiteY3" fmla="*/ 176921 h 368890"/>
              <a:gd name="connsiteX0" fmla="*/ 0 w 1095786"/>
              <a:gd name="connsiteY0" fmla="*/ 0 h 368890"/>
              <a:gd name="connsiteX1" fmla="*/ 204717 w 1095786"/>
              <a:gd name="connsiteY1" fmla="*/ 232012 h 368890"/>
              <a:gd name="connsiteX2" fmla="*/ 591277 w 1095786"/>
              <a:gd name="connsiteY2" fmla="*/ 368197 h 368890"/>
              <a:gd name="connsiteX3" fmla="*/ 1095786 w 1095786"/>
              <a:gd name="connsiteY3" fmla="*/ 176921 h 368890"/>
              <a:gd name="connsiteX0" fmla="*/ 0 w 1095786"/>
              <a:gd name="connsiteY0" fmla="*/ 0 h 328473"/>
              <a:gd name="connsiteX1" fmla="*/ 204717 w 1095786"/>
              <a:gd name="connsiteY1" fmla="*/ 232012 h 328473"/>
              <a:gd name="connsiteX2" fmla="*/ 609765 w 1095786"/>
              <a:gd name="connsiteY2" fmla="*/ 327378 h 328473"/>
              <a:gd name="connsiteX3" fmla="*/ 1095786 w 1095786"/>
              <a:gd name="connsiteY3" fmla="*/ 176921 h 32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786" h="328473">
                <a:moveTo>
                  <a:pt x="0" y="0"/>
                </a:moveTo>
                <a:cubicBezTo>
                  <a:pt x="28433" y="93260"/>
                  <a:pt x="103090" y="177449"/>
                  <a:pt x="204717" y="232012"/>
                </a:cubicBezTo>
                <a:cubicBezTo>
                  <a:pt x="306344" y="286575"/>
                  <a:pt x="461254" y="336560"/>
                  <a:pt x="609765" y="327378"/>
                </a:cubicBezTo>
                <a:cubicBezTo>
                  <a:pt x="758277" y="318196"/>
                  <a:pt x="1050294" y="288377"/>
                  <a:pt x="1095786" y="176921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igura a mano libera 19"/>
          <p:cNvSpPr/>
          <p:nvPr/>
        </p:nvSpPr>
        <p:spPr>
          <a:xfrm flipH="1">
            <a:off x="467544" y="3265530"/>
            <a:ext cx="6808492" cy="634125"/>
          </a:xfrm>
          <a:custGeom>
            <a:avLst/>
            <a:gdLst>
              <a:gd name="connsiteX0" fmla="*/ 0 w 1132764"/>
              <a:gd name="connsiteY0" fmla="*/ 0 h 288760"/>
              <a:gd name="connsiteX1" fmla="*/ 204717 w 1132764"/>
              <a:gd name="connsiteY1" fmla="*/ 232012 h 288760"/>
              <a:gd name="connsiteX2" fmla="*/ 887105 w 1132764"/>
              <a:gd name="connsiteY2" fmla="*/ 272955 h 288760"/>
              <a:gd name="connsiteX3" fmla="*/ 1132764 w 1132764"/>
              <a:gd name="connsiteY3" fmla="*/ 13648 h 28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764" h="288760">
                <a:moveTo>
                  <a:pt x="0" y="0"/>
                </a:moveTo>
                <a:cubicBezTo>
                  <a:pt x="28433" y="93260"/>
                  <a:pt x="56866" y="186520"/>
                  <a:pt x="204717" y="232012"/>
                </a:cubicBezTo>
                <a:cubicBezTo>
                  <a:pt x="352568" y="277504"/>
                  <a:pt x="732431" y="309349"/>
                  <a:pt x="887105" y="272955"/>
                </a:cubicBezTo>
                <a:cubicBezTo>
                  <a:pt x="1041780" y="236561"/>
                  <a:pt x="1087272" y="125104"/>
                  <a:pt x="1132764" y="13648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/>
              <p:cNvSpPr txBox="1"/>
              <p:nvPr/>
            </p:nvSpPr>
            <p:spPr>
              <a:xfrm>
                <a:off x="107505" y="3933056"/>
                <a:ext cx="8928992" cy="256794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Cost of the algorithm</a:t>
                </a:r>
                <a:r>
                  <a:rPr lang="en-US" sz="2000" dirty="0" smtClean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Scan GST for collect the nodes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𝑆</m:t>
                        </m:r>
                        <m:r>
                          <a:rPr lang="it-IT" sz="2000" i="1">
                            <a:latin typeface="Cambria Math"/>
                          </a:rPr>
                          <m:t>,</m:t>
                        </m:r>
                        <m:r>
                          <a:rPr lang="it-IT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(so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) and set aux pointers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d>
                    <m:r>
                      <a:rPr lang="it-IT" sz="20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/>
                                    <a:ea typeface="Cambria Math"/>
                                  </a:rPr>
                                  <m:t>𝑓𝑖𝑟𝑠𝑡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/>
                                <a:ea typeface="Cambria Math"/>
                              </a:rPr>
                              <m:t>(∙)</m:t>
                            </m:r>
                          </m:e>
                        </m:d>
                      </m:e>
                      <m:sub>
                        <m:r>
                          <a:rPr lang="it-IT" sz="20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000" dirty="0" smtClean="0"/>
                  <a:t> requires linear time in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||</m:t>
                    </m:r>
                    <m:r>
                      <a:rPr lang="it-IT" sz="2000" b="0" i="1" smtClean="0">
                        <a:latin typeface="Cambria Math"/>
                      </a:rPr>
                      <m:t>𝑆</m:t>
                    </m:r>
                    <m:r>
                      <a:rPr lang="it-IT" sz="2000" b="0" i="1" smtClean="0">
                        <a:latin typeface="Cambria Math"/>
                      </a:rPr>
                      <m:t>||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 smtClean="0"/>
                  <a:t>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it-IT" sz="2000" b="0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following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𝑠𝑙</m:t>
                    </m:r>
                    <m:r>
                      <a:rPr lang="it-IT" sz="2000" b="0" i="1" smtClean="0">
                        <a:latin typeface="Cambria Math"/>
                      </a:rPr>
                      <m:t>(∙)</m:t>
                    </m:r>
                  </m:oMath>
                </a14:m>
                <a:r>
                  <a:rPr lang="en-US" sz="2000" dirty="0" smtClean="0"/>
                  <a:t> requires: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Linear time in the case of nodes of length exactly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i="1" dirty="0" smtClean="0"/>
                  <a:t>;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Linear time also, in the case of nodes of length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it-IT" sz="2000" b="0" i="1" smtClean="0">
                        <a:latin typeface="Cambria Math"/>
                        <a:ea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, using aux pointers strategy.</a:t>
                </a:r>
              </a:p>
              <a:p>
                <a:r>
                  <a:rPr lang="en-US" sz="2000" dirty="0" smtClean="0"/>
                  <a:t>The algorithm builds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sz="2000" b="0" i="1" baseline="-25000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it-IT" sz="2000" b="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from a GST using </a:t>
                </a:r>
                <a:r>
                  <a:rPr lang="en-US" sz="2000" b="1" dirty="0" smtClean="0"/>
                  <a:t>linear time and space </a:t>
                </a:r>
                <a:r>
                  <a:rPr lang="en-US" sz="2000" dirty="0" smtClean="0"/>
                  <a:t>in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it-IT" sz="20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||</m:t>
                    </m:r>
                    <m:r>
                      <a:rPr lang="it-IT" sz="2000" i="1">
                        <a:latin typeface="Cambria Math"/>
                      </a:rPr>
                      <m:t>𝑆</m:t>
                    </m:r>
                    <m:r>
                      <a:rPr lang="it-IT" sz="2000" i="1">
                        <a:latin typeface="Cambria Math"/>
                      </a:rPr>
                      <m:t>||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asellaDiTes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3933056"/>
                <a:ext cx="8928992" cy="25679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7" y="1790148"/>
            <a:ext cx="8747486" cy="228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07504" y="216024"/>
                <a:ext cx="9036496" cy="105273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ts val="3800"/>
                  </a:lnSpc>
                </a:pPr>
                <a:r>
                  <a:rPr lang="en-US" sz="4000" b="1" dirty="0" smtClean="0"/>
                  <a:t>Contracted de </a:t>
                </a:r>
                <a:r>
                  <a:rPr lang="en-US" sz="4000" b="1" dirty="0" err="1" smtClean="0"/>
                  <a:t>Bruijn</a:t>
                </a:r>
                <a:r>
                  <a:rPr lang="en-US" sz="4000" b="1" dirty="0" smtClean="0"/>
                  <a:t> Graph for assembly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4000" b="1" i="0" smtClean="0"/>
                          <m:t>C</m:t>
                        </m:r>
                        <m:r>
                          <m:rPr>
                            <m:nor/>
                          </m:rPr>
                          <a:rPr lang="en-US" sz="4000" b="1" dirty="0"/>
                          <m:t>dBG</m:t>
                        </m:r>
                        <m:r>
                          <a:rPr lang="it-IT" sz="4000" b="1" i="1" baseline="-25000" dirty="0" smtClean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it-IT" sz="4000" b="1" i="1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it-IT" sz="4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b="1" dirty="0" smtClean="0"/>
                  <a:t> : build it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b="1"/>
                          <m:t>dBG</m:t>
                        </m:r>
                        <m:r>
                          <a:rPr lang="it-IT" sz="4000" b="1" i="1" baseline="-25000" dirty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it-IT" sz="4000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7504" y="216024"/>
                <a:ext cx="9036496" cy="1052736"/>
              </a:xfrm>
              <a:blipFill rotWithShape="0">
                <a:blip r:embed="rId2"/>
                <a:stretch>
                  <a:fillRect l="-742" t="-21387" r="-1957" b="-26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84784"/>
                <a:ext cx="8784976" cy="475252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600" dirty="0" smtClean="0">
                    <a:latin typeface="Calibri" panose="020F0502020204030204" pitchFamily="34" charset="0"/>
                  </a:rPr>
                  <a:t>directed </a:t>
                </a:r>
                <a:r>
                  <a:rPr lang="en-US" sz="2600" dirty="0">
                    <a:latin typeface="Calibri" panose="020F0502020204030204" pitchFamily="34" charset="0"/>
                  </a:rPr>
                  <a:t>graph</a:t>
                </a:r>
                <a:r>
                  <a:rPr lang="en-US" sz="2600" i="1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𝐶</m:t>
                            </m:r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𝑑𝐵𝐺</m:t>
                            </m:r>
                          </m:e>
                          <m:sub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  <m:sub/>
                      <m:sup>
                        <m:r>
                          <a:rPr lang="it-IT" sz="26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</m:sup>
                    </m:sSubSup>
                    <m:r>
                      <a:rPr lang="it-IT" sz="2600" b="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𝑉</m:t>
                            </m:r>
                            <m:r>
                              <a:rPr lang="it-IT" sz="2600" b="0" i="1" baseline="-2500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it-IT" sz="2600" b="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𝐸</m:t>
                            </m:r>
                            <m:r>
                              <a:rPr lang="it-IT" sz="2600" b="0" i="1" baseline="-2500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it-IT" sz="2600" b="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dirty="0" smtClean="0">
                    <a:latin typeface="Calibri" panose="020F0502020204030204" pitchFamily="34" charset="0"/>
                  </a:rPr>
                  <a:t> again </a:t>
                </a:r>
                <a:r>
                  <a:rPr lang="en-US" sz="26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defined</a:t>
                </a:r>
                <a:r>
                  <a:rPr lang="en-US" sz="2600" b="1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</a:t>
                </a:r>
                <a:r>
                  <a:rPr lang="en-US" sz="2600" dirty="0" smtClean="0">
                    <a:latin typeface="Calibri" panose="020F0502020204030204" pitchFamily="34" charset="0"/>
                  </a:rPr>
                  <a:t>on </a:t>
                </a:r>
                <a:r>
                  <a:rPr lang="en-US" sz="26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S </a:t>
                </a:r>
                <a:r>
                  <a:rPr lang="en-US" sz="2600" i="1" dirty="0">
                    <a:latin typeface="Calibri" panose="020F0502020204030204" pitchFamily="34" charset="0"/>
                  </a:rPr>
                  <a:t>=</a:t>
                </a:r>
                <a:r>
                  <a:rPr lang="en-US" sz="2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 smtClean="0">
                    <a:latin typeface="Calibri" panose="020F0502020204030204" pitchFamily="34" charset="0"/>
                  </a:rPr>
                  <a:t> of n words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600" b="0" i="0" dirty="0" smtClean="0">
                        <a:latin typeface="Cambria Math"/>
                      </a:rPr>
                      <m:t>For</m:t>
                    </m:r>
                    <m:r>
                      <a:rPr lang="it-IT" sz="2600" b="0" i="1" dirty="0" smtClean="0">
                        <a:latin typeface="Cambria Math"/>
                      </a:rPr>
                      <m:t> </m:t>
                    </m:r>
                    <m:r>
                      <a:rPr lang="it-IT" sz="2600" b="0" i="1" dirty="0" smtClean="0">
                        <a:latin typeface="Cambria Math"/>
                      </a:rPr>
                      <m:t>𝑣</m:t>
                    </m:r>
                    <m:r>
                      <a:rPr lang="it-IT" sz="2600" b="0" i="1" dirty="0" smtClean="0">
                        <a:latin typeface="Cambria Math"/>
                      </a:rPr>
                      <m:t>,</m:t>
                    </m:r>
                    <m:r>
                      <a:rPr lang="it-IT" sz="2600" b="0" i="1" dirty="0" smtClean="0">
                        <a:latin typeface="Cambria Math"/>
                      </a:rPr>
                      <m:t>𝑤</m:t>
                    </m:r>
                    <m:r>
                      <a:rPr lang="it-IT" sz="2600" b="0" i="1" dirty="0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600" dirty="0" smtClean="0">
                    <a:latin typeface="Calibri" panose="020F0502020204030204" pitchFamily="34" charset="0"/>
                  </a:rPr>
                  <a:t> can be </a:t>
                </a:r>
                <a:r>
                  <a:rPr lang="en-US" sz="2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merged</a:t>
                </a:r>
                <a:r>
                  <a:rPr lang="en-US" sz="2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r>
                      <a:rPr lang="it-IT" sz="2600" b="0" i="1" smtClean="0">
                        <a:latin typeface="Cambria Math"/>
                      </a:rPr>
                      <m:t> </m:t>
                    </m:r>
                    <m:r>
                      <a:rPr lang="it-IT" sz="2600" b="0" i="1" smtClean="0">
                        <a:latin typeface="Cambria Math"/>
                        <a:ea typeface="Cambria Math"/>
                      </a:rPr>
                      <m:t>∃</m:t>
                    </m:r>
                    <m:d>
                      <m:dPr>
                        <m:ctrlPr>
                          <a:rPr lang="it-IT" sz="2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600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it-IT" sz="2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it-IT" sz="2600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  <m:r>
                      <a:rPr lang="it-IT" sz="2600" b="0" i="1" smtClean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𝐸</m:t>
                        </m:r>
                      </m:e>
                      <m:sup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it-IT" sz="26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 sz="2600" b="0" i="0" smtClean="0">
                        <a:effectLst/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endParaRPr lang="it-IT" sz="2600" b="0" dirty="0" smtClean="0">
                  <a:effectLst/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/>
                      </a:rPr>
                      <m:t>#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𝑅𝐶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𝑢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libri" panose="020F0502020204030204" pitchFamily="34" charset="0"/>
                            <a:cs typeface="Aharoni" panose="02010803020104030203" pitchFamily="2" charset="-79"/>
                          </a:rPr>
                          <m:t>Σ</m:t>
                        </m:r>
                      </m:e>
                    </m:d>
                    <m:r>
                      <a:rPr lang="it-IT" b="0" i="1" smtClean="0">
                        <a:latin typeface="Cambria Math"/>
                        <a:cs typeface="Aharoni" panose="02010803020104030203" pitchFamily="2" charset="-79"/>
                      </a:rPr>
                      <m:t>=1 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,</m:t>
                    </m:r>
                    <m:r>
                      <m:rPr>
                        <m:sty m:val="p"/>
                      </m:rPr>
                      <a:rPr lang="it-IT" b="0" i="0">
                        <a:latin typeface="Cambria Math"/>
                      </a:rPr>
                      <m:t>u</m:t>
                    </m:r>
                    <m:r>
                      <m:rPr>
                        <m:nor/>
                      </m:rPr>
                      <a:rPr lang="en-US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libri" panose="020F0502020204030204" pitchFamily="34" charset="0"/>
                      </a:rPr>
                      <m:t>right</m:t>
                    </m:r>
                    <m:r>
                      <m:rPr>
                        <m:nor/>
                      </m:rPr>
                      <a:rPr lang="en-US" b="1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libri" panose="020F0502020204030204" pitchFamily="34" charset="0"/>
                      </a:rPr>
                      <m:t>extensible</m:t>
                    </m:r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lang="it-IT" b="0" dirty="0" smtClean="0"/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only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one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i="1" dirty="0" smtClean="0">
                        <a:latin typeface="Calibri" panose="020F0502020204030204" pitchFamily="34" charset="0"/>
                      </a:rPr>
                      <m:t>out</m:t>
                    </m:r>
                    <m:r>
                      <m:rPr>
                        <m:nor/>
                      </m:rPr>
                      <a:rPr lang="it-IT" i="1" dirty="0">
                        <a:latin typeface="Calibri" panose="020F0502020204030204" pitchFamily="34" charset="0"/>
                      </a:rPr>
                      <m:t>going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edge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)</a:t>
                </a:r>
                <a:endParaRPr lang="en-US" dirty="0" smtClean="0">
                  <a:latin typeface="Calibri" panose="020F050202020403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#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it-IT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𝑤</m:t>
                            </m:r>
                          </m:e>
                        </m:d>
                        <m:r>
                          <a:rPr lang="it-IT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libri" panose="020F0502020204030204" pitchFamily="34" charset="0"/>
                            <a:cs typeface="Aharoni" panose="02010803020104030203" pitchFamily="2" charset="-79"/>
                          </a:rPr>
                          <m:t>Σ</m:t>
                        </m:r>
                      </m:e>
                    </m:d>
                    <m:r>
                      <a:rPr lang="it-IT" i="1">
                        <a:latin typeface="Cambria Math"/>
                        <a:cs typeface="Aharoni" panose="02010803020104030203" pitchFamily="2" charset="-79"/>
                      </a:rPr>
                      <m:t>=1 </m:t>
                    </m:r>
                    <m:r>
                      <a:rPr lang="it-IT" b="0" i="0" smtClean="0"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, </m:t>
                    </m:r>
                    <m:r>
                      <m:rPr>
                        <m:nor/>
                      </m:rPr>
                      <a:rPr lang="it-IT" smtClean="0">
                        <a:latin typeface="Cambria Math"/>
                        <a:cs typeface="Aharoni" panose="02010803020104030203" pitchFamily="2" charset="-79"/>
                      </a:rPr>
                      <m:t>w</m:t>
                    </m:r>
                    <m:r>
                      <m:rPr>
                        <m:nor/>
                      </m:rPr>
                      <a:rPr lang="en-US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b="1" dirty="0" smtClean="0">
                        <a:latin typeface="Calibri" panose="020F0502020204030204" pitchFamily="34" charset="0"/>
                      </a:rPr>
                      <m:t>left</m:t>
                    </m:r>
                    <m:r>
                      <m:rPr>
                        <m:nor/>
                      </m:rPr>
                      <a:rPr lang="it-IT" b="1" dirty="0" smtClean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libri" panose="020F0502020204030204" pitchFamily="34" charset="0"/>
                      </a:rPr>
                      <m:t>extensible</m:t>
                    </m:r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 </m:t>
                    </m:r>
                  </m:oMath>
                </a14:m>
                <a:endParaRPr lang="it-IT" b="0" i="0" dirty="0" smtClean="0">
                  <a:latin typeface="Calibri" panose="020F0502020204030204" pitchFamily="34" charset="0"/>
                </a:endParaRPr>
              </a:p>
              <a:p>
                <a:pPr marL="457200" lvl="1" indent="0">
                  <a:spcAft>
                    <a:spcPts val="1200"/>
                  </a:spcAft>
                  <a:buNone/>
                </a:pPr>
                <a:r>
                  <a:rPr lang="it-IT" b="0" dirty="0" smtClean="0"/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only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one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i="1" dirty="0">
                        <a:latin typeface="Calibri" panose="020F0502020204030204" pitchFamily="34" charset="0"/>
                      </a:rPr>
                      <m:t>ingoing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dirty="0">
                        <a:latin typeface="Calibri" panose="020F0502020204030204" pitchFamily="34" charset="0"/>
                      </a:rPr>
                      <m:t>edge</m:t>
                    </m:r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b="0" i="0" dirty="0" smtClean="0">
                        <a:latin typeface="Calibri" panose="020F0502020204030204" pitchFamily="34" charset="0"/>
                      </a:rPr>
                      <m:t>from</m:t>
                    </m:r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</a:endParaRPr>
              </a:p>
              <a:p>
                <a:r>
                  <a:rPr lang="en-US" sz="2600" dirty="0">
                    <a:latin typeface="Calibri" panose="020F0502020204030204" pitchFamily="34" charset="0"/>
                  </a:rPr>
                  <a:t>less nodes and edges (agglomeration in </a:t>
                </a:r>
                <a:r>
                  <a:rPr lang="en-US" sz="2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S</a:t>
                </a:r>
                <a:r>
                  <a:rPr lang="en-US" sz="2600" dirty="0">
                    <a:latin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it-IT" sz="2600" i="1">
                        <a:latin typeface="Cambria Math"/>
                      </a:rPr>
                      <m:t>𝑣</m:t>
                    </m:r>
                    <m:r>
                      <a:rPr lang="it-IT" sz="26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𝑉</m:t>
                        </m:r>
                        <m:r>
                          <a:rPr lang="it-IT" sz="2600" i="1" baseline="-2500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600" dirty="0">
                    <a:latin typeface="Calibri" panose="020F0502020204030204" pitchFamily="34" charset="0"/>
                  </a:rPr>
                  <a:t>)</a:t>
                </a:r>
              </a:p>
              <a:p>
                <a:endParaRPr lang="en-US" dirty="0" smtClean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84784"/>
                <a:ext cx="8784976" cy="4752528"/>
              </a:xfrm>
              <a:blipFill rotWithShape="0">
                <a:blip r:embed="rId3"/>
                <a:stretch>
                  <a:fillRect l="-1110" t="-5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13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88640"/>
                <a:ext cx="8229600" cy="85010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1"/>
                          <m:t>C</m:t>
                        </m:r>
                        <m:r>
                          <m:rPr>
                            <m:nor/>
                          </m:rPr>
                          <a:rPr lang="en-US" b="1" dirty="0"/>
                          <m:t>dBG</m:t>
                        </m:r>
                        <m:r>
                          <a:rPr lang="it-IT" b="1" i="1" baseline="-25000" dirty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directly from GST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88640"/>
                <a:ext cx="8229600" cy="850106"/>
              </a:xfrm>
              <a:blipFill rotWithShape="1">
                <a:blip r:embed="rId2"/>
                <a:stretch>
                  <a:fillRect t="-9353" b="-29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52737"/>
                <a:ext cx="8784976" cy="18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As previous: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it-IT" sz="2400" b="0" i="1">
                        <a:latin typeface="Cambria Math"/>
                      </a:rPr>
                      <m:t>𝑣</m:t>
                    </m:r>
                    <m:r>
                      <a:rPr lang="it-IT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ha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it-IT" sz="24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right-extensible;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𝑛𝑒𝑥𝑡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 smtClean="0"/>
                  <a:t> (the only successor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) is left-extensible, 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sz="2400" dirty="0" smtClean="0"/>
                  <a:t>then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𝑣</m:t>
                    </m:r>
                    <m:r>
                      <a:rPr lang="it-IT" sz="2400" b="0" i="1" smtClean="0">
                        <a:latin typeface="Cambria Math"/>
                      </a:rPr>
                      <m:t> ∙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𝑛𝑒𝑥𝑡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)∈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it-IT" sz="2400" b="0" i="1" baseline="-2500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it-IT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/>
                  <a:t>as agglomeration.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52737"/>
                <a:ext cx="8784976" cy="1800200"/>
              </a:xfrm>
              <a:blipFill rotWithShape="0">
                <a:blip r:embed="rId3"/>
                <a:stretch>
                  <a:fillRect l="-1110" t="-2712" b="-74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-1260648" y="6327800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14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5" name="Ovale 4"/>
          <p:cNvSpPr/>
          <p:nvPr/>
        </p:nvSpPr>
        <p:spPr>
          <a:xfrm>
            <a:off x="2140774" y="4225351"/>
            <a:ext cx="584896" cy="5691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8" name="Connettore 2 7"/>
          <p:cNvCxnSpPr>
            <a:stCxn id="5" idx="4"/>
            <a:endCxn id="64" idx="0"/>
          </p:cNvCxnSpPr>
          <p:nvPr/>
        </p:nvCxnSpPr>
        <p:spPr>
          <a:xfrm flipH="1">
            <a:off x="2426706" y="4794536"/>
            <a:ext cx="6516" cy="77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/>
              <p:cNvSpPr txBox="1"/>
              <p:nvPr/>
            </p:nvSpPr>
            <p:spPr>
              <a:xfrm>
                <a:off x="3563888" y="3721691"/>
                <a:ext cx="5330273" cy="280929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 right </a:t>
                </a:r>
                <a:r>
                  <a:rPr lang="en-US" dirty="0" err="1" smtClean="0"/>
                  <a:t>extens</a:t>
                </a:r>
                <a:r>
                  <a:rPr lang="en-US" dirty="0" smtClean="0"/>
                  <a:t>. hp. let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/>
                      </a:rPr>
                      <m:t>𝒖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𝑐h𝑖𝑙𝑑𝑠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𝑣</m:t>
                    </m:r>
                    <m:r>
                      <a:rPr lang="it-IT" b="0" i="1" smtClean="0">
                        <a:latin typeface="Cambria Math"/>
                      </a:rPr>
                      <m:t>)∩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it-IT" b="0" i="0" dirty="0" smtClean="0"/>
                      <m:t> = { </m:t>
                    </m:r>
                    <m:r>
                      <a:rPr lang="it-IT" b="0" i="1" dirty="0" smtClean="0">
                        <a:latin typeface="Cambria Math"/>
                      </a:rPr>
                      <m:t>𝑢</m:t>
                    </m:r>
                    <m:r>
                      <a:rPr lang="it-IT" b="0" i="1" dirty="0" smtClean="0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it-IT" b="0" i="1" dirty="0" smtClean="0"/>
                      <m:t>k</m:t>
                    </m:r>
                    <m:r>
                      <m:rPr>
                        <m:nor/>
                      </m:rPr>
                      <a:rPr lang="it-IT" b="0" i="1" dirty="0" smtClean="0"/>
                      <m:t>+1</m:t>
                    </m:r>
                    <m:r>
                      <m:rPr>
                        <m:nor/>
                      </m:rPr>
                      <a:rPr lang="it-IT" b="0" dirty="0" smtClean="0"/>
                      <m:t>]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}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= { </m:t>
                    </m:r>
                    <m:r>
                      <m:rPr>
                        <m:nor/>
                      </m:rPr>
                      <a:rPr lang="it-IT" b="0" i="1" dirty="0" smtClean="0"/>
                      <m:t>b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}</m:t>
                    </m:r>
                  </m:oMath>
                </a14:m>
                <a:endParaRPr lang="it-IT" b="0" dirty="0" smtClean="0"/>
              </a:p>
              <a:p>
                <a:endParaRPr lang="it-IT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𝒏𝒆𝒙𝒕</m:t>
                        </m:r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</a:rPr>
                          <m:t>=</m:t>
                        </m:r>
                        <m:r>
                          <a:rPr lang="it-IT" b="0" i="1" smtClean="0">
                            <a:latin typeface="Cambria Math"/>
                          </a:rPr>
                          <m:t>𝑙𝑎𝑠𝑡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𝑘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𝑓𝑖𝑟𝑠𝑡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∙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𝑘</m:t>
                        </m:r>
                        <m:r>
                          <a:rPr lang="it-IT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=</m:t>
                    </m:r>
                  </m:oMath>
                </a14:m>
                <a:endParaRPr lang="it-IT" b="0" i="1" dirty="0" smtClean="0">
                  <a:latin typeface="Cambria Math"/>
                </a:endParaRPr>
              </a:p>
              <a:p>
                <a:r>
                  <a:rPr lang="it-IT" dirty="0"/>
                  <a:t> </a:t>
                </a:r>
                <a:r>
                  <a:rPr lang="it-IT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it-IT" i="0">
                        <a:latin typeface="Cambria Math"/>
                      </a:rPr>
                      <m:t>bcb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𝑠𝑙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u</m:t>
                            </m:r>
                          </m:e>
                        </m:d>
                      </m:e>
                    </m:d>
                  </m:oMath>
                </a14:m>
                <a:endParaRPr lang="it-IT" b="0" dirty="0" smtClean="0">
                  <a:solidFill>
                    <a:srgbClr val="FF0000"/>
                  </a:solidFill>
                </a:endParaRPr>
              </a:p>
              <a:p>
                <a:endParaRPr lang="it-IT" b="0" dirty="0" smtClean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</a:rPr>
                      <m:t>𝒏𝒆𝒙𝒕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b="1" dirty="0"/>
                  <a:t> is left-extensible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#</m:t>
                        </m:r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𝑓𝑖𝑟𝑠𝑡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it-IT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#(</m:t>
                        </m:r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𝑛𝑒𝑥𝑡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it-IT" i="1">
                        <a:latin typeface="Cambria Math"/>
                      </a:rPr>
                      <m:t> </m:t>
                    </m:r>
                    <m:r>
                      <a:rPr lang="it-IT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it-IT" i="1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𝑖</m:t>
                        </m:r>
                        <m:r>
                          <a:rPr lang="it-IT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| 1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}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CasellaDiTes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721691"/>
                <a:ext cx="5330273" cy="28092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/>
              <p:cNvSpPr txBox="1"/>
              <p:nvPr/>
            </p:nvSpPr>
            <p:spPr>
              <a:xfrm>
                <a:off x="179512" y="3068960"/>
                <a:ext cx="44962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1" i="0" smtClean="0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a:rPr lang="it-IT" sz="2800" b="1" i="0">
                        <a:latin typeface="Cambria Math"/>
                        <a:ea typeface="Cambria Math"/>
                      </a:rPr>
                      <m:t>=</m:t>
                    </m:r>
                    <m:r>
                      <a:rPr lang="it-IT" sz="2800" b="1" i="0" smtClean="0">
                        <a:latin typeface="Cambria Math"/>
                        <a:ea typeface="Cambria Math"/>
                      </a:rPr>
                      <m:t>𝐤</m:t>
                    </m:r>
                    <m:r>
                      <a:rPr lang="it-IT" sz="2800" b="1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it-IT" sz="28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it-IT" sz="2800" b="0" i="0" smtClean="0">
                        <a:latin typeface="Cambria Math"/>
                        <a:ea typeface="Cambria Math"/>
                      </a:rPr>
                      <m:t>so</m:t>
                    </m:r>
                    <m:r>
                      <a:rPr lang="it-IT" sz="2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 sz="2800" b="0" i="0">
                        <a:latin typeface="Cambria Math"/>
                        <a:ea typeface="Cambria Math"/>
                      </a:rPr>
                      <m:t>v</m:t>
                    </m:r>
                    <m:r>
                      <a:rPr lang="it-IT" sz="2800" b="0" i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800" b="0" i="0">
                            <a:latin typeface="Cambria Math"/>
                            <a:ea typeface="Cambria Math"/>
                          </a:rPr>
                          <m:t>first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800" b="0" i="0">
                            <a:latin typeface="Cambria Math"/>
                            <a:ea typeface="Cambria Math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2800" b="0" i="0">
                            <a:latin typeface="Cambria Math"/>
                            <a:ea typeface="Cambria Math"/>
                          </a:rPr>
                          <m:t>v</m:t>
                        </m:r>
                      </m:e>
                    </m:d>
                    <m:r>
                      <a:rPr lang="it-IT" sz="28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it-IT" sz="2800" dirty="0">
                  <a:ea typeface="Cambria Math"/>
                </a:endParaRPr>
              </a:p>
            </p:txBody>
          </p:sp>
        </mc:Choice>
        <mc:Fallback xmlns="">
          <p:sp>
            <p:nvSpPr>
              <p:cNvPr id="25" name="CasellaDiTes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68960"/>
                <a:ext cx="4496231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2 51"/>
          <p:cNvCxnSpPr>
            <a:stCxn id="64" idx="2"/>
            <a:endCxn id="68" idx="5"/>
          </p:cNvCxnSpPr>
          <p:nvPr/>
        </p:nvCxnSpPr>
        <p:spPr>
          <a:xfrm flipH="1" flipV="1">
            <a:off x="1115876" y="5139228"/>
            <a:ext cx="1018382" cy="71721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/>
              <p:cNvSpPr txBox="1"/>
              <p:nvPr/>
            </p:nvSpPr>
            <p:spPr>
              <a:xfrm>
                <a:off x="51351" y="4248164"/>
                <a:ext cx="159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𝒔𝒍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𝒃𝒄𝒃𝒄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asellaDiTes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" y="4248164"/>
                <a:ext cx="159293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/>
              <p:cNvSpPr txBox="1"/>
              <p:nvPr/>
            </p:nvSpPr>
            <p:spPr>
              <a:xfrm>
                <a:off x="1942899" y="493799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CasellaDiTes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99" y="4937991"/>
                <a:ext cx="4940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sellaDiTesto 61"/>
              <p:cNvSpPr txBox="1"/>
              <p:nvPr/>
            </p:nvSpPr>
            <p:spPr>
              <a:xfrm>
                <a:off x="1915783" y="3861048"/>
                <a:ext cx="1021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𝒂𝒃𝒄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CasellaDiTes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83" y="3861048"/>
                <a:ext cx="102184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sellaDiTesto 62"/>
              <p:cNvSpPr txBox="1"/>
              <p:nvPr/>
            </p:nvSpPr>
            <p:spPr>
              <a:xfrm>
                <a:off x="1835696" y="6141031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𝒖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𝒂𝒃𝒄𝒃𝒄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CasellaDiTes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6141031"/>
                <a:ext cx="1296144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e 63"/>
          <p:cNvSpPr/>
          <p:nvPr/>
        </p:nvSpPr>
        <p:spPr>
          <a:xfrm>
            <a:off x="2134258" y="5571846"/>
            <a:ext cx="584896" cy="5691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8" name="Ovale 67"/>
          <p:cNvSpPr/>
          <p:nvPr/>
        </p:nvSpPr>
        <p:spPr>
          <a:xfrm>
            <a:off x="616636" y="4653398"/>
            <a:ext cx="584896" cy="5691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0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5" grpId="0"/>
      <p:bldP spid="54" grpId="0"/>
      <p:bldP spid="55" grpId="0"/>
      <p:bldP spid="62" grpId="0"/>
      <p:bldP spid="63" grpId="0"/>
      <p:bldP spid="64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188640"/>
                <a:ext cx="8229600" cy="85010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1"/>
                          <m:t>C</m:t>
                        </m:r>
                        <m:r>
                          <m:rPr>
                            <m:nor/>
                          </m:rPr>
                          <a:rPr lang="en-US" b="1" dirty="0"/>
                          <m:t>dBG</m:t>
                        </m:r>
                        <m:r>
                          <a:rPr lang="it-IT" b="1" i="1" baseline="-25000" dirty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directly from </a:t>
                </a:r>
                <a:r>
                  <a:rPr lang="en-US" b="1" dirty="0" smtClean="0"/>
                  <a:t>GST- </a:t>
                </a:r>
                <a:r>
                  <a:rPr lang="en-US" b="1" dirty="0" err="1" smtClean="0"/>
                  <a:t>cont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188640"/>
                <a:ext cx="8229600" cy="850106"/>
              </a:xfrm>
              <a:blipFill rotWithShape="1">
                <a:blip r:embed="rId2"/>
                <a:stretch>
                  <a:fillRect l="-444" t="-4317" r="-444" b="-2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15</a:t>
            </a:fld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052737"/>
                <a:ext cx="8784976" cy="18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As previous: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it-IT" sz="2400" b="0" i="1">
                        <a:latin typeface="Cambria Math"/>
                      </a:rPr>
                      <m:t>𝑣</m:t>
                    </m:r>
                    <m:r>
                      <a:rPr lang="it-IT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 smtClean="0"/>
                  <a:t>, is right-extensible;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𝑛𝑒𝑥𝑡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 smtClean="0"/>
                  <a:t> (the only successor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400" dirty="0" smtClean="0"/>
                  <a:t>) is left-extensible,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Then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/>
                      </a:rPr>
                      <m:t>𝑣</m:t>
                    </m:r>
                    <m:r>
                      <a:rPr lang="it-IT" sz="2400" b="0" i="1" smtClean="0">
                        <a:latin typeface="Cambria Math"/>
                      </a:rPr>
                      <m:t> ∙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𝑛𝑒𝑥𝑡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it-IT" sz="2400" b="0" i="1" smtClean="0">
                        <a:latin typeface="Cambria Math"/>
                        <a:ea typeface="Cambria Math"/>
                      </a:rPr>
                      <m:t>)∈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it-IT" sz="2400" b="0" i="1" baseline="-2500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p>
                        <m:r>
                          <a:rPr lang="it-IT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/>
                  <a:t>as agglomeration.</a:t>
                </a:r>
              </a:p>
            </p:txBody>
          </p:sp>
        </mc:Choice>
        <mc:Fallback xmlns="">
          <p:sp>
            <p:nvSpPr>
              <p:cNvPr id="5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052737"/>
                <a:ext cx="8784976" cy="1800200"/>
              </a:xfrm>
              <a:blipFill rotWithShape="1">
                <a:blip r:embed="rId3"/>
                <a:stretch>
                  <a:fillRect l="-1110" t="-2712" b="-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/>
              <p:cNvSpPr txBox="1"/>
              <p:nvPr/>
            </p:nvSpPr>
            <p:spPr>
              <a:xfrm>
                <a:off x="179512" y="3068960"/>
                <a:ext cx="17543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+mj-lt"/>
                  <a:buAutoNum type="arabicParenR" startAt="2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1" i="0" smtClean="0">
                            <a:latin typeface="Cambria Math"/>
                            <a:ea typeface="Cambria Math"/>
                          </a:rPr>
                          <m:t>𝐯</m:t>
                        </m:r>
                      </m:e>
                    </m:d>
                    <m:r>
                      <a:rPr lang="it-IT" sz="2800" b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it-IT" sz="2800" b="1" i="0" smtClean="0">
                        <a:latin typeface="Cambria Math"/>
                        <a:ea typeface="Cambria Math"/>
                      </a:rPr>
                      <m:t>𝐤</m:t>
                    </m:r>
                  </m:oMath>
                </a14:m>
                <a:endParaRPr lang="it-IT" sz="2800" b="1" dirty="0">
                  <a:ea typeface="Cambria Math"/>
                </a:endParaRPr>
              </a:p>
            </p:txBody>
          </p:sp>
        </mc:Choice>
        <mc:Fallback xmlns=""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68960"/>
                <a:ext cx="175439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3347864" y="3566642"/>
                <a:ext cx="5472608" cy="246099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𝑅𝐶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 b="0" i="1" smtClean="0">
                        <a:latin typeface="Cambria Math"/>
                      </a:rPr>
                      <m:t>(</m:t>
                    </m:r>
                    <m:r>
                      <a:rPr lang="it-IT" b="0" i="1" smtClean="0">
                        <a:latin typeface="Cambria Math"/>
                      </a:rPr>
                      <m:t>𝑣</m:t>
                    </m:r>
                    <m:r>
                      <a:rPr lang="it-IT" b="0" i="1" smtClean="0">
                        <a:latin typeface="Cambria Math"/>
                      </a:rPr>
                      <m:t>)∩</m:t>
                    </m:r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it-IT" b="0" i="0" dirty="0" smtClean="0"/>
                      <m:t> = { </m:t>
                    </m:r>
                    <m:r>
                      <a:rPr lang="it-IT" b="0" i="1" dirty="0" smtClean="0">
                        <a:latin typeface="Cambria Math"/>
                      </a:rPr>
                      <m:t>𝑣</m:t>
                    </m:r>
                    <m:r>
                      <a:rPr lang="it-IT" b="0" i="1" dirty="0" smtClean="0">
                        <a:latin typeface="Cambria Math"/>
                      </a:rPr>
                      <m:t>[</m:t>
                    </m:r>
                    <m:r>
                      <m:rPr>
                        <m:nor/>
                      </m:rPr>
                      <a:rPr lang="it-IT" b="0" i="1" dirty="0" smtClean="0"/>
                      <m:t>k</m:t>
                    </m:r>
                    <m:r>
                      <m:rPr>
                        <m:nor/>
                      </m:rPr>
                      <a:rPr lang="it-IT" b="0" i="1" dirty="0" smtClean="0"/>
                      <m:t>+1</m:t>
                    </m:r>
                    <m:r>
                      <m:rPr>
                        <m:nor/>
                      </m:rPr>
                      <a:rPr lang="it-IT" b="0" dirty="0" smtClean="0"/>
                      <m:t>]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}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= { </m:t>
                    </m:r>
                    <m:r>
                      <m:rPr>
                        <m:nor/>
                      </m:rPr>
                      <a:rPr lang="it-IT" b="0" i="1" dirty="0" smtClean="0"/>
                      <m:t>a</m:t>
                    </m:r>
                    <m:r>
                      <m:rPr>
                        <m:nor/>
                      </m:rPr>
                      <a:rPr lang="it-IT" b="0" i="1" dirty="0" smtClean="0"/>
                      <m:t> </m:t>
                    </m:r>
                    <m:r>
                      <m:rPr>
                        <m:nor/>
                      </m:rPr>
                      <a:rPr lang="it-IT" b="0" dirty="0" smtClean="0"/>
                      <m:t>}</m:t>
                    </m:r>
                  </m:oMath>
                </a14:m>
                <a:endParaRPr lang="it-IT" b="0" dirty="0" smtClean="0"/>
              </a:p>
              <a:p>
                <a:endParaRPr lang="it-IT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𝒏𝒆𝒙𝒕</m:t>
                        </m:r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 smtClean="0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it-IT" b="0" i="1" smtClean="0">
                            <a:latin typeface="Cambria Math"/>
                          </a:rPr>
                          <m:t>=</m:t>
                        </m:r>
                        <m:r>
                          <a:rPr lang="it-IT" b="0" i="1" smtClean="0">
                            <a:latin typeface="Cambria Math"/>
                          </a:rPr>
                          <m:t>𝑙𝑎𝑠𝑡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𝑘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𝑓𝑖𝑟𝑠𝑡</m:t>
                            </m:r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it-IT" b="0" i="1" smtClean="0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𝑘</m:t>
                        </m:r>
                        <m:r>
                          <a:rPr lang="it-IT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it-IT" b="0" i="1" smtClean="0">
                        <a:latin typeface="Cambria Math"/>
                      </a:rPr>
                      <m:t>=</m:t>
                    </m:r>
                  </m:oMath>
                </a14:m>
                <a:endParaRPr lang="it-IT" b="0" i="1" dirty="0" smtClean="0">
                  <a:latin typeface="Cambria Math"/>
                </a:endParaRPr>
              </a:p>
              <a:p>
                <a:r>
                  <a:rPr lang="it-IT" dirty="0"/>
                  <a:t> </a:t>
                </a:r>
                <a:r>
                  <a:rPr lang="it-IT" dirty="0" smtClean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𝑙𝑎𝑠𝑡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𝑘</m:t>
                        </m:r>
                        <m:r>
                          <a:rPr lang="it-IT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/>
                          </a:rPr>
                          <m:t>abc</m:t>
                        </m:r>
                        <m:r>
                          <m:rPr>
                            <m:nor/>
                          </m:rPr>
                          <a:rPr lang="it-IT" b="0" i="0" smtClean="0">
                            <a:latin typeface="Cambria Math"/>
                          </a:rPr>
                          <m:t>"</m:t>
                        </m:r>
                      </m:e>
                    </m:d>
                    <m:r>
                      <a:rPr lang="it-IT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a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bca</m:t>
                    </m:r>
                    <m:r>
                      <m:rPr>
                        <m:nor/>
                      </m:rPr>
                      <a:rPr lang="it-IT" b="0" i="0" smtClean="0">
                        <a:latin typeface="Cambria Math"/>
                      </a:rPr>
                      <m:t>"</m:t>
                    </m:r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𝑠𝑙</m:t>
                        </m:r>
                        <m:d>
                          <m:d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v</m:t>
                            </m:r>
                          </m:e>
                        </m:d>
                      </m:e>
                    </m:d>
                  </m:oMath>
                </a14:m>
                <a:endParaRPr lang="it-IT" b="0" dirty="0" smtClean="0">
                  <a:solidFill>
                    <a:srgbClr val="FF0000"/>
                  </a:solidFill>
                </a:endParaRPr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it-IT" b="1" i="1">
                        <a:latin typeface="Cambria Math"/>
                      </a:rPr>
                      <m:t>𝒏𝒆𝒙𝒕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left-extensible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US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/>
                          </a:rPr>
                          <m:t>#</m:t>
                        </m:r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b="0" i="1" smtClean="0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𝑓𝑖𝑟𝑠𝑡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it-IT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#</m:t>
                        </m:r>
                        <m:r>
                          <a:rPr lang="it-IT" b="0" i="1" smtClean="0">
                            <a:latin typeface="Cambria Math"/>
                          </a:rPr>
                          <m:t>(</m:t>
                        </m:r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/>
                          </a:rPr>
                          <m:t>𝑛𝑒𝑥𝑡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it-IT" b="0" i="1" smtClean="0">
                        <a:latin typeface="Cambria Math"/>
                      </a:rPr>
                      <m:t> </m:t>
                    </m:r>
                    <m:r>
                      <a:rPr lang="it-IT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it-IT" i="1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𝑖</m:t>
                        </m:r>
                        <m:r>
                          <a:rPr lang="it-IT" i="1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| 1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it-IT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it-IT" i="1">
                        <a:latin typeface="Cambria Math"/>
                      </a:rPr>
                      <m:t>}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r>
                  <a:rPr lang="en-US" dirty="0" smtClean="0"/>
                  <a:t>) 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3566642"/>
                <a:ext cx="5472608" cy="24609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/>
          <p:cNvSpPr/>
          <p:nvPr/>
        </p:nvSpPr>
        <p:spPr>
          <a:xfrm>
            <a:off x="2251146" y="4332903"/>
            <a:ext cx="584896" cy="5691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/>
              <p:cNvSpPr txBox="1"/>
              <p:nvPr/>
            </p:nvSpPr>
            <p:spPr>
              <a:xfrm>
                <a:off x="1915783" y="3861048"/>
                <a:ext cx="1216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𝒗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𝒂𝒃𝒄𝒂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83" y="3861048"/>
                <a:ext cx="121605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/>
          <p:cNvCxnSpPr>
            <a:stCxn id="8" idx="2"/>
            <a:endCxn id="12" idx="6"/>
          </p:cNvCxnSpPr>
          <p:nvPr/>
        </p:nvCxnSpPr>
        <p:spPr>
          <a:xfrm flipH="1">
            <a:off x="1201532" y="4617496"/>
            <a:ext cx="1049614" cy="32049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/>
              <p:cNvSpPr txBox="1"/>
              <p:nvPr/>
            </p:nvSpPr>
            <p:spPr>
              <a:xfrm>
                <a:off x="51351" y="4248164"/>
                <a:ext cx="1592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𝒔𝒍</m:t>
                      </m:r>
                      <m:d>
                        <m:dPr>
                          <m:ctrlP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𝒃𝒄𝒃𝒄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CasellaDiTes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1" y="4248164"/>
                <a:ext cx="159293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e 11"/>
          <p:cNvSpPr/>
          <p:nvPr/>
        </p:nvSpPr>
        <p:spPr>
          <a:xfrm>
            <a:off x="616636" y="4653398"/>
            <a:ext cx="584896" cy="5691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2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1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46646"/>
                <a:ext cx="8229600" cy="85010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1"/>
                          <m:t>C</m:t>
                        </m:r>
                        <m:r>
                          <m:rPr>
                            <m:nor/>
                          </m:rPr>
                          <a:rPr lang="en-US" b="1" dirty="0"/>
                          <m:t>dBG</m:t>
                        </m:r>
                        <m:r>
                          <a:rPr lang="it-IT" b="1" i="1" baseline="-25000" dirty="0">
                            <a:latin typeface="Cambria Math"/>
                          </a:rPr>
                          <m:t>𝒌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from GST: algorithm cost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46646"/>
                <a:ext cx="8229600" cy="850106"/>
              </a:xfrm>
              <a:blipFill rotWithShape="1">
                <a:blip r:embed="rId2"/>
                <a:stretch>
                  <a:fillRect t="-9353" b="-29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16</a:t>
            </a:fld>
            <a:endParaRPr lang="it-IT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323528" y="1249013"/>
                <a:ext cx="8568952" cy="434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sz="2400" dirty="0" smtClean="0"/>
                  <a:t>For each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/>
                      </a:rPr>
                      <m:t>𝑣</m:t>
                    </m:r>
                    <m:r>
                      <a:rPr lang="it-IT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  <a:endParaRPr lang="en-US" sz="20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/>
                  <a:t>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𝑣</m:t>
                    </m:r>
                    <m:r>
                      <a:rPr lang="it-IT" i="1">
                        <a:latin typeface="Cambria Math"/>
                      </a:rPr>
                      <m:t> </m:t>
                    </m:r>
                  </m:oMath>
                </a14:m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right-</a:t>
                </a:r>
                <a:r>
                  <a:rPr lang="it-IT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extensible</a:t>
                </a:r>
                <a:r>
                  <a:rPr lang="en-US" dirty="0"/>
                  <a:t> requires O(1) time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it-IT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or</m:t>
                    </m:r>
                    <m:r>
                      <a:rPr lang="it-IT">
                        <a:latin typeface="Cambria Math"/>
                      </a:rPr>
                      <m:t> </m:t>
                    </m:r>
                    <m:r>
                      <a:rPr lang="it-IT" i="1">
                        <a:latin typeface="Cambria Math"/>
                      </a:rPr>
                      <m:t>#</m:t>
                    </m:r>
                    <m:r>
                      <a:rPr lang="it-IT" i="1">
                        <a:latin typeface="Cambria Math"/>
                      </a:rPr>
                      <m:t>𝑐h𝑖𝑙𝑑𝑠</m:t>
                    </m:r>
                    <m:r>
                      <a:rPr lang="it-IT" i="1">
                        <a:latin typeface="Cambria Math"/>
                      </a:rPr>
                      <m:t>(</m:t>
                    </m:r>
                    <m:r>
                      <a:rPr lang="it-IT" i="1">
                        <a:latin typeface="Cambria Math"/>
                      </a:rPr>
                      <m:t>𝑣</m:t>
                    </m:r>
                    <m:r>
                      <a:rPr lang="it-IT" i="1">
                        <a:latin typeface="Cambria Math"/>
                      </a:rPr>
                      <m:t>))</m:t>
                    </m:r>
                  </m:oMath>
                </a14:m>
                <a:endParaRPr lang="en-US" dirty="0" smtClean="0"/>
              </a:p>
              <a:p>
                <a:pPr marL="457200" indent="-360000">
                  <a:lnSpc>
                    <a:spcPts val="4000"/>
                  </a:lnSpc>
                  <a:buFont typeface="+mj-lt"/>
                  <a:buAutoNum type="arabicPeriod"/>
                </a:pPr>
                <a:r>
                  <a:rPr lang="it-IT" dirty="0"/>
                  <a:t>Check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/>
                      </a:rPr>
                      <m:t>𝑛𝑒𝑥𝑡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 </m:t>
                    </m:r>
                  </m:oMath>
                </a14:m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b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left-extensible</a:t>
                </a:r>
                <a:r>
                  <a:rPr lang="it-IT" dirty="0"/>
                  <a:t> </a:t>
                </a:r>
                <a:r>
                  <a:rPr lang="it-IT" dirty="0" err="1"/>
                  <a:t>require</a:t>
                </a:r>
                <a:r>
                  <a:rPr lang="it-IT" dirty="0"/>
                  <a:t> to compute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 #</m:t>
                        </m:r>
                        <m:r>
                          <a:rPr lang="it-IT" b="1" i="1">
                            <a:latin typeface="Cambria Math"/>
                          </a:rPr>
                          <m:t>𝑺𝒖𝒑𝒑𝒐𝒓𝒕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/>
                              </a:rPr>
                              <m:t>𝒇𝒊𝒓𝒔𝒕</m:t>
                            </m:r>
                          </m:e>
                          <m:sub>
                            <m:r>
                              <a:rPr lang="it-IT" b="1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#(</m:t>
                        </m:r>
                        <m:r>
                          <a:rPr lang="it-IT" b="1" i="1">
                            <a:latin typeface="Cambria Math"/>
                          </a:rPr>
                          <m:t>𝑺𝒖𝒑𝒑𝒐𝒓𝒕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𝒏𝒆𝒙𝒕</m:t>
                        </m:r>
                        <m:d>
                          <m:dPr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it-IT" b="1" i="1">
                        <a:latin typeface="Cambria Math"/>
                      </a:rPr>
                      <m:t> </m:t>
                    </m:r>
                    <m:r>
                      <a:rPr lang="it-IT" b="1" i="1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it-IT" b="1" i="1">
                        <a:latin typeface="Cambria Math"/>
                      </a:rPr>
                      <m:t> {</m:t>
                    </m:r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𝒊</m:t>
                        </m:r>
                        <m:r>
                          <a:rPr lang="it-IT" b="1" i="1">
                            <a:latin typeface="Cambria Math"/>
                          </a:rPr>
                          <m:t>,</m:t>
                        </m:r>
                        <m:r>
                          <a:rPr lang="it-IT" b="1" i="1">
                            <a:latin typeface="Cambria Math"/>
                          </a:rPr>
                          <m:t>𝟏</m:t>
                        </m:r>
                      </m:e>
                    </m:d>
                    <m:d>
                      <m:dPr>
                        <m:begChr m:val="|"/>
                        <m:endChr m:val="}"/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 </m:t>
                        </m:r>
                        <m:r>
                          <a:rPr lang="it-IT" b="1" i="1">
                            <a:latin typeface="Cambria Math"/>
                          </a:rPr>
                          <m:t>𝟏</m:t>
                        </m:r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it-IT" b="1" i="1">
                            <a:latin typeface="Cambria Math"/>
                            <a:ea typeface="Cambria Math"/>
                          </a:rPr>
                          <m:t>𝒏</m:t>
                        </m:r>
                      </m:e>
                    </m:d>
                    <m:r>
                      <a:rPr lang="it-IT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 with:</a:t>
                </a:r>
              </a:p>
              <a:p>
                <a:pPr algn="ctr">
                  <a:lnSpc>
                    <a:spcPts val="45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it-IT" sz="2000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it-IT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it-IT" sz="2000" i="1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sz="2000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it-IT" sz="2000" i="1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e>
                            </m:d>
                          </m:e>
                          <m:sub>
                            <m:r>
                              <a:rPr lang="it-IT" sz="20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it-IT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𝑆𝑢𝑓𝑓</m:t>
                            </m:r>
                          </m:e>
                          <m:sub>
                            <m:r>
                              <a:rPr lang="it-IT" sz="2000" i="1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𝑣</m:t>
                            </m:r>
                          </m:e>
                          <m:sup>
                            <m:r>
                              <a:rPr lang="it-IT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it-IT" sz="20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it-IT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it-IT" sz="2000" dirty="0"/>
                  <a:t>a</a:t>
                </a:r>
                <a:r>
                  <a:rPr lang="it-IT" sz="2000" dirty="0" smtClean="0"/>
                  <a:t>nd</a:t>
                </a:r>
              </a:p>
              <a:p>
                <a:pPr algn="ctr">
                  <a:lnSpc>
                    <a:spcPts val="2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𝑆𝑢𝑓𝑓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/>
                          </a:rPr>
                          <m:t>𝑤</m:t>
                        </m:r>
                      </m:e>
                    </m:d>
                    <m:r>
                      <a:rPr lang="it-IT" sz="20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it-IT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it-IT" sz="20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𝑤𝑜𝑟𝑑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𝑤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𝑠𝑡𝑎𝑟𝑡𝑠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𝑎𝑡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𝑝𝑜𝑠</m:t>
                    </m:r>
                    <m:r>
                      <a:rPr lang="it-IT" sz="2000" i="1">
                        <a:latin typeface="Cambria Math"/>
                      </a:rPr>
                      <m:t>. </m:t>
                    </m:r>
                    <m:r>
                      <a:rPr lang="it-IT" sz="2000" i="1">
                        <a:latin typeface="Cambria Math"/>
                      </a:rPr>
                      <m:t>𝑗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r>
                      <a:rPr lang="it-IT" sz="2000" i="1">
                        <a:latin typeface="Cambria Math"/>
                      </a:rPr>
                      <m:t>𝑜𝑓</m:t>
                    </m:r>
                    <m:r>
                      <a:rPr lang="it-IT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lvl="1"/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computed </a:t>
                </a:r>
                <a:r>
                  <a:rPr lang="en-US" sz="2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along the classic GST </a:t>
                </a:r>
                <a:r>
                  <a:rPr lang="en-US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traversal </a:t>
                </a:r>
                <a:r>
                  <a:rPr lang="en-US" sz="2000" dirty="0" smtClean="0"/>
                  <a:t>using linear time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it-IT" sz="20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2000" dirty="0" smtClean="0"/>
              </a:p>
              <a:p>
                <a:pPr marL="0" lvl="1"/>
                <a:endParaRPr lang="en-US" sz="2000" dirty="0"/>
              </a:p>
              <a:p>
                <a:pPr marL="0" lvl="1"/>
                <a:r>
                  <a:rPr lang="en-US" sz="2000" dirty="0"/>
                  <a:t>So the algorithm builds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i="0">
                        <a:latin typeface="Cambria Math"/>
                      </a:rPr>
                      <m:t>C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sz="2000" i="1" baseline="-25000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it-IT" sz="2000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 from a GST using </a:t>
                </a:r>
                <a:r>
                  <a:rPr lang="en-US" sz="2000" b="1" dirty="0"/>
                  <a:t>linear time and space </a:t>
                </a:r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it-IT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it-IT" sz="20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i="1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49013"/>
                <a:ext cx="8568952" cy="4340227"/>
              </a:xfrm>
              <a:prstGeom prst="rect">
                <a:avLst/>
              </a:prstGeom>
              <a:blipFill rotWithShape="1">
                <a:blip r:embed="rId3"/>
                <a:stretch>
                  <a:fillRect l="-1067" t="-983" b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90662"/>
            <a:ext cx="8229600" cy="850106"/>
          </a:xfrm>
        </p:spPr>
        <p:txBody>
          <a:bodyPr/>
          <a:lstStyle/>
          <a:p>
            <a:r>
              <a:rPr lang="it-IT" b="1" dirty="0" err="1" smtClean="0"/>
              <a:t>Conclusions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412776"/>
            <a:ext cx="8640960" cy="4943574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Building </a:t>
            </a:r>
            <a:r>
              <a:rPr lang="en-GB" dirty="0" err="1" smtClean="0"/>
              <a:t>dBG</a:t>
            </a:r>
            <a:r>
              <a:rPr lang="en-GB" dirty="0" smtClean="0"/>
              <a:t> directly from GST is most relevant when manage massive </a:t>
            </a:r>
            <a:r>
              <a:rPr lang="en-GB" dirty="0"/>
              <a:t>datasets of reads </a:t>
            </a:r>
            <a:r>
              <a:rPr lang="en-GB" dirty="0" smtClean="0"/>
              <a:t>O(</a:t>
            </a:r>
            <a:r>
              <a:rPr lang="en-GB" dirty="0" err="1" smtClean="0"/>
              <a:t>TByte</a:t>
            </a:r>
            <a:r>
              <a:rPr lang="en-GB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GB" dirty="0" err="1"/>
              <a:t>dBG</a:t>
            </a:r>
            <a:r>
              <a:rPr lang="en-GB" dirty="0"/>
              <a:t> can be also built from Suffix Array (SA</a:t>
            </a:r>
            <a:r>
              <a:rPr lang="en-GB" dirty="0" smtClean="0"/>
              <a:t>) using aux LCP (Longest Common Prefix) Array</a:t>
            </a:r>
            <a:endParaRPr lang="en-GB" dirty="0" smtClean="0"/>
          </a:p>
          <a:p>
            <a:pPr>
              <a:spcAft>
                <a:spcPts val="1200"/>
              </a:spcAft>
            </a:pPr>
            <a:r>
              <a:rPr lang="en-GB" dirty="0" smtClean="0"/>
              <a:t>SA have the same properties of ST</a:t>
            </a:r>
          </a:p>
          <a:p>
            <a:r>
              <a:rPr lang="en-GB" dirty="0" smtClean="0"/>
              <a:t>In practice, </a:t>
            </a:r>
            <a:r>
              <a:rPr lang="en-GB" dirty="0" smtClean="0"/>
              <a:t>SA is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space</a:t>
            </a:r>
            <a:r>
              <a:rPr lang="en-GB" dirty="0" smtClean="0"/>
              <a:t> </a:t>
            </a:r>
            <a:r>
              <a:rPr lang="en-GB" dirty="0" smtClean="0"/>
              <a:t>less expensive than </a:t>
            </a:r>
            <a:r>
              <a:rPr lang="en-GB" dirty="0" smtClean="0"/>
              <a:t>ST: </a:t>
            </a:r>
          </a:p>
          <a:p>
            <a:pPr marL="400050" lvl="1" indent="0">
              <a:buNone/>
            </a:pPr>
            <a:r>
              <a:rPr lang="en-GB" sz="2800" dirty="0" smtClean="0"/>
              <a:t>array of integers vs. tree structure with integers          and pointers</a:t>
            </a:r>
            <a:endParaRPr lang="en-GB" sz="28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17</a:t>
            </a:fld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418654"/>
            <a:ext cx="8229600" cy="5746650"/>
          </a:xfrm>
        </p:spPr>
        <p:txBody>
          <a:bodyPr>
            <a:normAutofit/>
          </a:bodyPr>
          <a:lstStyle/>
          <a:p>
            <a:r>
              <a:rPr lang="en-US" sz="5400" b="1" dirty="0"/>
              <a:t>Thanks to the </a:t>
            </a:r>
            <a:r>
              <a:rPr lang="en-US" sz="5400" b="1" dirty="0" smtClean="0"/>
              <a:t>authors, 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>Thanks for your attention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206599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alibri" panose="020F0502020204030204" pitchFamily="34" charset="0"/>
              </a:rPr>
              <a:t>A short introduction: DNA assembly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112568"/>
          </a:xfrm>
        </p:spPr>
        <p:txBody>
          <a:bodyPr>
            <a:noAutofit/>
          </a:bodyPr>
          <a:lstStyle/>
          <a:p>
            <a:pPr>
              <a:lnSpc>
                <a:spcPts val="38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Align and merge DNA fragments (</a:t>
            </a:r>
            <a:r>
              <a:rPr lang="en-US" sz="2800" b="1" dirty="0" smtClean="0"/>
              <a:t>reads</a:t>
            </a:r>
            <a:r>
              <a:rPr lang="en-US" sz="2800" dirty="0" smtClean="0"/>
              <a:t>) in order to reconstruct the original DNA sequence</a:t>
            </a:r>
          </a:p>
          <a:p>
            <a:pPr>
              <a:lnSpc>
                <a:spcPts val="38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mainly</a:t>
            </a:r>
            <a:r>
              <a:rPr lang="en-US" sz="2800" b="1" i="1" dirty="0"/>
              <a:t> </a:t>
            </a:r>
            <a:r>
              <a:rPr lang="en-US" sz="2800" b="1" i="1" dirty="0" smtClean="0"/>
              <a:t>de-novo</a:t>
            </a:r>
            <a:r>
              <a:rPr lang="en-US" sz="2800" dirty="0" smtClean="0"/>
              <a:t> </a:t>
            </a:r>
            <a:r>
              <a:rPr lang="en-US" sz="2800" dirty="0" smtClean="0"/>
              <a:t>vs. </a:t>
            </a:r>
            <a:r>
              <a:rPr lang="en-US" sz="2800" b="1" i="1" dirty="0"/>
              <a:t>mapping </a:t>
            </a:r>
            <a:r>
              <a:rPr lang="en-US" sz="2800" dirty="0" smtClean="0"/>
              <a:t>techniques:</a:t>
            </a:r>
            <a:endParaRPr lang="en-GB" sz="2800" dirty="0" smtClean="0"/>
          </a:p>
          <a:p>
            <a:pPr marL="0" indent="0" algn="ctr">
              <a:lnSpc>
                <a:spcPts val="3800"/>
              </a:lnSpc>
              <a:buNone/>
            </a:pPr>
            <a:r>
              <a:rPr lang="en-GB" sz="2400" i="1" dirty="0" smtClean="0"/>
              <a:t>”reads assembled </a:t>
            </a:r>
            <a:r>
              <a:rPr lang="en-GB" sz="2400" i="1" dirty="0" smtClean="0"/>
              <a:t>without reference bases, in </a:t>
            </a:r>
          </a:p>
          <a:p>
            <a:pPr marL="0" indent="0" algn="ctr">
              <a:lnSpc>
                <a:spcPts val="2200"/>
              </a:lnSpc>
              <a:buNone/>
            </a:pPr>
            <a:r>
              <a:rPr lang="en-GB" sz="2400" i="1" dirty="0" smtClean="0"/>
              <a:t>order to create </a:t>
            </a:r>
            <a:r>
              <a:rPr lang="en-GB" sz="2400" i="1" dirty="0" smtClean="0"/>
              <a:t>full (also novel) sequence”</a:t>
            </a:r>
          </a:p>
          <a:p>
            <a:pPr marL="0" indent="0">
              <a:lnSpc>
                <a:spcPts val="3800"/>
              </a:lnSpc>
              <a:spcBef>
                <a:spcPts val="0"/>
              </a:spcBef>
              <a:buNone/>
            </a:pPr>
            <a:r>
              <a:rPr lang="en-GB" sz="2400" dirty="0"/>
              <a:t>	</a:t>
            </a:r>
            <a:r>
              <a:rPr lang="en-GB" sz="2400" dirty="0" smtClean="0"/>
              <a:t>			</a:t>
            </a:r>
            <a:r>
              <a:rPr lang="en-GB" sz="2400" b="1" dirty="0" smtClean="0"/>
              <a:t>vs.</a:t>
            </a:r>
            <a:r>
              <a:rPr lang="en-GB" sz="2400" dirty="0" smtClean="0"/>
              <a:t> </a:t>
            </a:r>
          </a:p>
          <a:p>
            <a:pPr marL="0" indent="0" algn="ctr">
              <a:lnSpc>
                <a:spcPts val="2500"/>
              </a:lnSpc>
              <a:buNone/>
            </a:pPr>
            <a:r>
              <a:rPr lang="en-GB" sz="2400" i="1" dirty="0" smtClean="0"/>
              <a:t>“reads assembled based on a reference </a:t>
            </a:r>
            <a:r>
              <a:rPr lang="en-GB" sz="2400" i="1" dirty="0" smtClean="0"/>
              <a:t>genome</a:t>
            </a:r>
          </a:p>
          <a:p>
            <a:pPr marL="0" indent="0" algn="ctr">
              <a:lnSpc>
                <a:spcPts val="2500"/>
              </a:lnSpc>
              <a:buNone/>
            </a:pPr>
            <a:r>
              <a:rPr lang="en-GB" sz="2400" i="1" dirty="0" smtClean="0"/>
              <a:t> </a:t>
            </a:r>
            <a:r>
              <a:rPr lang="en-GB" sz="2400" i="1" dirty="0" smtClean="0"/>
              <a:t>(backbone) </a:t>
            </a:r>
            <a:r>
              <a:rPr lang="en-GB" sz="2400" i="1" dirty="0" smtClean="0"/>
              <a:t>to </a:t>
            </a:r>
            <a:r>
              <a:rPr lang="en-GB" sz="2400" i="1" dirty="0" smtClean="0"/>
              <a:t>create similar sequence”</a:t>
            </a:r>
            <a:endParaRPr lang="en-US" sz="2400" i="1" dirty="0" smtClean="0"/>
          </a:p>
          <a:p>
            <a:pPr>
              <a:lnSpc>
                <a:spcPts val="3800"/>
              </a:lnSpc>
              <a:buFont typeface="Wingdings" panose="05000000000000000000" pitchFamily="2" charset="2"/>
              <a:buChar char="§"/>
            </a:pPr>
            <a:r>
              <a:rPr lang="en-US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De-novo</a:t>
            </a:r>
            <a:r>
              <a:rPr lang="en-US" sz="2800" dirty="0" smtClean="0"/>
              <a:t> assembly uses </a:t>
            </a:r>
            <a:r>
              <a:rPr lang="en-US" sz="2800" b="1" dirty="0" smtClean="0"/>
              <a:t>de Bruijn Graphs</a:t>
            </a:r>
            <a:r>
              <a:rPr lang="en-US" sz="2800" dirty="0" smtClean="0"/>
              <a:t> of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en-US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mers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reads </a:t>
            </a:r>
            <a:r>
              <a:rPr lang="en-US" sz="2800" dirty="0" smtClean="0"/>
              <a:t>(vs.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overlaps graph, </a:t>
            </a:r>
            <a:r>
              <a:rPr lang="en-US" sz="2800" dirty="0" smtClean="0"/>
              <a:t>too </a:t>
            </a:r>
            <a:r>
              <a:rPr lang="en-US" sz="2800" dirty="0" smtClean="0"/>
              <a:t>memory)</a:t>
            </a:r>
          </a:p>
          <a:p>
            <a:pPr>
              <a:lnSpc>
                <a:spcPts val="3800"/>
              </a:lnSpc>
            </a:pPr>
            <a:endParaRPr 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2</a:t>
            </a:fld>
            <a:endParaRPr lang="it-IT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75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>
            <a:normAutofit/>
          </a:bodyPr>
          <a:lstStyle/>
          <a:p>
            <a:r>
              <a:rPr lang="en-US" b="1" dirty="0" smtClean="0"/>
              <a:t>K-</a:t>
            </a:r>
            <a:r>
              <a:rPr lang="en-US" b="1" dirty="0" err="1" smtClean="0"/>
              <a:t>mers</a:t>
            </a:r>
            <a:r>
              <a:rPr lang="en-US" b="1" dirty="0" smtClean="0"/>
              <a:t>: an example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3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107504" y="1124744"/>
                <a:ext cx="903649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latin typeface="Cambria Math"/>
                      </a:rPr>
                      <m:t>𝒔</m:t>
                    </m:r>
                    <m:r>
                      <a:rPr lang="it-IT" sz="2400" b="1" i="1" smtClean="0">
                        <a:latin typeface="Cambria Math"/>
                      </a:rPr>
                      <m:t>=</m:t>
                    </m:r>
                    <m:r>
                      <a:rPr lang="it-IT" sz="2400" b="1" i="0" smtClean="0">
                        <a:latin typeface="Cambria Math"/>
                      </a:rPr>
                      <m:t>𝐀𝐓𝐂𝐆𝐀𝐓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sequence of </a:t>
                </a:r>
                <a:r>
                  <a:rPr lang="en-GB" sz="2400" dirty="0" err="1" smtClean="0"/>
                  <a:t>Nucleobases</a:t>
                </a:r>
                <a:r>
                  <a:rPr lang="en-GB" sz="2400" dirty="0" smtClean="0"/>
                  <a:t> found within</a:t>
                </a:r>
                <a:r>
                  <a:rPr lang="en-GB" sz="2400" dirty="0"/>
                  <a:t> </a:t>
                </a:r>
                <a:r>
                  <a:rPr lang="en-GB" sz="2400" dirty="0" smtClean="0"/>
                  <a:t>Nucleotides of a DNA sequence.</a:t>
                </a:r>
              </a:p>
              <a:p>
                <a:endParaRPr lang="en-GB" sz="2400" dirty="0" smtClean="0"/>
              </a:p>
              <a:p>
                <a:endParaRPr lang="en-GB" sz="2400" dirty="0"/>
              </a:p>
              <a:p>
                <a:r>
                  <a:rPr lang="en-GB" sz="2400" dirty="0" smtClean="0"/>
                  <a:t>For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GB" sz="2400" i="1" dirty="0" smtClean="0"/>
                  <a:t> </a:t>
                </a:r>
                <a:r>
                  <a:rPr lang="en-GB" sz="2400" dirty="0" smtClean="0"/>
                  <a:t>we have the follow 2-mers: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endParaRPr lang="en-US" sz="2400" dirty="0" smtClean="0"/>
              </a:p>
              <a:p>
                <a:endParaRPr lang="en-GB" sz="2400" dirty="0" smtClean="0"/>
              </a:p>
              <a:p>
                <a:r>
                  <a:rPr lang="en-GB" sz="2400" dirty="0" smtClean="0"/>
                  <a:t>For </a:t>
                </a:r>
                <a14:m>
                  <m:oMath xmlns:m="http://schemas.openxmlformats.org/officeDocument/2006/math"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GB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2400" dirty="0"/>
                  <a:t>we have the follow </a:t>
                </a:r>
                <a:r>
                  <a:rPr lang="en-GB" sz="2400" dirty="0" smtClean="0"/>
                  <a:t>3-mers</a:t>
                </a:r>
                <a:r>
                  <a:rPr lang="en-GB" sz="2400" dirty="0"/>
                  <a:t>: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 smtClean="0"/>
                  <a:t>And so on…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124744"/>
                <a:ext cx="9036496" cy="5262979"/>
              </a:xfrm>
              <a:prstGeom prst="rect">
                <a:avLst/>
              </a:prstGeom>
              <a:blipFill rotWithShape="0">
                <a:blip r:embed="rId3"/>
                <a:stretch>
                  <a:fillRect l="-1080" t="-927" r="-1215" b="-17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7" y="1844824"/>
            <a:ext cx="4047587" cy="1776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861048"/>
            <a:ext cx="4047587" cy="1776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2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>
                    <a:latin typeface="Calibri" panose="020F0502020204030204" pitchFamily="34" charset="0"/>
                  </a:rPr>
                  <a:t>De Bruijn Graphs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for assembly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778098"/>
              </a:xfrm>
              <a:blipFill rotWithShape="1">
                <a:blip r:embed="rId3"/>
                <a:stretch>
                  <a:fillRect l="-2148" t="-7031" r="-2148" b="-30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9036496" cy="331236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ts val="3120"/>
                  </a:lnSpc>
                  <a:buNone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A </a:t>
                </a:r>
                <a:r>
                  <a:rPr lang="en-US" sz="2800" b="1" dirty="0">
                    <a:latin typeface="Calibri" panose="020F0502020204030204" pitchFamily="34" charset="0"/>
                  </a:rPr>
                  <a:t>de Bruijn graph </a:t>
                </a:r>
                <a:r>
                  <a:rPr lang="en-US" sz="2800" b="1" i="1" dirty="0">
                    <a:latin typeface="Calibri" panose="020F0502020204030204" pitchFamily="34" charset="0"/>
                  </a:rPr>
                  <a:t>for assembly </a:t>
                </a:r>
                <a:r>
                  <a:rPr lang="en-US" sz="2800" b="1" dirty="0" smtClean="0">
                    <a:latin typeface="Calibri" panose="020F0502020204030204" pitchFamily="34" charset="0"/>
                  </a:rPr>
                  <a:t>of </a:t>
                </a:r>
                <a:r>
                  <a:rPr lang="en-US" sz="2800" b="1" dirty="0">
                    <a:latin typeface="Calibri" panose="020F0502020204030204" pitchFamily="34" charset="0"/>
                  </a:rPr>
                  <a:t>order k 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is a directed </a:t>
                </a:r>
              </a:p>
              <a:p>
                <a:pPr marL="0" indent="0">
                  <a:lnSpc>
                    <a:spcPts val="3120"/>
                  </a:lnSpc>
                  <a:buNone/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graph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35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3500" b="1" i="1">
                            <a:effectLst/>
                            <a:latin typeface="Cambria Math" panose="02040503050406030204" pitchFamily="18" charset="0"/>
                          </a:rPr>
                          <m:t>𝒅𝑩𝑮</m:t>
                        </m:r>
                      </m:e>
                      <m:sub>
                        <m:r>
                          <a:rPr lang="it-IT" sz="3500" b="1" i="1">
                            <a:effectLst/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it-IT" sz="3500" b="1" i="1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it-IT" sz="35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it-IT" sz="35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it-IT" sz="35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it-IT" sz="35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 smtClean="0">
                    <a:latin typeface="Calibri" panose="020F0502020204030204" pitchFamily="34" charset="0"/>
                  </a:rPr>
                  <a:t> </a:t>
                </a:r>
                <a:endParaRPr lang="en-US" sz="2800" dirty="0">
                  <a:latin typeface="Calibri" panose="020F0502020204030204" pitchFamily="34" charset="0"/>
                </a:endParaRPr>
              </a:p>
              <a:p>
                <a:pPr marL="531450" lvl="1" indent="-457200">
                  <a:spcAft>
                    <a:spcPts val="576"/>
                  </a:spcAft>
                  <a:buFont typeface="Wingdings" panose="05000000000000000000" pitchFamily="2" charset="2"/>
                  <a:buChar char="§"/>
                </a:pPr>
                <a:r>
                  <a:rPr lang="en-US" sz="26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defined</a:t>
                </a:r>
                <a:r>
                  <a:rPr lang="en-US" sz="2600" b="1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 </a:t>
                </a:r>
                <a:r>
                  <a:rPr lang="en-US" sz="2600" dirty="0">
                    <a:latin typeface="Calibri" panose="020F0502020204030204" pitchFamily="34" charset="0"/>
                  </a:rPr>
                  <a:t>on </a:t>
                </a:r>
                <a:r>
                  <a:rPr lang="en-US" sz="2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S </a:t>
                </a:r>
                <a:r>
                  <a:rPr lang="en-US" sz="2600" i="1" dirty="0">
                    <a:latin typeface="Calibri" panose="020F0502020204030204" pitchFamily="34" charset="0"/>
                  </a:rPr>
                  <a:t>=</a:t>
                </a:r>
                <a:r>
                  <a:rPr lang="en-US" sz="2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600" b="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it-IT" sz="2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of </a:t>
                </a:r>
                <a:r>
                  <a:rPr lang="en-US" sz="2600" i="1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n</a:t>
                </a:r>
                <a:r>
                  <a:rPr lang="en-US" sz="26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words with characters in </a:t>
                </a:r>
                <a:r>
                  <a:rPr lang="el-GR" sz="2600" dirty="0" smtClean="0">
                    <a:latin typeface="Calibri" panose="020F0502020204030204" pitchFamily="34" charset="0"/>
                    <a:cs typeface="Aharoni" panose="02010803020104030203" pitchFamily="2" charset="-79"/>
                  </a:rPr>
                  <a:t>Σ</a:t>
                </a:r>
                <a:r>
                  <a:rPr lang="it-IT" sz="2600" b="1" dirty="0" smtClean="0">
                    <a:latin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sz="2600" i="1" dirty="0">
                    <a:latin typeface="Calibri" panose="020F0502020204030204" pitchFamily="34" charset="0"/>
                  </a:rPr>
                  <a:t>=</a:t>
                </a:r>
                <a:r>
                  <a:rPr lang="en-US" sz="26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it-IT" sz="2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6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600" i="1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e>
                    </m:d>
                    <m:r>
                      <a:rPr lang="it-IT" sz="2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of </a:t>
                </a:r>
                <a14:m>
                  <m:oMath xmlns:m="http://schemas.openxmlformats.org/officeDocument/2006/math">
                    <m:r>
                      <a:rPr lang="it-IT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6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symbols</a:t>
                </a:r>
              </a:p>
              <a:p>
                <a:pPr marL="531450" lvl="1" indent="-4572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3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it-IT" sz="3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</m:ctrlPr>
                      </m:sSubPr>
                      <m:e>
                        <m:r>
                          <a:rPr lang="it-IT" sz="26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𝐹</m:t>
                        </m:r>
                      </m:e>
                      <m:sub>
                        <m:r>
                          <a:rPr lang="it-IT" sz="26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𝑆</m:t>
                        </m:r>
                      </m:sub>
                    </m:sSub>
                    <m:r>
                      <a:rPr lang="en-US" sz="2600" i="1" smtClean="0">
                        <a:latin typeface="Cambria Math"/>
                        <a:ea typeface="Cambria Math"/>
                        <a:cs typeface="Arabic Typesetting" panose="03020402040406030203" pitchFamily="66" charset="-78"/>
                      </a:rPr>
                      <m:t>∩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/>
                            <a:cs typeface="Arabic Typesetting" panose="03020402040406030203" pitchFamily="66" charset="-7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600" dirty="0">
                            <a:latin typeface="Calibri" panose="020F0502020204030204" pitchFamily="34" charset="0"/>
                            <a:cs typeface="Aharoni" panose="02010803020104030203" pitchFamily="2" charset="-79"/>
                          </a:rPr>
                          <m:t>Σ</m:t>
                        </m:r>
                      </m:e>
                      <m:sup>
                        <m:r>
                          <a:rPr lang="it-IT" sz="2600" b="0" i="1" smtClean="0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Arabic Typesetting" panose="03020402040406030203" pitchFamily="66" charset="-78"/>
                    <a:cs typeface="Arabic Typesetting" panose="03020402040406030203" pitchFamily="66" charset="-78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</a:t>
                </a:r>
                <a:r>
                  <a:rPr lang="en-US" sz="24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(all the </a:t>
                </a:r>
                <a:r>
                  <a:rPr lang="en-US" sz="2400" b="1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k-</a:t>
                </a:r>
                <a:r>
                  <a:rPr lang="en-US" sz="2400" b="1" dirty="0" err="1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mers</a:t>
                </a:r>
                <a:r>
                  <a:rPr lang="en-US" sz="24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of words in 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S</a:t>
                </a:r>
                <a:r>
                  <a:rPr lang="en-US" sz="24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)</a:t>
                </a:r>
                <a:endParaRPr lang="en-US" sz="2400" dirty="0">
                  <a:latin typeface="Arabic Typesetting" panose="03020402040406030203" pitchFamily="66" charset="-78"/>
                  <a:cs typeface="Arabic Typesetting" panose="03020402040406030203" pitchFamily="66" charset="-78"/>
                </a:endParaRPr>
              </a:p>
              <a:p>
                <a:pPr marL="504000" lvl="1" indent="-4320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30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0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 </m:t>
                        </m:r>
                        <m:r>
                          <a:rPr lang="it-IT" sz="3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it-IT" sz="3000" b="1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=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abic Typesetting" panose="03020402040406030203" pitchFamily="66" charset="-7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𝑥</m:t>
                            </m:r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,</m:t>
                            </m:r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𝑦</m:t>
                            </m:r>
                          </m:e>
                        </m:d>
                        <m:r>
                          <a:rPr lang="it-IT" sz="2400" i="1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∈</m:t>
                        </m:r>
                        <m:sSup>
                          <m:sSup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/>
                                <a:cs typeface="Arabic Typesetting" panose="03020402040406030203" pitchFamily="66" charset="-78"/>
                              </a:rPr>
                            </m:ctrlPr>
                          </m:sSupPr>
                          <m:e>
                            <m:r>
                              <a:rPr lang="it-IT" sz="2400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  <a:ea typeface="Cambria Math"/>
                                <a:cs typeface="Arabic Typesetting" panose="03020402040406030203" pitchFamily="66" charset="-78"/>
                              </a:rPr>
                              <m:t>𝑉</m:t>
                            </m:r>
                          </m:e>
                          <m:sup>
                            <m:sSup>
                              <m:sSupPr>
                                <m:ctrlPr>
                                  <a:rPr lang="it-IT" sz="240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Cambria Math"/>
                                    <a:cs typeface="Arabic Typesetting" panose="03020402040406030203" pitchFamily="66" charset="-78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  <a:ea typeface="Cambria Math"/>
                                    <a:cs typeface="Arabic Typesetting" panose="03020402040406030203" pitchFamily="66" charset="-78"/>
                                  </a:rPr>
                                  <m:t>+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  <a:ea typeface="Cambria Math"/>
                                    <a:cs typeface="Arabic Typesetting" panose="03020402040406030203" pitchFamily="66" charset="-78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it-IT" sz="2400" i="1">
                            <a:latin typeface="Cambria Math"/>
                            <a:cs typeface="Arabic Typesetting" panose="03020402040406030203" pitchFamily="66" charset="-78"/>
                          </a:rPr>
                          <m:t>|  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𝑙𝑎𝑠𝑡</m:t>
                            </m:r>
                          </m:e>
                          <m:sub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𝑘</m:t>
                            </m:r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𝑥</m:t>
                            </m:r>
                          </m:e>
                        </m:d>
                        <m:r>
                          <a:rPr lang="it-IT" sz="2400" i="1">
                            <a:latin typeface="Cambria Math"/>
                            <a:cs typeface="Arabic Typesetting" panose="03020402040406030203" pitchFamily="66" charset="-78"/>
                          </a:rPr>
                          <m:t>=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𝑓𝑖𝑟𝑠𝑡</m:t>
                            </m:r>
                          </m:e>
                          <m:sub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𝑘</m:t>
                            </m:r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/>
                                <a:cs typeface="Arabic Typesetting" panose="03020402040406030203" pitchFamily="66" charset="-78"/>
                              </a:rPr>
                              <m:t>𝑦</m:t>
                            </m:r>
                          </m:e>
                        </m:d>
                        <m:r>
                          <a:rPr lang="it-IT" sz="24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𝑎𝑛𝑑</m:t>
                        </m:r>
                        <m:r>
                          <a:rPr lang="it-IT" sz="24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/>
                            <a:cs typeface="Arabic Typesetting" panose="03020402040406030203" pitchFamily="66" charset="-78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cs typeface="Arabic Typesetting" panose="03020402040406030203" pitchFamily="66" charset="-78"/>
                              </a:rPr>
                            </m:ctrlPr>
                          </m:dPr>
                          <m:e>
                            <m:r>
                              <a:rPr lang="it-IT" sz="2400" b="0" i="1" smtClean="0">
                                <a:latin typeface="Cambria Math"/>
                                <a:cs typeface="Arabic Typesetting" panose="03020402040406030203" pitchFamily="66" charset="-78"/>
                              </a:rPr>
                              <m:t>𝑘</m:t>
                            </m:r>
                          </m:e>
                        </m:d>
                        <m:r>
                          <a:rPr lang="it-IT" sz="2400" b="0" i="1" smtClean="0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∈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/>
                                <a:cs typeface="Arabic Typesetting" panose="03020402040406030203" pitchFamily="66" charset="-78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/>
                                <a:ea typeface="Cambria Math"/>
                                <a:cs typeface="Arabic Typesetting" panose="03020402040406030203" pitchFamily="66" charset="-78"/>
                              </a:rPr>
                              <m:t>𝑅𝐶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/>
                                <a:ea typeface="Cambria Math"/>
                                <a:cs typeface="Arabic Typesetting" panose="03020402040406030203" pitchFamily="66" charset="-78"/>
                              </a:rPr>
                              <m:t>𝑆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(</m:t>
                        </m:r>
                        <m:r>
                          <a:rPr lang="it-IT" sz="2400" b="0" i="1" smtClean="0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𝑥</m:t>
                        </m:r>
                        <m:r>
                          <a:rPr lang="it-IT" sz="2400" b="0" i="1" smtClean="0">
                            <a:latin typeface="Cambria Math"/>
                            <a:ea typeface="Cambria Math"/>
                            <a:cs typeface="Arabic Typesetting" panose="03020402040406030203" pitchFamily="66" charset="-78"/>
                          </a:rPr>
                          <m:t>)</m:t>
                        </m:r>
                      </m:e>
                    </m:d>
                    <m:r>
                      <a:rPr lang="it-IT" sz="2400" b="0" i="1" smtClean="0">
                        <a:latin typeface="Cambria Math"/>
                        <a:cs typeface="Arabic Typesetting" panose="03020402040406030203" pitchFamily="66" charset="-78"/>
                      </a:rPr>
                      <m:t> 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Arabic Typesetting" panose="03020402040406030203" pitchFamily="66" charset="-78"/>
                </a:endParaRPr>
              </a:p>
              <a:p>
                <a:pPr marL="360000" indent="0">
                  <a:buNone/>
                </a:pPr>
                <a:r>
                  <a:rPr lang="en-US" sz="2400" dirty="0" smtClean="0">
                    <a:latin typeface="Calibri" panose="020F0502020204030204" pitchFamily="34" charset="0"/>
                  </a:rPr>
                  <a:t>						       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(consecutive k-</a:t>
                </a:r>
                <a:r>
                  <a:rPr lang="en-US" sz="2400" dirty="0" err="1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mers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)</a:t>
                </a:r>
                <a:endParaRPr lang="en-US" sz="24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9036496" cy="3312367"/>
              </a:xfrm>
              <a:blipFill rotWithShape="0">
                <a:blip r:embed="rId4"/>
                <a:stretch>
                  <a:fillRect l="-1215" t="-18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88224" y="6376243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4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/>
              <p:cNvSpPr txBox="1"/>
              <p:nvPr/>
            </p:nvSpPr>
            <p:spPr>
              <a:xfrm>
                <a:off x="4788024" y="4500346"/>
                <a:ext cx="3096343" cy="65684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smtClean="0">
                    <a:latin typeface="Calibri" panose="020F0502020204030204" pitchFamily="34" charset="0"/>
                  </a:rPr>
                  <a:t>Example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</m:e>
                      <m:sup>
                        <m:r>
                          <a:rPr lang="it-IT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Calibri" panose="020F0502020204030204" pitchFamily="34" charset="0"/>
                  </a:rPr>
                  <a:t> with k = 3: </a:t>
                </a:r>
                <a:endParaRPr lang="en-US" b="1" dirty="0">
                  <a:latin typeface="Calibri" panose="020F0502020204030204" pitchFamily="34" charset="0"/>
                </a:endParaRPr>
              </a:p>
              <a:p>
                <a:pPr algn="just"/>
                <a:r>
                  <a:rPr lang="el-GR" dirty="0">
                    <a:latin typeface="Calibri" panose="020F0502020204030204" pitchFamily="34" charset="0"/>
                    <a:cs typeface="Aharoni" panose="02010803020104030203" pitchFamily="2" charset="-79"/>
                  </a:rPr>
                  <a:t>Σ</a:t>
                </a:r>
                <a:r>
                  <a:rPr lang="it-IT" b="1" dirty="0">
                    <a:latin typeface="Calibri" panose="020F050202020403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US" i="1" dirty="0">
                    <a:latin typeface="Calibri" panose="020F0502020204030204" pitchFamily="34" charset="0"/>
                  </a:rPr>
                  <a:t>= </a:t>
                </a:r>
                <a:r>
                  <a:rPr lang="en-US" dirty="0" smtClean="0">
                    <a:latin typeface="Calibri" panose="020F0502020204030204" pitchFamily="34" charset="0"/>
                  </a:rPr>
                  <a:t>{</a:t>
                </a:r>
                <a:r>
                  <a:rPr lang="en-US" dirty="0" err="1" smtClean="0">
                    <a:latin typeface="Calibri" panose="020F0502020204030204" pitchFamily="34" charset="0"/>
                  </a:rPr>
                  <a:t>a,b,c</a:t>
                </a:r>
                <a:r>
                  <a:rPr lang="en-US" dirty="0" smtClean="0">
                    <a:latin typeface="Calibri" panose="020F0502020204030204" pitchFamily="34" charset="0"/>
                  </a:rPr>
                  <a:t>}, S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it-IT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it-IT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it-IT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</m:t>
                    </m:r>
                    <m:r>
                      <a:rPr lang="it-IT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it-IT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</m:t>
                    </m:r>
                    <m:r>
                      <a:rPr lang="it-IT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</a:rPr>
                  <a:t>}</a:t>
                </a: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500346"/>
                <a:ext cx="3096343" cy="6568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21088"/>
            <a:ext cx="4023944" cy="2565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535" y="5337740"/>
            <a:ext cx="3032841" cy="1475636"/>
          </a:xfrm>
          <a:prstGeom prst="rect">
            <a:avLst/>
          </a:prstGeom>
          <a:noFill/>
        </p:spPr>
      </p:pic>
      <p:sp>
        <p:nvSpPr>
          <p:cNvPr id="7" name="Rettangolo 6"/>
          <p:cNvSpPr/>
          <p:nvPr/>
        </p:nvSpPr>
        <p:spPr>
          <a:xfrm>
            <a:off x="5436096" y="592136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/>
          <p:cNvSpPr/>
          <p:nvPr/>
        </p:nvSpPr>
        <p:spPr>
          <a:xfrm>
            <a:off x="5817402" y="6565453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/>
          <p:cNvSpPr/>
          <p:nvPr/>
        </p:nvSpPr>
        <p:spPr>
          <a:xfrm>
            <a:off x="2134362" y="4521612"/>
            <a:ext cx="504056" cy="2968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2134362" y="6156530"/>
            <a:ext cx="504056" cy="29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6205676" y="5703518"/>
            <a:ext cx="936104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6587966" y="5695091"/>
            <a:ext cx="936104" cy="2160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2"/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2134362" y="4522743"/>
            <a:ext cx="504056" cy="296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926449" y="4528930"/>
            <a:ext cx="504056" cy="2968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12" grpId="0" animBg="1"/>
      <p:bldP spid="14" grpId="0" animBg="1"/>
      <p:bldP spid="14" grpId="1" animBg="1"/>
      <p:bldP spid="15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504" y="168663"/>
            <a:ext cx="8856983" cy="884073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</a:rPr>
              <a:t>F</a:t>
            </a:r>
            <a:r>
              <a:rPr lang="en-US" sz="3600" b="1" dirty="0" smtClean="0">
                <a:latin typeface="Calibri" panose="020F0502020204030204" pitchFamily="34" charset="0"/>
              </a:rPr>
              <a:t>rom </a:t>
            </a:r>
            <a:r>
              <a:rPr lang="en-US" sz="3600" b="1" dirty="0">
                <a:latin typeface="Calibri" panose="020F0502020204030204" pitchFamily="34" charset="0"/>
              </a:rPr>
              <a:t>Indexing Data </a:t>
            </a:r>
            <a:r>
              <a:rPr lang="en-US" sz="3600" b="1" dirty="0" smtClean="0">
                <a:latin typeface="Calibri" panose="020F0502020204030204" pitchFamily="34" charset="0"/>
              </a:rPr>
              <a:t>Structures </a:t>
            </a:r>
            <a:r>
              <a:rPr lang="en-US" sz="3600" b="1" dirty="0">
                <a:latin typeface="Calibri" panose="020F0502020204030204" pitchFamily="34" charset="0"/>
              </a:rPr>
              <a:t>to </a:t>
            </a:r>
            <a:r>
              <a:rPr lang="en-US" sz="3600" b="1" dirty="0" smtClean="0">
                <a:latin typeface="Calibri" panose="020F0502020204030204" pitchFamily="34" charset="0"/>
              </a:rPr>
              <a:t>dBG : Why?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052736"/>
            <a:ext cx="8280920" cy="2808312"/>
          </a:xfrm>
        </p:spPr>
        <p:txBody>
          <a:bodyPr>
            <a:normAutofit/>
          </a:bodyPr>
          <a:lstStyle/>
          <a:p>
            <a:pPr marL="514350" indent="-514350">
              <a:lnSpc>
                <a:spcPts val="3600"/>
              </a:lnSpc>
              <a:buFont typeface="+mj-lt"/>
              <a:buAutoNum type="arabicParenR"/>
            </a:pPr>
            <a:r>
              <a:rPr lang="en-US" sz="2800" dirty="0" smtClean="0"/>
              <a:t>Reads </a:t>
            </a:r>
            <a:r>
              <a:rPr lang="en-US" sz="2800" dirty="0" smtClean="0"/>
              <a:t>analysis/assembly </a:t>
            </a:r>
            <a:r>
              <a:rPr lang="en-US" sz="2800" dirty="0" smtClean="0"/>
              <a:t>includes </a:t>
            </a:r>
            <a:r>
              <a:rPr lang="en-US" sz="2800" dirty="0"/>
              <a:t>preliminary steps (</a:t>
            </a:r>
            <a:r>
              <a:rPr lang="en-US" sz="2800" dirty="0" smtClean="0"/>
              <a:t>like </a:t>
            </a:r>
            <a:r>
              <a:rPr lang="en-US" sz="2800" b="1" dirty="0"/>
              <a:t>error correction </a:t>
            </a:r>
            <a:r>
              <a:rPr lang="en-US" sz="2800" dirty="0"/>
              <a:t>and </a:t>
            </a:r>
            <a:r>
              <a:rPr lang="en-US" sz="2800" b="1" dirty="0" smtClean="0"/>
              <a:t>filtering</a:t>
            </a:r>
            <a:r>
              <a:rPr lang="en-US" sz="2800" dirty="0" smtClean="0"/>
              <a:t>)</a:t>
            </a:r>
          </a:p>
          <a:p>
            <a:pPr marL="514350" indent="-514350">
              <a:lnSpc>
                <a:spcPts val="3600"/>
              </a:lnSpc>
              <a:buFont typeface="+mj-lt"/>
              <a:buAutoNum type="arabicParenR"/>
            </a:pPr>
            <a:r>
              <a:rPr lang="en-US" sz="2800" dirty="0" smtClean="0"/>
              <a:t>Such steps are performed using a data structure that represent an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800" dirty="0" smtClean="0"/>
              <a:t> on the reads</a:t>
            </a:r>
            <a:endParaRPr lang="en-US" sz="2800" dirty="0"/>
          </a:p>
          <a:p>
            <a:pPr marL="514350" indent="-514350">
              <a:lnSpc>
                <a:spcPts val="3600"/>
              </a:lnSpc>
              <a:buFont typeface="+mj-lt"/>
              <a:buAutoNum type="arabicParenR"/>
            </a:pPr>
            <a:r>
              <a:rPr lang="en-GB" sz="2800" dirty="0" smtClean="0"/>
              <a:t>Assembly step uses dBG, created again on the reads</a:t>
            </a:r>
          </a:p>
          <a:p>
            <a:pPr>
              <a:lnSpc>
                <a:spcPts val="3600"/>
              </a:lnSpc>
            </a:pPr>
            <a:endParaRPr lang="en-GB" sz="2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16216" y="6283028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5</a:t>
            </a:fld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4932040" y="4005064"/>
            <a:ext cx="374441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Is </a:t>
            </a:r>
            <a:r>
              <a:rPr lang="en-GB" sz="2400" b="1" dirty="0"/>
              <a:t>efficient to build the dBG directly from the already existing indexing data </a:t>
            </a:r>
            <a:r>
              <a:rPr lang="en-GB" sz="2400" b="1" dirty="0" smtClean="0"/>
              <a:t>structure</a:t>
            </a:r>
            <a:endParaRPr lang="en-GB" sz="2400" b="1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580" y="3765475"/>
            <a:ext cx="981212" cy="905001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8" y="5013176"/>
            <a:ext cx="2118054" cy="1152128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7" y="4803909"/>
            <a:ext cx="2209513" cy="1649427"/>
          </a:xfrm>
          <a:prstGeom prst="rect">
            <a:avLst/>
          </a:prstGeom>
        </p:spPr>
      </p:pic>
      <p:sp>
        <p:nvSpPr>
          <p:cNvPr id="14" name="Freccia in giù 13"/>
          <p:cNvSpPr/>
          <p:nvPr/>
        </p:nvSpPr>
        <p:spPr>
          <a:xfrm rot="5400000">
            <a:off x="2344676" y="5718757"/>
            <a:ext cx="484632" cy="801663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ccia bidirezionale verticale 4"/>
          <p:cNvSpPr/>
          <p:nvPr/>
        </p:nvSpPr>
        <p:spPr>
          <a:xfrm rot="18803099">
            <a:off x="2914673" y="4142891"/>
            <a:ext cx="484632" cy="991629"/>
          </a:xfrm>
          <a:prstGeom prst="up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bidirezionale verticale 15"/>
          <p:cNvSpPr/>
          <p:nvPr/>
        </p:nvSpPr>
        <p:spPr>
          <a:xfrm rot="2329770">
            <a:off x="1094854" y="4077427"/>
            <a:ext cx="484632" cy="991629"/>
          </a:xfrm>
          <a:prstGeom prst="up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Per 17"/>
          <p:cNvSpPr/>
          <p:nvPr/>
        </p:nvSpPr>
        <p:spPr>
          <a:xfrm>
            <a:off x="926394" y="4217975"/>
            <a:ext cx="818988" cy="7200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5" grpId="0" animBg="1"/>
      <p:bldP spid="16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1" y="185664"/>
            <a:ext cx="8188914" cy="939080"/>
          </a:xfrm>
        </p:spPr>
        <p:txBody>
          <a:bodyPr>
            <a:normAutofit fontScale="90000"/>
          </a:bodyPr>
          <a:lstStyle/>
          <a:p>
            <a:pPr algn="ctr">
              <a:lnSpc>
                <a:spcPts val="3800"/>
              </a:lnSpc>
            </a:pPr>
            <a:r>
              <a:rPr lang="en-US" b="1" dirty="0" smtClean="0">
                <a:latin typeface="Calibri" panose="020F0502020204030204" pitchFamily="34" charset="0"/>
              </a:rPr>
              <a:t>A common used index data structure: the Generalized Suffix Tree (GST)</a:t>
            </a:r>
            <a:endParaRPr lang="en-US" b="1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96752"/>
                <a:ext cx="8663879" cy="54102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</a:rPr>
                  <a:t>Denoted by </a:t>
                </a:r>
                <a:r>
                  <a:rPr lang="en-US" sz="2800" b="1" i="1" dirty="0" smtClean="0">
                    <a:latin typeface="Calibri" panose="020F0502020204030204" pitchFamily="34" charset="0"/>
                  </a:rPr>
                  <a:t>T</a:t>
                </a:r>
                <a:r>
                  <a:rPr lang="en-US" sz="2800" dirty="0" smtClean="0">
                    <a:latin typeface="Calibri" panose="020F0502020204030204" pitchFamily="34" charset="0"/>
                  </a:rPr>
                  <a:t> and defined on a set </a:t>
                </a:r>
                <a:r>
                  <a:rPr lang="en-US" sz="2800" b="1" dirty="0" smtClean="0">
                    <a:latin typeface="Calibri" panose="020F0502020204030204" pitchFamily="34" charset="0"/>
                  </a:rPr>
                  <a:t>S</a:t>
                </a:r>
                <a:r>
                  <a:rPr lang="en-US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:r>
                  <a:rPr lang="en-US" sz="2800" b="1" dirty="0">
                    <a:latin typeface="Calibri" panose="020F0502020204030204" pitchFamily="34" charset="0"/>
                  </a:rPr>
                  <a:t>=</a:t>
                </a:r>
                <a:r>
                  <a:rPr lang="en-US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𝐬</m:t>
                            </m:r>
                          </m:e>
                          <m:sub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it-IT" sz="28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it-IT" sz="2800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𝐬</m:t>
                            </m:r>
                          </m:e>
                          <m:sub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it-IT" sz="2800" b="1" i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 …, </m:t>
                        </m:r>
                        <m:sSub>
                          <m:sSubPr>
                            <m:ctrlPr>
                              <a:rPr lang="it-IT" sz="2800" b="1" i="1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𝐬</m:t>
                            </m:r>
                          </m:e>
                          <m:sub>
                            <m:r>
                              <a:rPr lang="it-IT" sz="2800" b="1" i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𝐧</m:t>
                            </m:r>
                          </m:sub>
                        </m:sSub>
                      </m:e>
                    </m:d>
                    <m:r>
                      <a:rPr lang="it-IT" sz="28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of </a:t>
                </a:r>
                <a:r>
                  <a:rPr lang="en-US" sz="2800" i="1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n</a:t>
                </a:r>
                <a:r>
                  <a:rPr lang="en-US" sz="2800" dirty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words, respectively terminates with $1,…,$n </a:t>
                </a:r>
              </a:p>
              <a:p>
                <a:r>
                  <a:rPr lang="en-US" sz="2800" dirty="0" smtClean="0">
                    <a:latin typeface="Calibri" panose="020F0502020204030204" pitchFamily="34" charset="0"/>
                    <a:cs typeface="Arabic Typesetting" panose="03020402040406030203" pitchFamily="66" charset="-78"/>
                  </a:rPr>
                  <a:t>Remember some important properties of GST: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sz="2400" dirty="0">
                    <a:latin typeface="Calibri" panose="020F0502020204030204" pitchFamily="34" charset="0"/>
                  </a:rPr>
                  <a:t>No two edges starting out of a </a:t>
                </a:r>
                <a:r>
                  <a:rPr lang="en-GB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same</a:t>
                </a:r>
                <a:r>
                  <a:rPr lang="en-GB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node </a:t>
                </a:r>
                <a:r>
                  <a:rPr lang="en-GB" sz="2400" dirty="0">
                    <a:latin typeface="Calibri" panose="020F0502020204030204" pitchFamily="34" charset="0"/>
                  </a:rPr>
                  <a:t>can have 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string-labels beginning </a:t>
                </a:r>
                <a:r>
                  <a:rPr lang="en-GB" sz="2400" dirty="0">
                    <a:latin typeface="Calibri" panose="020F0502020204030204" pitchFamily="34" charset="0"/>
                  </a:rPr>
                  <a:t>with the same character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ü"/>
                </a:pPr>
                <a:r>
                  <a:rPr lang="en-GB" sz="2400" dirty="0" smtClean="0">
                    <a:latin typeface="Calibri" panose="020F0502020204030204" pitchFamily="34" charset="0"/>
                  </a:rPr>
                  <a:t>Leafs represents the pairs </a:t>
                </a:r>
                <a14:m>
                  <m:oMath xmlns:m="http://schemas.openxmlformats.org/officeDocument/2006/math">
                    <m:r>
                      <a:rPr lang="it-IT" sz="2400" b="1" i="0" smtClean="0">
                        <a:latin typeface="Cambria Math"/>
                      </a:rPr>
                      <m:t>𝐢</m:t>
                    </m:r>
                    <m:r>
                      <a:rPr lang="it-IT" sz="2400" b="1" i="0" smtClean="0">
                        <a:latin typeface="Cambria Math"/>
                      </a:rPr>
                      <m:t>:</m:t>
                    </m:r>
                    <m:r>
                      <a:rPr lang="it-IT" sz="2400" b="1" i="0" smtClean="0">
                        <a:latin typeface="Cambria Math"/>
                      </a:rPr>
                      <m:t>𝐣</m:t>
                    </m:r>
                  </m:oMath>
                </a14:m>
                <a:r>
                  <a:rPr lang="en-GB" sz="2400" b="1" dirty="0" smtClean="0">
                    <a:latin typeface="Calibri" panose="020F0502020204030204" pitchFamily="34" charset="0"/>
                  </a:rPr>
                  <a:t> 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refer 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the</a:t>
                </a:r>
                <a:endParaRPr lang="en-GB" sz="2400" dirty="0" smtClean="0">
                  <a:latin typeface="Calibri" panose="020F0502020204030204" pitchFamily="34" charset="0"/>
                </a:endParaRPr>
              </a:p>
              <a:p>
                <a:pPr marL="457504" lvl="1" indent="0">
                  <a:buNone/>
                </a:pPr>
                <a:r>
                  <a:rPr lang="en-GB" sz="2400" dirty="0">
                    <a:latin typeface="Calibri" panose="020F0502020204030204" pitchFamily="34" charset="0"/>
                  </a:rPr>
                  <a:t>s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uffix starts 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in pos. </a:t>
                </a:r>
                <a:r>
                  <a:rPr lang="en-GB" sz="2400" i="1" dirty="0" smtClean="0">
                    <a:latin typeface="Calibri" panose="020F0502020204030204" pitchFamily="34" charset="0"/>
                  </a:rPr>
                  <a:t>j</a:t>
                </a:r>
                <a:r>
                  <a:rPr lang="en-GB" sz="2400" dirty="0" smtClean="0">
                    <a:latin typeface="Calibri" panose="020F0502020204030204" pitchFamily="34" charset="0"/>
                  </a:rPr>
                  <a:t> in the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sz="24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it-IT" sz="240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it-IT" sz="24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mbria Math"/>
                </a:endParaRPr>
              </a:p>
              <a:p>
                <a:pPr lvl="1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𝒔𝒍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b="1" dirty="0" smtClean="0">
                    <a:latin typeface="Calibri" panose="020F0502020204030204" pitchFamily="34" charset="0"/>
                    <a:ea typeface="Cambria Math"/>
                  </a:rPr>
                  <a:t> </a:t>
                </a:r>
                <a:r>
                  <a:rPr lang="en-US" sz="2400" b="0" dirty="0" smtClean="0">
                    <a:latin typeface="Calibri" panose="020F0502020204030204" pitchFamily="34" charset="0"/>
                    <a:ea typeface="Cambria Math"/>
                  </a:rPr>
                  <a:t>is the </a:t>
                </a:r>
                <a:r>
                  <a:rPr lang="en-US" sz="2400" b="1" dirty="0" smtClean="0">
                    <a:latin typeface="Calibri" panose="020F0502020204030204" pitchFamily="34" charset="0"/>
                    <a:ea typeface="Cambria Math"/>
                  </a:rPr>
                  <a:t>suffix link</a:t>
                </a:r>
                <a:r>
                  <a:rPr lang="en-US" sz="2400" b="0" dirty="0" smtClean="0">
                    <a:latin typeface="Calibri" panose="020F0502020204030204" pitchFamily="34" charset="0"/>
                    <a:ea typeface="Cambria Math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 smtClean="0">
                    <a:latin typeface="Calibri" panose="020F0502020204030204" pitchFamily="34" charset="0"/>
                    <a:ea typeface="Cambria Math"/>
                  </a:rPr>
                  <a:t>,</a:t>
                </a:r>
              </a:p>
              <a:p>
                <a:pPr marL="457504" lvl="1" indent="0">
                  <a:spcAft>
                    <a:spcPts val="600"/>
                  </a:spcAft>
                  <a:buNone/>
                </a:pPr>
                <a:r>
                  <a:rPr lang="en-US" sz="2400" dirty="0" smtClean="0">
                    <a:latin typeface="Calibri" panose="020F0502020204030204" pitchFamily="34" charset="0"/>
                    <a:ea typeface="Cambria Math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𝑠𝑙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/>
                  </a:rPr>
                  <a:t> </a:t>
                </a:r>
                <a:r>
                  <a:rPr lang="en-US" sz="2400" dirty="0" smtClean="0">
                    <a:latin typeface="Calibri" panose="020F0502020204030204" pitchFamily="34" charset="0"/>
                    <a:ea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0" dirty="0" smtClean="0">
                    <a:latin typeface="Calibri" panose="020F0502020204030204" pitchFamily="34" charset="0"/>
                    <a:ea typeface="Cambria Math"/>
                  </a:rPr>
                  <a:t>, </a:t>
                </a:r>
                <a:r>
                  <a:rPr lang="it-IT" sz="2400" b="0" dirty="0" smtClean="0">
                    <a:latin typeface="Calibri" panose="020F0502020204030204" pitchFamily="34" charset="0"/>
                    <a:ea typeface="Cambria Math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  <a:ea typeface="Cambria Math"/>
                      </a:rPr>
                      <m:t>ith</m:t>
                    </m:r>
                    <m:r>
                      <a:rPr lang="it-IT" sz="24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/>
                      </a:rPr>
                      <m:t>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𝒗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..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𝒗</m:t>
                        </m:r>
                      </m:e>
                    </m:d>
                    <m:r>
                      <a:rPr lang="en-US" sz="2400" b="1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US" sz="2400" b="1" dirty="0" smtClean="0">
                  <a:latin typeface="Calibri" panose="020F0502020204030204" pitchFamily="34" charset="0"/>
                  <a:ea typeface="Cambria Math"/>
                </a:endParaRPr>
              </a:p>
              <a:p>
                <a:pPr>
                  <a:lnSpc>
                    <a:spcPts val="3360"/>
                  </a:lnSpc>
                </a:pPr>
                <a:r>
                  <a:rPr lang="en-GB" sz="2800" dirty="0" smtClean="0">
                    <a:latin typeface="Calibri" panose="020F0502020204030204" pitchFamily="34" charset="0"/>
                  </a:rPr>
                  <a:t>It </a:t>
                </a:r>
                <a:r>
                  <a:rPr lang="en-GB" sz="2800" dirty="0">
                    <a:latin typeface="Calibri" panose="020F0502020204030204" pitchFamily="34" charset="0"/>
                  </a:rPr>
                  <a:t>can be built </a:t>
                </a:r>
                <a:r>
                  <a:rPr lang="en-GB" sz="2800" dirty="0" smtClean="0">
                    <a:latin typeface="Calibri" panose="020F0502020204030204" pitchFamily="34" charset="0"/>
                  </a:rPr>
                  <a:t>in</a:t>
                </a:r>
                <a:r>
                  <a:rPr lang="en-GB" sz="2800" dirty="0"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/>
                        <a:ea typeface="Cambria Math"/>
                      </a:rPr>
                      <m:t>𝜃</m:t>
                    </m:r>
                    <m:d>
                      <m:d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sz="28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  <m:r>
                      <a:rPr lang="it-IT" sz="28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2800" dirty="0" smtClean="0">
                    <a:latin typeface="Calibri" panose="020F0502020204030204" pitchFamily="34" charset="0"/>
                  </a:rPr>
                  <a:t>time </a:t>
                </a:r>
                <a:r>
                  <a:rPr lang="en-GB" sz="2800" dirty="0">
                    <a:latin typeface="Calibri" panose="020F0502020204030204" pitchFamily="34" charset="0"/>
                  </a:rPr>
                  <a:t>and </a:t>
                </a:r>
                <a:endParaRPr lang="en-GB" sz="2800" dirty="0" smtClean="0">
                  <a:latin typeface="Calibri" panose="020F050202020403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GB" sz="2800" dirty="0">
                    <a:latin typeface="Calibri" panose="020F0502020204030204" pitchFamily="34" charset="0"/>
                  </a:rPr>
                  <a:t> </a:t>
                </a:r>
                <a:r>
                  <a:rPr lang="en-GB" sz="2800" dirty="0" smtClean="0">
                    <a:latin typeface="Calibri" panose="020F0502020204030204" pitchFamily="34" charset="0"/>
                  </a:rPr>
                  <a:t>   space,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d>
                    <m:r>
                      <a:rPr lang="it-IT" sz="2800" b="0" i="1" smtClean="0">
                        <a:latin typeface="Cambria Math"/>
                        <a:ea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it-IT" sz="28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sz="2800" dirty="0" smtClean="0">
                  <a:latin typeface="Calibri" panose="020F0502020204030204" pitchFamily="34" charset="0"/>
                  <a:ea typeface="Cambria Math"/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96752"/>
                <a:ext cx="8663879" cy="5410200"/>
              </a:xfrm>
              <a:blipFill rotWithShape="0">
                <a:blip r:embed="rId2"/>
                <a:stretch>
                  <a:fillRect l="-1267" t="-1014" r="-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-1404664" y="6381328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6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numero diapositiva 3"/>
              <p:cNvSpPr txBox="1">
                <a:spLocks/>
              </p:cNvSpPr>
              <p:nvPr/>
            </p:nvSpPr>
            <p:spPr>
              <a:xfrm>
                <a:off x="6192688" y="6309320"/>
                <a:ext cx="2987824" cy="4046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/>
              <a:lstStyle>
                <a:defPPr>
                  <a:defRPr lang="it-IT"/>
                </a:defPPr>
                <a:lvl1pPr marL="0" algn="r" defTabSz="914400" rtl="0" eaLnBrk="1" latinLnBrk="0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it-IT" sz="1400" b="1" dirty="0" smtClean="0">
                    <a:solidFill>
                      <a:schemeClr val="tx1"/>
                    </a:solidFill>
                  </a:rPr>
                  <a:t>GST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 i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it-IT" sz="1800" i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it-IT" sz="1400" b="1" dirty="0" smtClean="0">
                    <a:solidFill>
                      <a:schemeClr val="tx1"/>
                    </a:solidFill>
                  </a:rPr>
                  <a:t> ABAB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40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it-IT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100" b="1" dirty="0">
                    <a:solidFill>
                      <a:schemeClr val="tx1"/>
                    </a:solidFill>
                  </a:rPr>
                  <a:t>= </a:t>
                </a:r>
                <a:r>
                  <a:rPr lang="it-IT" sz="1400" b="1" dirty="0" smtClean="0">
                    <a:solidFill>
                      <a:schemeClr val="tx1"/>
                    </a:solidFill>
                  </a:rPr>
                  <a:t>BABA</a:t>
                </a:r>
                <a:endParaRPr lang="it-IT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egnaposto numero diapositiva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688" y="6309320"/>
                <a:ext cx="2987824" cy="404664"/>
              </a:xfrm>
              <a:prstGeom prst="rect">
                <a:avLst/>
              </a:prstGeom>
              <a:blipFill rotWithShape="1">
                <a:blip r:embed="rId3"/>
                <a:stretch>
                  <a:fillRect l="-612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068960"/>
            <a:ext cx="2715004" cy="3203705"/>
          </a:xfrm>
          <a:prstGeom prst="rect">
            <a:avLst/>
          </a:prstGeom>
        </p:spPr>
      </p:pic>
      <p:cxnSp>
        <p:nvCxnSpPr>
          <p:cNvPr id="8" name="Connettore 2 7"/>
          <p:cNvCxnSpPr/>
          <p:nvPr/>
        </p:nvCxnSpPr>
        <p:spPr>
          <a:xfrm flipH="1" flipV="1">
            <a:off x="6800095" y="4071136"/>
            <a:ext cx="1223036" cy="51424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7572586" y="3201101"/>
            <a:ext cx="852221" cy="129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 flipH="1">
            <a:off x="6516216" y="3212976"/>
            <a:ext cx="432048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7898361" y="3445129"/>
            <a:ext cx="451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accent3"/>
                </a:solidFill>
              </a:rPr>
              <a:t>BA</a:t>
            </a:r>
            <a:endParaRPr lang="it-IT" b="1" dirty="0">
              <a:solidFill>
                <a:schemeClr val="accent3"/>
              </a:solidFill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6475967" y="319774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rgbClr val="00B0F0"/>
                </a:solidFill>
              </a:rPr>
              <a:t>A</a:t>
            </a:r>
            <a:endParaRPr lang="it-IT" b="1" dirty="0">
              <a:solidFill>
                <a:srgbClr val="00B0F0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6935614" y="383988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 smtClean="0">
                <a:solidFill>
                  <a:schemeClr val="accent2"/>
                </a:solidFill>
              </a:rPr>
              <a:t>sl</a:t>
            </a:r>
            <a:r>
              <a:rPr lang="it-IT" b="1" i="1" dirty="0" smtClean="0">
                <a:solidFill>
                  <a:schemeClr val="accent2"/>
                </a:solidFill>
              </a:rPr>
              <a:t>(</a:t>
            </a:r>
            <a:r>
              <a:rPr lang="it-IT" b="1" i="1" dirty="0" err="1" smtClean="0">
                <a:solidFill>
                  <a:schemeClr val="accent2"/>
                </a:solidFill>
              </a:rPr>
              <a:t>ba</a:t>
            </a:r>
            <a:r>
              <a:rPr lang="it-IT" b="1" dirty="0" smtClean="0">
                <a:solidFill>
                  <a:schemeClr val="accent2"/>
                </a:solidFill>
              </a:rPr>
              <a:t>)</a:t>
            </a:r>
            <a:endParaRPr lang="it-IT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23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61281"/>
            <a:ext cx="9038184" cy="39197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79512" y="168663"/>
                <a:ext cx="8238002" cy="939080"/>
              </a:xfrm>
            </p:spPr>
            <p:txBody>
              <a:bodyPr/>
              <a:lstStyle/>
              <a:p>
                <a:pPr algn="ctr"/>
                <a:r>
                  <a:rPr lang="en-US" b="1" dirty="0" smtClean="0">
                    <a:latin typeface="Calibri" panose="020F0502020204030204" pitchFamily="34" charset="0"/>
                  </a:rPr>
                  <a:t>From GST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b="1" i="1" baseline="-25000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Calibri" panose="020F0502020204030204" pitchFamily="34" charset="0"/>
                  </a:rPr>
                  <a:t>: elements </a:t>
                </a:r>
                <a:endParaRPr lang="en-US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9512" y="168663"/>
                <a:ext cx="8238002" cy="939080"/>
              </a:xfrm>
              <a:blipFill rotWithShape="1">
                <a:blip r:embed="rId3"/>
                <a:stretch>
                  <a:fillRect t="-389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7</a:t>
            </a:fld>
            <a:endParaRPr lang="it-IT" sz="1400" b="1" dirty="0">
              <a:solidFill>
                <a:schemeClr val="tx1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" y="4797152"/>
            <a:ext cx="3116580" cy="1516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/>
              <p:cNvSpPr txBox="1"/>
              <p:nvPr/>
            </p:nvSpPr>
            <p:spPr>
              <a:xfrm>
                <a:off x="3491880" y="4769857"/>
                <a:ext cx="543609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Calibri" panose="020F0502020204030204" pitchFamily="34" charset="0"/>
                  </a:rPr>
                  <a:t>Square nodes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: suffix of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it-IT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it-IT" sz="2000" b="0" i="1" smtClean="0">
                        <a:effectLst/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it-IT" sz="2000" b="0" dirty="0" smtClean="0">
                  <a:effectLst/>
                  <a:latin typeface="Calibri" panose="020F0502020204030204" pitchFamily="34" charset="0"/>
                  <a:ea typeface="Cambria Math"/>
                </a:endParaRPr>
              </a:p>
              <a:p>
                <a:r>
                  <a:rPr lang="it-IT" sz="2000" dirty="0" smtClean="0">
                    <a:latin typeface="Calibri" panose="020F0502020204030204" pitchFamily="34" charset="0"/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1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𝐄𝐬</m:t>
                        </m:r>
                        <m:r>
                          <a:rPr lang="it-IT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: 3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it-IT" sz="2000" i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rapresent </a:t>
                </a:r>
                <a:r>
                  <a:rPr lang="it-IT" sz="2000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aac</a:t>
                </a:r>
                <a:r>
                  <a:rPr lang="it-IT" sz="2000" i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:r>
                  <a:rPr lang="it-IT" sz="2000" i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starting</a:t>
                </a:r>
                <a:r>
                  <a:rPr lang="it-IT" sz="2000" i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:r>
                  <a:rPr lang="it-IT" sz="2000" i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at</a:t>
                </a:r>
                <a:r>
                  <a:rPr lang="it-IT" sz="2000" i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 </a:t>
                </a:r>
                <a:r>
                  <a:rPr lang="it-IT" sz="2000" i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pos</a:t>
                </a:r>
                <a:r>
                  <a:rPr lang="it-IT" sz="2000" i="1" dirty="0" smtClean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pitchFamily="34" charset="0"/>
                    <a:ea typeface="Cambria Math"/>
                  </a:rPr>
                  <a:t>. 3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it-IT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it-IT" sz="2000" b="0" i="1" dirty="0" smtClean="0">
                  <a:effectLst/>
                  <a:latin typeface="Calibri" panose="020F0502020204030204" pitchFamily="34" charset="0"/>
                  <a:ea typeface="Cambria Math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latin typeface="Calibri" panose="020F0502020204030204" pitchFamily="34" charset="0"/>
                  </a:rPr>
                  <a:t>Circle nodes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: </a:t>
                </a:r>
                <a:r>
                  <a:rPr lang="en-US" sz="2000" dirty="0" smtClean="0">
                    <a:latin typeface="Calibri" panose="020F0502020204030204" pitchFamily="34" charset="0"/>
                  </a:rPr>
                  <a:t>n</a:t>
                </a:r>
                <a:r>
                  <a:rPr lang="en-GB" sz="2000" dirty="0" smtClean="0">
                    <a:latin typeface="Calibri" panose="020F0502020204030204" pitchFamily="34" charset="0"/>
                  </a:rPr>
                  <a:t>o </a:t>
                </a:r>
                <a:r>
                  <a:rPr lang="en-GB" sz="2000" dirty="0">
                    <a:latin typeface="Calibri" panose="020F0502020204030204" pitchFamily="34" charset="0"/>
                  </a:rPr>
                  <a:t>two edges starting out of a </a:t>
                </a:r>
                <a:r>
                  <a:rPr lang="en-GB" sz="20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same</a:t>
                </a:r>
                <a:r>
                  <a:rPr lang="en-GB" sz="20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</a:rPr>
                  <a:t> </a:t>
                </a:r>
                <a:r>
                  <a:rPr lang="en-GB" sz="2000" dirty="0" smtClean="0">
                    <a:latin typeface="Calibri" panose="020F0502020204030204" pitchFamily="34" charset="0"/>
                  </a:rPr>
                  <a:t>node </a:t>
                </a:r>
                <a:r>
                  <a:rPr lang="en-GB" sz="2000" dirty="0">
                    <a:latin typeface="Calibri" panose="020F0502020204030204" pitchFamily="34" charset="0"/>
                  </a:rPr>
                  <a:t>can have string-labels beginning with the same character</a:t>
                </a:r>
                <a:endParaRPr lang="en-US" sz="2000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769857"/>
                <a:ext cx="5436096" cy="1631216"/>
              </a:xfrm>
              <a:prstGeom prst="rect">
                <a:avLst/>
              </a:prstGeom>
              <a:blipFill rotWithShape="0">
                <a:blip r:embed="rId5"/>
                <a:stretch>
                  <a:fillRect l="-1009" t="-1866" b="-5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tangolo 7"/>
          <p:cNvSpPr/>
          <p:nvPr/>
        </p:nvSpPr>
        <p:spPr>
          <a:xfrm>
            <a:off x="1403648" y="5877272"/>
            <a:ext cx="1008112" cy="164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1763688" y="1352643"/>
            <a:ext cx="2664296" cy="6480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>
            <a:off x="755197" y="2921158"/>
            <a:ext cx="0" cy="4477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 flipH="1">
            <a:off x="899592" y="2216739"/>
            <a:ext cx="432048" cy="4320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2051720" y="3777165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tangolo 17"/>
          <p:cNvSpPr/>
          <p:nvPr/>
        </p:nvSpPr>
        <p:spPr>
          <a:xfrm>
            <a:off x="563302" y="3405250"/>
            <a:ext cx="360040" cy="276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5" grpId="0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04535" y="116632"/>
                <a:ext cx="8928992" cy="1143000"/>
              </a:xfrm>
            </p:spPr>
            <p:txBody>
              <a:bodyPr/>
              <a:lstStyle/>
              <a:p>
                <a:pPr algn="ctr">
                  <a:lnSpc>
                    <a:spcPts val="3700"/>
                  </a:lnSpc>
                </a:pPr>
                <a:r>
                  <a:rPr lang="en-US" b="1" dirty="0" smtClean="0">
                    <a:latin typeface="Calibri" panose="020F0502020204030204" pitchFamily="34" charset="0"/>
                  </a:rPr>
                  <a:t>Mathematical “link” between </a:t>
                </a:r>
                <a:br>
                  <a:rPr lang="en-US" b="1" dirty="0" smtClean="0">
                    <a:latin typeface="Calibri" panose="020F0502020204030204" pitchFamily="34" charset="0"/>
                  </a:rPr>
                </a:br>
                <a:r>
                  <a:rPr lang="en-US" b="1" dirty="0" smtClean="0">
                    <a:latin typeface="Calibri" panose="020F0502020204030204" pitchFamily="34" charset="0"/>
                  </a:rPr>
                  <a:t>GST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</m:e>
                      <m:sup>
                        <m:r>
                          <a:rPr lang="it-IT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b="1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535" y="116632"/>
                <a:ext cx="8928992" cy="1143000"/>
              </a:xfrm>
              <a:blipFill rotWithShape="1">
                <a:blip r:embed="rId3"/>
                <a:stretch>
                  <a:fillRect t="-20745" b="-2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268760"/>
                <a:ext cx="8964488" cy="2088232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100" b="1" i="1" smtClean="0">
                            <a:latin typeface="Cambria Math"/>
                          </a:rPr>
                          <m:t>𝑰𝒏𝒊𝒕</m:t>
                        </m:r>
                      </m:e>
                      <m:sub>
                        <m:r>
                          <a:rPr lang="it-IT" sz="3100" b="1" i="1" smtClean="0">
                            <a:latin typeface="Cambria Math"/>
                          </a:rPr>
                          <m:t>𝑺</m:t>
                        </m:r>
                        <m:r>
                          <a:rPr lang="it-IT" sz="3100" b="1" i="1" smtClean="0">
                            <a:latin typeface="Cambria Math"/>
                          </a:rPr>
                          <m:t>,</m:t>
                        </m:r>
                        <m:r>
                          <a:rPr lang="it-IT" sz="3100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it-IT" sz="3100" b="1" i="1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it-IT" sz="31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100" b="1" i="1" smtClean="0">
                            <a:latin typeface="Cambria Math"/>
                          </a:rPr>
                          <m:t>𝒘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it-IT" sz="31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3100" b="1" i="1" smtClean="0">
                                <a:latin typeface="Cambria Math"/>
                                <a:ea typeface="Cambria Math"/>
                              </a:rPr>
                              <m:t>𝑭</m:t>
                            </m:r>
                          </m:e>
                          <m:sub>
                            <m:r>
                              <a:rPr lang="it-IT" sz="3100" b="1" i="1" smtClean="0">
                                <a:latin typeface="Cambria Math"/>
                                <a:ea typeface="Cambria Math"/>
                              </a:rPr>
                              <m:t>𝑺</m:t>
                            </m:r>
                          </m:sub>
                        </m:sSub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e>
                        <m:r>
                          <a:rPr lang="it-IT" sz="3100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31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3100" b="1" i="1" smtClean="0">
                                <a:latin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𝒂𝒏𝒅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31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3100" b="1" i="1" smtClean="0">
                                <a:latin typeface="Cambria Math"/>
                                <a:ea typeface="Cambria Math"/>
                              </a:rPr>
                              <m:t>𝒅</m:t>
                            </m:r>
                          </m:e>
                          <m:sub>
                            <m:r>
                              <a:rPr lang="it-IT" sz="3100" b="1" i="1" smtClean="0">
                                <a:latin typeface="Cambria Math"/>
                                <a:ea typeface="Cambria Math"/>
                              </a:rPr>
                              <m:t>𝑺</m:t>
                            </m:r>
                          </m:sub>
                        </m:sSub>
                        <m:d>
                          <m:dPr>
                            <m:ctrlPr>
                              <a:rPr lang="it-IT" sz="31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31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it-IT" sz="3100" b="1" i="1" smtClean="0">
                                    <a:latin typeface="Cambria Math"/>
                                    <a:ea typeface="Cambria Math"/>
                                  </a:rPr>
                                  <m:t>𝒇𝒊𝒓𝒔𝒕</m:t>
                                </m:r>
                              </m:e>
                              <m:sub>
                                <m:r>
                                  <a:rPr lang="it-IT" sz="3100" b="1" i="1" smtClean="0">
                                    <a:latin typeface="Cambria Math"/>
                                    <a:ea typeface="Cambria Math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31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it-IT" sz="3100" b="1" i="1" smtClean="0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31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sz="3100" b="1" i="1" smtClean="0">
                                <a:latin typeface="Cambria Math"/>
                                <a:ea typeface="Cambria Math"/>
                              </a:rPr>
                              <m:t>𝒘</m:t>
                            </m:r>
                          </m:e>
                        </m:d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it-IT" sz="3100" b="1" i="1" smtClean="0">
                            <a:latin typeface="Cambria Math"/>
                            <a:ea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it-IT" sz="3000" b="1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3300" dirty="0"/>
                  <a:t> </a:t>
                </a:r>
                <a:r>
                  <a:rPr lang="en-US" sz="3300" dirty="0" smtClean="0"/>
                  <a:t>  </a:t>
                </a:r>
                <a:r>
                  <a:rPr lang="en-US" sz="2800" dirty="0" smtClean="0"/>
                  <a:t>where</a:t>
                </a:r>
                <a:r>
                  <a:rPr lang="en-US" sz="3300" dirty="0" smtClean="0"/>
                  <a:t>:</a:t>
                </a:r>
                <a:endParaRPr lang="it-IT" sz="3300" b="0" dirty="0" smtClean="0"/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/>
                          </a:rPr>
                          <m:t> </m:t>
                        </m:r>
                        <m:r>
                          <a:rPr lang="it-IT" b="1" i="1"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it-IT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it-IT" i="1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it-IT" i="1">
                        <a:latin typeface="Cambria Math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it-IT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 i="1">
                                <a:latin typeface="Cambria Math"/>
                              </a:rPr>
                              <m:t> </m:t>
                            </m:r>
                            <m:r>
                              <a:rPr lang="it-IT" b="1" i="1">
                                <a:latin typeface="Cambria Math"/>
                              </a:rPr>
                              <m:t>𝒛</m:t>
                            </m:r>
                            <m:r>
                              <a:rPr lang="it-IT" b="1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  <m:sub>
                        <m:r>
                          <a:rPr lang="it-IT" b="1" i="1">
                            <a:latin typeface="Cambria Math"/>
                          </a:rPr>
                          <m:t>𝑺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 =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 </m:t>
                        </m:r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  <a:ea typeface="Cambria Math"/>
                          </a:rPr>
                          <m:t>𝑅𝐶</m:t>
                        </m:r>
                      </m:e>
                      <m:sub>
                        <m:r>
                          <a:rPr lang="it-IT" i="1">
                            <a:latin typeface="Cambria Math"/>
                            <a:ea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e>
                        </m:d>
                      </m:sub>
                    </m:sSub>
                    <m:r>
                      <a:rPr lang="it-IT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it-IT">
                        <a:latin typeface="Cambria Math"/>
                        <a:ea typeface="Cambria Math"/>
                      </a:rPr>
                      <m:t>with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  <a:ea typeface="Cambria Math"/>
                          </a:rPr>
                          <m:t>max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  <a:ea typeface="Cambria Math"/>
                          </a:rPr>
                          <m:t>length</m:t>
                        </m:r>
                      </m:e>
                    </m:func>
                  </m:oMath>
                </a14:m>
                <a:endParaRPr lang="it-IT" dirty="0">
                  <a:latin typeface="Cambria Math"/>
                  <a:ea typeface="Cambria Math"/>
                </a:endParaRPr>
              </a:p>
              <a:p>
                <a:pPr marL="457504" lvl="1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/>
                      </a:rPr>
                      <m:t>and</m:t>
                    </m:r>
                    <m:r>
                      <a:rPr lang="it-IT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/>
                          </a:rPr>
                          <m:t>z</m:t>
                        </m:r>
                      </m:e>
                    </m:d>
                    <m:r>
                      <a:rPr lang="it-IT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/>
                          </a:rPr>
                          <m:t>𝑆𝑢𝑝𝑝𝑜𝑟𝑡</m:t>
                        </m:r>
                      </m:e>
                      <m:sub>
                        <m:r>
                          <a:rPr lang="it-IT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it-IT">
                        <a:latin typeface="Cambria Math"/>
                      </a:rPr>
                      <m:t>(</m:t>
                    </m:r>
                    <m:r>
                      <a:rPr lang="it-IT" i="1">
                        <a:latin typeface="Cambria Math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it-IT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268760"/>
                <a:ext cx="8964488" cy="2088232"/>
              </a:xfrm>
              <a:blipFill rotWithShape="0">
                <a:blip r:embed="rId4"/>
                <a:stretch>
                  <a:fillRect l="-748" t="-292" b="-5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16216" y="6448251"/>
            <a:ext cx="2133600" cy="365125"/>
          </a:xfrm>
        </p:spPr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8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/>
              <p:cNvSpPr txBox="1"/>
              <p:nvPr/>
            </p:nvSpPr>
            <p:spPr>
              <a:xfrm>
                <a:off x="1403648" y="3500504"/>
                <a:ext cx="5750289" cy="5765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latin typeface="Cambria Math"/>
                          </a:rPr>
                          <m:t>𝑰𝒏𝒊𝒕</m:t>
                        </m:r>
                      </m:e>
                      <m:sub>
                        <m:r>
                          <a:rPr lang="it-IT" sz="2800" b="1" i="1">
                            <a:latin typeface="Cambria Math"/>
                          </a:rPr>
                          <m:t>𝑺</m:t>
                        </m:r>
                        <m:r>
                          <a:rPr lang="it-IT" sz="2800" b="1" i="1">
                            <a:latin typeface="Cambria Math"/>
                          </a:rPr>
                          <m:t>,</m:t>
                        </m:r>
                        <m:r>
                          <a:rPr lang="it-IT" sz="2800" b="1" i="1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it-IT" sz="2800" b="1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it-IT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1" i="1" smtClean="0">
                                        <a:latin typeface="Cambria Math"/>
                                      </a:rPr>
                                      <m:t>𝒌𝒎𝒆𝒓</m:t>
                                    </m:r>
                                  </m:e>
                                  <m:sub>
                                    <m:r>
                                      <a:rPr lang="it-IT" sz="2800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sz="2800" b="1" i="1">
                                <a:latin typeface="Cambria Math"/>
                              </a:rPr>
                              <m:t>𝑺</m:t>
                            </m:r>
                            <m:r>
                              <a:rPr lang="it-IT" sz="2800" b="1" i="1" smtClean="0">
                                <a:latin typeface="Cambria Math"/>
                              </a:rPr>
                              <m:t>,…, </m:t>
                            </m:r>
                          </m:sub>
                        </m:sSub>
                        <m:sSub>
                          <m:sSubPr>
                            <m:ctrlPr>
                              <a:rPr lang="it-IT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1" i="1">
                                <a:latin typeface="Cambria Math"/>
                              </a:rPr>
                              <m:t> 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it-IT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800" b="1" i="1">
                                        <a:latin typeface="Cambria Math"/>
                                      </a:rPr>
                                      <m:t>𝒌𝒎𝒆𝒓</m:t>
                                    </m:r>
                                  </m:e>
                                  <m:sub>
                                    <m:r>
                                      <a:rPr lang="it-IT" sz="2800" b="1" i="1" smtClean="0">
                                        <a:latin typeface="Cambria Math"/>
                                      </a:rPr>
                                      <m:t>𝒎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it-IT" sz="2800" b="1" i="1">
                                <a:latin typeface="Cambria Math"/>
                              </a:rPr>
                              <m:t>𝑺</m:t>
                            </m:r>
                            <m:r>
                              <a:rPr lang="it-IT" sz="28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it-IT" sz="2800" b="1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7" name="CasellaDiTes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500504"/>
                <a:ext cx="5750289" cy="576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/>
              <p:cNvSpPr txBox="1"/>
              <p:nvPr/>
            </p:nvSpPr>
            <p:spPr>
              <a:xfrm>
                <a:off x="333879" y="4348339"/>
                <a:ext cx="8315937" cy="2064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  </a:t>
                </a:r>
                <a:r>
                  <a:rPr lang="en-US" sz="2400" b="1" dirty="0" err="1" smtClean="0"/>
                  <a:t>Bijection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and the set of k-</a:t>
                </a:r>
                <a:r>
                  <a:rPr lang="en-US" sz="2400" dirty="0" err="1"/>
                  <a:t>mers</a:t>
                </a:r>
                <a:r>
                  <a:rPr lang="en-US" sz="2400" dirty="0"/>
                  <a:t> of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S:</a:t>
                </a:r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  for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/>
                      </a:rPr>
                      <m:t>𝑣</m:t>
                    </m:r>
                    <m:r>
                      <a:rPr lang="it-IT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it-IT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k-</a:t>
                </a:r>
                <a:r>
                  <a:rPr lang="en-US" sz="2400" dirty="0" err="1"/>
                  <a:t>mer</a:t>
                </a:r>
                <a:r>
                  <a:rPr lang="en-US" sz="2400" dirty="0"/>
                  <a:t> of </a:t>
                </a:r>
                <a:r>
                  <a:rPr lang="en-US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dirty="0" smtClean="0"/>
                  <a:t>  for</a:t>
                </a:r>
                <a:r>
                  <a:rPr lang="en-US" sz="2400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it-IT" sz="24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</a:rPr>
                          <m:t>𝐼𝑛𝑖𝑡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</a:rPr>
                          <m:t>𝑆</m:t>
                        </m:r>
                        <m:r>
                          <a:rPr lang="it-IT" sz="2400" i="1">
                            <a:latin typeface="Cambria Math"/>
                          </a:rPr>
                          <m:t>,</m:t>
                        </m:r>
                        <m:r>
                          <a:rPr lang="it-IT" sz="24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4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and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𝑓𝑖𝑟𝑠𝑡</m:t>
                        </m:r>
                      </m:e>
                      <m:sub>
                        <m:r>
                          <a:rPr lang="it-IT" sz="2400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it-IT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sz="2400" dirty="0"/>
                  <a:t>are  </a:t>
                </a:r>
                <a:r>
                  <a:rPr lang="en-US" sz="2400" dirty="0" smtClean="0"/>
                  <a:t>                       </a:t>
                </a:r>
                <a:r>
                  <a:rPr lang="en-US" sz="2400" b="1" dirty="0" smtClean="0"/>
                  <a:t>distinct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k-</a:t>
                </a:r>
                <a:r>
                  <a:rPr lang="en-US" sz="2400" dirty="0" err="1"/>
                  <a:t>mers</a:t>
                </a:r>
                <a:r>
                  <a:rPr lang="en-US" sz="2400" dirty="0"/>
                  <a:t> of </a:t>
                </a:r>
                <a:r>
                  <a:rPr lang="en-US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2400" i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and so on…</a:t>
                </a:r>
                <a:endPara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9" y="4348339"/>
                <a:ext cx="8315937" cy="2064604"/>
              </a:xfrm>
              <a:prstGeom prst="rect">
                <a:avLst/>
              </a:prstGeom>
              <a:blipFill rotWithShape="0">
                <a:blip r:embed="rId6"/>
                <a:stretch>
                  <a:fillRect l="-1026" t="-2360" b="-7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55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137" y="920595"/>
            <a:ext cx="9144000" cy="3965645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95" y="920595"/>
            <a:ext cx="9144000" cy="3965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68663"/>
                <a:ext cx="9144000" cy="740057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latin typeface="Calibri" panose="020F0502020204030204" pitchFamily="34" charset="0"/>
                  </a:rPr>
                  <a:t>From GST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latin typeface="Calibri" panose="020F0502020204030204" pitchFamily="34" charset="0"/>
                          </a:rPr>
                          <m:t>dBG</m:t>
                        </m:r>
                        <m:r>
                          <a:rPr lang="it-IT" b="1" i="1" baseline="-25000" dirty="0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it-IT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b="1" dirty="0" smtClean="0">
                    <a:latin typeface="Calibri" panose="020F0502020204030204" pitchFamily="34" charset="0"/>
                  </a:rPr>
                  <a:t>: nodes </a:t>
                </a:r>
                <a:r>
                  <a:rPr lang="en-US" sz="4000" b="1" dirty="0" smtClean="0">
                    <a:latin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sz="4000" b="1" i="0" smtClean="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it-IT" sz="4000" b="1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b="1" dirty="0" smtClean="0"/>
                  <a:t>)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68663"/>
                <a:ext cx="9144000" cy="740057"/>
              </a:xfrm>
              <a:blipFill rotWithShape="1">
                <a:blip r:embed="rId4"/>
                <a:stretch>
                  <a:fillRect t="-18182" b="-4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9C0E-0FDB-4419-9989-3E76F001C9DE}" type="slidenum">
              <a:rPr lang="it-IT" sz="1400" b="1" smtClean="0">
                <a:solidFill>
                  <a:schemeClr val="tx1"/>
                </a:solidFill>
              </a:rPr>
              <a:t>9</a:t>
            </a:fld>
            <a:endParaRPr lang="it-IT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/>
              <p:cNvSpPr txBox="1"/>
              <p:nvPr/>
            </p:nvSpPr>
            <p:spPr>
              <a:xfrm>
                <a:off x="37400" y="5101358"/>
                <a:ext cx="9071104" cy="1177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en-US" sz="2800" dirty="0"/>
                  <a:t>Who are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𝑰𝒏𝒊𝒕</m:t>
                        </m:r>
                      </m:e>
                      <m:sub>
                        <m:r>
                          <a:rPr lang="it-IT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it-IT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it-IT" sz="2800" dirty="0" smtClean="0"/>
                  <a:t> obtained starting from GST?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𝑰𝒏𝒊𝒕</m:t>
                        </m:r>
                      </m:e>
                      <m:sub>
                        <m:r>
                          <a:rPr lang="it-IT" sz="3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it-IT" sz="3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it-IT" sz="3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it-IT" sz="3000" b="1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3000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𝑻</m:t>
                            </m:r>
                          </m:sub>
                        </m:sSub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|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𝒇</m:t>
                            </m:r>
                            <m:r>
                              <a:rPr lang="it-IT" sz="30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𝒂𝒕𝒉𝒆𝒓</m:t>
                            </m:r>
                            <m:d>
                              <m:dPr>
                                <m:ctrlPr>
                                  <a:rPr lang="it-IT" sz="3000" b="1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3000" b="1" i="1" dirty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𝒂𝒏𝒅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it-IT" sz="30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  <m:r>
                          <a:rPr lang="it-IT" sz="3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3000" b="1" i="1" dirty="0"/>
              </a:p>
            </p:txBody>
          </p:sp>
        </mc:Choice>
        <mc:Fallback>
          <p:sp>
            <p:nvSpPr>
              <p:cNvPr id="5" name="CasellaDiTes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0" y="5101358"/>
                <a:ext cx="9071104" cy="1177951"/>
              </a:xfrm>
              <a:prstGeom prst="rect">
                <a:avLst/>
              </a:prstGeom>
              <a:blipFill rotWithShape="0">
                <a:blip r:embed="rId5"/>
                <a:stretch>
                  <a:fillRect l="-1142" t="-5181" r="-12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/>
          <p:cNvSpPr/>
          <p:nvPr/>
        </p:nvSpPr>
        <p:spPr>
          <a:xfrm>
            <a:off x="5244580" y="2589412"/>
            <a:ext cx="360040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/>
              <p:cNvSpPr txBox="1"/>
              <p:nvPr/>
            </p:nvSpPr>
            <p:spPr>
              <a:xfrm>
                <a:off x="5255608" y="1772816"/>
                <a:ext cx="3567432" cy="6463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e>
                      <m:sub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|=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𝟒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it-IT" b="1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e>
                      <m:sub>
                        <m:r>
                          <a:rPr lang="it-IT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𝟔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608" y="1772816"/>
                <a:ext cx="3567432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/>
          <p:cNvCxnSpPr/>
          <p:nvPr/>
        </p:nvCxnSpPr>
        <p:spPr>
          <a:xfrm flipH="1">
            <a:off x="5604620" y="2419147"/>
            <a:ext cx="767580" cy="350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Tema di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</TotalTime>
  <Words>489</Words>
  <Application>Microsoft Office PowerPoint</Application>
  <PresentationFormat>Presentazione su schermo (4:3)</PresentationFormat>
  <Paragraphs>191</Paragraphs>
  <Slides>18</Slides>
  <Notes>6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7" baseType="lpstr">
      <vt:lpstr>Aharoni</vt:lpstr>
      <vt:lpstr>Arabic Typesetting</vt:lpstr>
      <vt:lpstr>Arial</vt:lpstr>
      <vt:lpstr>Calibri</vt:lpstr>
      <vt:lpstr>Cambria Math</vt:lpstr>
      <vt:lpstr>Courier New</vt:lpstr>
      <vt:lpstr>Wingdings</vt:lpstr>
      <vt:lpstr>Tema di Office</vt:lpstr>
      <vt:lpstr>1_Tema di Office</vt:lpstr>
      <vt:lpstr>From Indexing Data Structure to De Bruijn Graphs</vt:lpstr>
      <vt:lpstr>A short introduction: DNA assembly</vt:lpstr>
      <vt:lpstr>K-mers: an example</vt:lpstr>
      <vt:lpstr>De Bruijn Graphs for assembly (〖"dBG" 〗^+)</vt:lpstr>
      <vt:lpstr>From Indexing Data Structures to dBG : Why?</vt:lpstr>
      <vt:lpstr>A common used index data structure: the Generalized Suffix Tree (GST)</vt:lpstr>
      <vt:lpstr>From GST to 〖"dBG" 2〗^+: elements </vt:lpstr>
      <vt:lpstr>Mathematical “link” between  GST and 〖"dBG" 〗^+</vt:lpstr>
      <vt:lpstr>From GST to 〖"dBG" 2〗^+: nodes ("V" ^+)</vt:lpstr>
      <vt:lpstr>From GST to 〖"dBG" 2〗^+: edges ("E" ^+)</vt:lpstr>
      <vt:lpstr>From GST to 〖"dBG" 2〗^+: edges ("E" ^+) – cont.</vt:lpstr>
      <vt:lpstr>From GST to 〖"dBG" 2〗^+: results</vt:lpstr>
      <vt:lpstr>Contracted de Bruijn Graph for assembly (〖"CdBG" k〗^+) : build it from 〖"dBG" k〗^+</vt:lpstr>
      <vt:lpstr>Build 〖"CdBG" k〗^+directly from GST</vt:lpstr>
      <vt:lpstr>Build 〖"CdBG" k〗^+directly from GST- cont</vt:lpstr>
      <vt:lpstr>〖"CdBG" k〗^+from GST: algorithm cost</vt:lpstr>
      <vt:lpstr>Conclusions</vt:lpstr>
      <vt:lpstr>Thanks to the authors,  Thanks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Indexing Data Structure to de Bruijn Graphs</dc:title>
  <dc:creator>Giuseppe</dc:creator>
  <cp:lastModifiedBy>Giuseppe</cp:lastModifiedBy>
  <cp:revision>204</cp:revision>
  <dcterms:created xsi:type="dcterms:W3CDTF">2014-05-02T11:00:35Z</dcterms:created>
  <dcterms:modified xsi:type="dcterms:W3CDTF">2014-05-18T18:56:53Z</dcterms:modified>
</cp:coreProperties>
</file>