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43"/>
  </p:notesMasterIdLst>
  <p:sldIdLst>
    <p:sldId id="283" r:id="rId2"/>
    <p:sldId id="31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18" r:id="rId19"/>
    <p:sldId id="299" r:id="rId20"/>
    <p:sldId id="301" r:id="rId21"/>
    <p:sldId id="300" r:id="rId22"/>
    <p:sldId id="302" r:id="rId23"/>
    <p:sldId id="303" r:id="rId24"/>
    <p:sldId id="304" r:id="rId25"/>
    <p:sldId id="305" r:id="rId26"/>
    <p:sldId id="320" r:id="rId27"/>
    <p:sldId id="321" r:id="rId28"/>
    <p:sldId id="322" r:id="rId29"/>
    <p:sldId id="323" r:id="rId30"/>
    <p:sldId id="324" r:id="rId31"/>
    <p:sldId id="325" r:id="rId32"/>
    <p:sldId id="306" r:id="rId33"/>
    <p:sldId id="307" r:id="rId34"/>
    <p:sldId id="317" r:id="rId35"/>
    <p:sldId id="308" r:id="rId36"/>
    <p:sldId id="309" r:id="rId37"/>
    <p:sldId id="310" r:id="rId38"/>
    <p:sldId id="277" r:id="rId39"/>
    <p:sldId id="314" r:id="rId40"/>
    <p:sldId id="315" r:id="rId41"/>
    <p:sldId id="316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929A9D0-9BBF-478F-BEC7-62264D9684D7}">
          <p14:sldIdLst>
            <p14:sldId id="283"/>
            <p14:sldId id="313"/>
          </p14:sldIdLst>
        </p14:section>
        <p14:section name="KG develompent process" id="{431FD772-7C8A-407D-BBB7-19D115267EC7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  <p14:section name="linked legal data landscape" id="{5198E605-DF86-45C0-B61E-3EA7D1526E75}">
          <p14:sldIdLst>
            <p14:sldId id="294"/>
            <p14:sldId id="295"/>
            <p14:sldId id="296"/>
            <p14:sldId id="297"/>
            <p14:sldId id="298"/>
            <p14:sldId id="318"/>
            <p14:sldId id="299"/>
          </p14:sldIdLst>
        </p14:section>
        <p14:section name="sistemi simili" id="{8C5FCC12-85E9-4411-B419-D11309C6B7B3}">
          <p14:sldIdLst>
            <p14:sldId id="301"/>
            <p14:sldId id="300"/>
            <p14:sldId id="302"/>
            <p14:sldId id="303"/>
            <p14:sldId id="304"/>
          </p14:sldIdLst>
        </p14:section>
        <p14:section name="pipeline generale" id="{FF0EFB8D-04E2-4E9A-8D6E-B9244BDDB0F0}">
          <p14:sldIdLst>
            <p14:sldId id="305"/>
            <p14:sldId id="320"/>
            <p14:sldId id="321"/>
            <p14:sldId id="322"/>
            <p14:sldId id="323"/>
            <p14:sldId id="324"/>
          </p14:sldIdLst>
        </p14:section>
        <p14:section name="possibile implementazione" id="{DDCD0416-64C5-47B3-A50B-6A95A40BD1F9}">
          <p14:sldIdLst>
            <p14:sldId id="325"/>
            <p14:sldId id="306"/>
            <p14:sldId id="307"/>
            <p14:sldId id="317"/>
            <p14:sldId id="308"/>
            <p14:sldId id="309"/>
            <p14:sldId id="310"/>
          </p14:sldIdLst>
        </p14:section>
        <p14:section name="GPT API" id="{9ED5F3AA-9DB5-4D96-B4F0-E9640194525C}">
          <p14:sldIdLst>
            <p14:sldId id="277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ile medio 4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94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728A-9EF4-4BCA-A5D0-223A574461D2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64731-999B-434D-BF3A-EFAFFABC89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81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25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413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51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d3b44f08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d3b44f08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984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41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2774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673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089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374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0422e07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0422e07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8d3b44f0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8d3b44f0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132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35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833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021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58d3b44f0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58d3b44f0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463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66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4287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69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8d3b44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8d3b44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827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8d3b44f0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8d3b44f0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136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728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9205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7860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671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5331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478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419515fe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419515fe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27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63098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18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62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8d3b44f08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8d3b44f08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42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68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1abfbaf28_3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1abfbaf28_3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368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Open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14641" y="1858265"/>
            <a:ext cx="9182400" cy="23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894241" y="3911363"/>
            <a:ext cx="5802800" cy="9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50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ctrTitle" idx="2"/>
          </p:nvPr>
        </p:nvSpPr>
        <p:spPr>
          <a:xfrm>
            <a:off x="619304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821504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ctrTitle" idx="3"/>
          </p:nvPr>
        </p:nvSpPr>
        <p:spPr>
          <a:xfrm>
            <a:off x="2769901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>
            <a:off x="2972101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ctrTitle" idx="5"/>
          </p:nvPr>
        </p:nvSpPr>
        <p:spPr>
          <a:xfrm>
            <a:off x="4920500" y="24086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>
            <a:off x="5122700" y="2800999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7"/>
          </p:nvPr>
        </p:nvSpPr>
        <p:spPr>
          <a:xfrm>
            <a:off x="4942823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>
            <a:off x="5145029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ctrTitle" idx="9"/>
          </p:nvPr>
        </p:nvSpPr>
        <p:spPr>
          <a:xfrm>
            <a:off x="7124692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13"/>
          </p:nvPr>
        </p:nvSpPr>
        <p:spPr>
          <a:xfrm>
            <a:off x="7333681" y="5186935"/>
            <a:ext cx="1969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ctrTitle" idx="14"/>
          </p:nvPr>
        </p:nvSpPr>
        <p:spPr>
          <a:xfrm>
            <a:off x="9306561" y="4733149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5"/>
          </p:nvPr>
        </p:nvSpPr>
        <p:spPr>
          <a:xfrm>
            <a:off x="9522333" y="5186935"/>
            <a:ext cx="1942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939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2"/>
          </p:nvPr>
        </p:nvSpPr>
        <p:spPr>
          <a:xfrm>
            <a:off x="2322600" y="3795600"/>
            <a:ext cx="16772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322600" y="2200033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ctrTitle" idx="3"/>
          </p:nvPr>
        </p:nvSpPr>
        <p:spPr>
          <a:xfrm>
            <a:off x="7511668" y="4847067"/>
            <a:ext cx="23740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4"/>
          </p:nvPr>
        </p:nvSpPr>
        <p:spPr>
          <a:xfrm>
            <a:off x="7009277" y="3253408"/>
            <a:ext cx="28764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7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740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 + Desig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988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4">
  <p:cSld name="Sectio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73337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3207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ctrTitle" idx="2"/>
          </p:nvPr>
        </p:nvSpPr>
        <p:spPr>
          <a:xfrm>
            <a:off x="3047680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subTitle" idx="1"/>
          </p:nvPr>
        </p:nvSpPr>
        <p:spPr>
          <a:xfrm>
            <a:off x="3047680" y="2595056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ctrTitle" idx="3"/>
          </p:nvPr>
        </p:nvSpPr>
        <p:spPr>
          <a:xfrm>
            <a:off x="3047680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ubTitle" idx="4"/>
          </p:nvPr>
        </p:nvSpPr>
        <p:spPr>
          <a:xfrm>
            <a:off x="3047680" y="5153097"/>
            <a:ext cx="227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ctrTitle" idx="5"/>
          </p:nvPr>
        </p:nvSpPr>
        <p:spPr>
          <a:xfrm>
            <a:off x="6729729" y="2202723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subTitle" idx="6"/>
          </p:nvPr>
        </p:nvSpPr>
        <p:spPr>
          <a:xfrm>
            <a:off x="6729732" y="2595056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ctrTitle" idx="7"/>
          </p:nvPr>
        </p:nvSpPr>
        <p:spPr>
          <a:xfrm>
            <a:off x="6729729" y="4760764"/>
            <a:ext cx="2390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8"/>
          </p:nvPr>
        </p:nvSpPr>
        <p:spPr>
          <a:xfrm>
            <a:off x="6729732" y="5153097"/>
            <a:ext cx="23908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285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ctrTitle"/>
          </p:nvPr>
        </p:nvSpPr>
        <p:spPr>
          <a:xfrm flipH="1">
            <a:off x="1591372" y="2148200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8666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81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5">
  <p:cSld name="Sectio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 flipH="1">
            <a:off x="3013772" y="292507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013772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2198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3">
  <p:cSld name="Title + Desig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058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4">
  <p:cSld name="Title + Design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1840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6">
  <p:cSld name="Section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ctrTitle"/>
          </p:nvPr>
        </p:nvSpPr>
        <p:spPr>
          <a:xfrm flipH="1">
            <a:off x="2264096" y="29046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1"/>
          </p:nvPr>
        </p:nvSpPr>
        <p:spPr>
          <a:xfrm>
            <a:off x="3558496" y="463473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54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520395" y="268871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20595" y="875304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3" hasCustomPrompt="1"/>
          </p:nvPr>
        </p:nvSpPr>
        <p:spPr>
          <a:xfrm>
            <a:off x="2824597" y="725931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2807208" y="2021077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807208" y="3316224"/>
            <a:ext cx="14768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7896011" y="2790184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7" hasCustomPrompt="1"/>
          </p:nvPr>
        </p:nvSpPr>
        <p:spPr>
          <a:xfrm>
            <a:off x="7896011" y="4149781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7896011" y="5509377"/>
            <a:ext cx="14296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6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>
            <a:off x="520395" y="1557139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3"/>
          </p:nvPr>
        </p:nvSpPr>
        <p:spPr>
          <a:xfrm>
            <a:off x="920595" y="2163569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14"/>
          </p:nvPr>
        </p:nvSpPr>
        <p:spPr>
          <a:xfrm>
            <a:off x="520395" y="2855115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5"/>
          </p:nvPr>
        </p:nvSpPr>
        <p:spPr>
          <a:xfrm>
            <a:off x="920595" y="346154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9082077" y="236690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9082077" y="2973340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9082077" y="3732127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9"/>
          </p:nvPr>
        </p:nvSpPr>
        <p:spPr>
          <a:xfrm>
            <a:off x="9082077" y="4338556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9082077" y="5081804"/>
            <a:ext cx="2632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ubTitle" idx="21"/>
          </p:nvPr>
        </p:nvSpPr>
        <p:spPr>
          <a:xfrm>
            <a:off x="9082077" y="5688231"/>
            <a:ext cx="2232400" cy="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5132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5">
  <p:cSld name="Title + Design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370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ctrTitle"/>
          </p:nvPr>
        </p:nvSpPr>
        <p:spPr>
          <a:xfrm flipH="1">
            <a:off x="2632200" y="1548000"/>
            <a:ext cx="6927600" cy="18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ubTitle" idx="1"/>
          </p:nvPr>
        </p:nvSpPr>
        <p:spPr>
          <a:xfrm>
            <a:off x="2870000" y="3326467"/>
            <a:ext cx="6452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834541" y="4963224"/>
            <a:ext cx="5106800" cy="23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CREDITS: This presentation template was created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infographics &amp; images by </a:t>
            </a:r>
            <a:r>
              <a:rPr lang="en" sz="1333" b="1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1333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attribution.</a:t>
            </a:r>
            <a:endParaRPr sz="1200"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726359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856067" y="2846400"/>
            <a:ext cx="70776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7844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6674000" cy="13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1530100" y="537194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66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ctrTitle"/>
          </p:nvPr>
        </p:nvSpPr>
        <p:spPr>
          <a:xfrm>
            <a:off x="3517800" y="501997"/>
            <a:ext cx="51564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2133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3279400" y="3085633"/>
            <a:ext cx="56332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82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ctrTitle"/>
          </p:nvPr>
        </p:nvSpPr>
        <p:spPr>
          <a:xfrm flipH="1">
            <a:off x="3663705" y="3514233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4958105" y="5373975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1410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hoto">
  <p:cSld name="Text + phot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2134311" y="1313637"/>
            <a:ext cx="3564800" cy="27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6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1572311" y="4077900"/>
            <a:ext cx="4126800" cy="2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ctrTitle" idx="2"/>
          </p:nvPr>
        </p:nvSpPr>
        <p:spPr>
          <a:xfrm>
            <a:off x="2576120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952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 idx="2" hasCustomPrompt="1"/>
          </p:nvPr>
        </p:nvSpPr>
        <p:spPr>
          <a:xfrm>
            <a:off x="1448868" y="1966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 flipH="1">
            <a:off x="4642236" y="2221939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3" hasCustomPrompt="1"/>
          </p:nvPr>
        </p:nvSpPr>
        <p:spPr>
          <a:xfrm>
            <a:off x="3064601" y="3300467"/>
            <a:ext cx="2351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4"/>
          </p:nvPr>
        </p:nvSpPr>
        <p:spPr>
          <a:xfrm flipH="1">
            <a:off x="6090735" y="3584567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 idx="5" hasCustomPrompt="1"/>
          </p:nvPr>
        </p:nvSpPr>
        <p:spPr>
          <a:xfrm>
            <a:off x="4470901" y="4684833"/>
            <a:ext cx="23936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6"/>
          </p:nvPr>
        </p:nvSpPr>
        <p:spPr>
          <a:xfrm flipH="1">
            <a:off x="7561987" y="4946588"/>
            <a:ext cx="4353200" cy="4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78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ctrTitle" idx="2"/>
          </p:nvPr>
        </p:nvSpPr>
        <p:spPr>
          <a:xfrm>
            <a:off x="7488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1"/>
          </p:nvPr>
        </p:nvSpPr>
        <p:spPr>
          <a:xfrm>
            <a:off x="1163267" y="4120633"/>
            <a:ext cx="27360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ctrTitle" idx="3"/>
          </p:nvPr>
        </p:nvSpPr>
        <p:spPr>
          <a:xfrm>
            <a:off x="43136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4"/>
          </p:nvPr>
        </p:nvSpPr>
        <p:spPr>
          <a:xfrm>
            <a:off x="4617200" y="2715667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5"/>
          </p:nvPr>
        </p:nvSpPr>
        <p:spPr>
          <a:xfrm>
            <a:off x="7878400" y="3739617"/>
            <a:ext cx="35648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4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6"/>
          </p:nvPr>
        </p:nvSpPr>
        <p:spPr>
          <a:xfrm>
            <a:off x="8182000" y="4120633"/>
            <a:ext cx="2957600" cy="13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163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3">
  <p:cSld name="Section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8666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12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8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4967124" y="3657319"/>
            <a:ext cx="5633200" cy="7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589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 b="1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●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Char char="○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"/>
              <a:buChar char="■"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4031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0506-021-09282-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el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-justice.europa.eu/content_european_case_law_identifier_ecli-175-it.d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IT/TXT/HTML/?uri=CELEX:52012XG1026(01)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uropa.eu/data/datasets/eurovoc?locale=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eur-ws.org/Vol-3486/87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slide" Target="slide2.xml"/><Relationship Id="rId5" Type="http://schemas.openxmlformats.org/officeDocument/2006/relationships/hyperlink" Target="https://arxiv.org/abs/2309.09069" TargetMode="External"/><Relationship Id="rId4" Type="http://schemas.openxmlformats.org/officeDocument/2006/relationships/hyperlink" Target="https://ebooks.iospress.nl/volumearticle/5617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gbook.org/#fig-capit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F8cR5TaMIhQfLWfDFxwYzg9j2nhtpRo/edit#gid=72501790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.xml"/><Relationship Id="rId4" Type="http://schemas.openxmlformats.org/officeDocument/2006/relationships/hyperlink" Target="https://drive.google.com/file/d/1cM_t9eETva2KVVxyCvOBubZjdu0bkYfs/view?usp=drive_link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IT/TXT/HTML/?uri=CELEX:52011XG0429(01)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.xml"/><Relationship Id="rId4" Type="http://schemas.openxmlformats.org/officeDocument/2006/relationships/hyperlink" Target="https://docs.google.com/spreadsheets/d/11n3FM8UCxiYlzTGdEEoVMOFE_EG8et7Z/edit#gid=103736632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4j.com/doc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.xml"/><Relationship Id="rId4" Type="http://schemas.openxmlformats.org/officeDocument/2006/relationships/hyperlink" Target="https://pyvis.readthedocs.io/en/latest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df2.readthedocs.io/en/3.0.0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.xml"/><Relationship Id="rId4" Type="http://schemas.openxmlformats.org/officeDocument/2006/relationships/hyperlink" Target="https://docs.python.org/3/library/r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sAkTXtkLZCZDGE2NqwiXnT6vpupConj0UYEUcvVC42s/edit?usp=sharin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Excel_Worksheet.xlsx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2.xml"/><Relationship Id="rId5" Type="http://schemas.openxmlformats.org/officeDocument/2006/relationships/slide" Target="slide2.xml"/><Relationship Id="rId4" Type="http://schemas.openxmlformats.org/officeDocument/2006/relationships/hyperlink" Target="https://platform.openai.com/docs/introduction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The_Matrix" TargetMode="External"/><Relationship Id="rId7" Type="http://schemas.openxmlformats.org/officeDocument/2006/relationships/slide" Target="slide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docs.google.com/spreadsheets/d/1a9lGU5-r5-qQlJDDf6POxZF-OEEFvl9KwDfjjYgNFus/edit?usp=sharing" TargetMode="External"/><Relationship Id="rId5" Type="http://schemas.openxmlformats.org/officeDocument/2006/relationships/image" Target="../media/image20.emf"/><Relationship Id="rId4" Type="http://schemas.openxmlformats.org/officeDocument/2006/relationships/package" Target="../embeddings/Microsoft_Excel_Worksheet1.xlsx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pricing" TargetMode="External"/><Relationship Id="rId7" Type="http://schemas.openxmlformats.org/officeDocument/2006/relationships/slide" Target="slide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platform.openai.com/docs/guides/gpt/managing-tokens" TargetMode="External"/><Relationship Id="rId5" Type="http://schemas.openxmlformats.org/officeDocument/2006/relationships/hyperlink" Target="https://platform.openai.com/docs/models/gpt-3-5" TargetMode="External"/><Relationship Id="rId4" Type="http://schemas.openxmlformats.org/officeDocument/2006/relationships/hyperlink" Target="https://platform.openai.com/docs/guides/rate-limits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5225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2276960" y="2103122"/>
            <a:ext cx="9182400" cy="2957181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sz="4800" b="1" dirty="0">
                <a:solidFill>
                  <a:srgbClr val="434343"/>
                </a:solidFill>
                <a:latin typeface="Exo 2" pitchFamily="2" charset="0"/>
              </a:rPr>
              <a:t>GENERAZIONE DI UN GRAFO DI CONOSCENZA IN AMBITO GIURIDICO PER I CASI DI VIOLENZA SULLE DONNE</a:t>
            </a:r>
            <a:endParaRPr lang="it-IT" sz="4800" dirty="0">
              <a:solidFill>
                <a:srgbClr val="434343"/>
              </a:solidFill>
            </a:endParaRPr>
          </a:p>
        </p:txBody>
      </p:sp>
      <p:cxnSp>
        <p:nvCxnSpPr>
          <p:cNvPr id="138" name="Google Shape;138;p28"/>
          <p:cNvCxnSpPr/>
          <p:nvPr/>
        </p:nvCxnSpPr>
        <p:spPr>
          <a:xfrm>
            <a:off x="9527567" y="5060303"/>
            <a:ext cx="27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11640"/>
            <a:ext cx="9428476" cy="33405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03195" indent="0">
              <a:buNone/>
            </a:pPr>
            <a:r>
              <a:rPr lang="it-IT" sz="2200" dirty="0">
                <a:solidFill>
                  <a:srgbClr val="434343"/>
                </a:solidFill>
              </a:rPr>
              <a:t>Si applicano dei metodi per garantire una buona qualità della conoscenza estratta:</a:t>
            </a:r>
          </a:p>
          <a:p>
            <a:r>
              <a:rPr lang="it-IT" sz="2200" b="1" dirty="0">
                <a:solidFill>
                  <a:srgbClr val="434343"/>
                </a:solidFill>
              </a:rPr>
              <a:t>Integrazione</a:t>
            </a:r>
            <a:r>
              <a:rPr lang="it-IT" sz="2200" dirty="0">
                <a:solidFill>
                  <a:srgbClr val="434343"/>
                </a:solidFill>
              </a:rPr>
              <a:t>: eliminazione di ridondanza, contraddizione e ambiguità. Si valuta se diverse entità si riferiscono ad uno stesso oggetto del mondo reale, collegandole. Tutte le entità devono essere identificate da un URI o IRI</a:t>
            </a:r>
          </a:p>
          <a:p>
            <a:r>
              <a:rPr lang="it-IT" sz="2200" b="1" dirty="0">
                <a:solidFill>
                  <a:srgbClr val="434343"/>
                </a:solidFill>
              </a:rPr>
              <a:t>Costruzione ontologia</a:t>
            </a:r>
            <a:r>
              <a:rPr lang="it-IT" sz="2200" dirty="0">
                <a:solidFill>
                  <a:srgbClr val="434343"/>
                </a:solidFill>
              </a:rPr>
              <a:t>: se si è seguito un approccio bottom-up</a:t>
            </a:r>
          </a:p>
          <a:p>
            <a:r>
              <a:rPr lang="it-IT" sz="2200" b="1" dirty="0">
                <a:solidFill>
                  <a:srgbClr val="434343"/>
                </a:solidFill>
              </a:rPr>
              <a:t>Completamento della conoscenza</a:t>
            </a:r>
            <a:r>
              <a:rPr lang="it-IT" sz="2200" dirty="0">
                <a:solidFill>
                  <a:srgbClr val="434343"/>
                </a:solidFill>
              </a:rPr>
              <a:t>: inferire nuova conoscenza e ottimizzazione del KG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4. PROCESSING DELLA CONOSCENZA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B947F4E-7C30-A217-6365-60506CA4885D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54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257312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400" b="1" dirty="0">
                <a:solidFill>
                  <a:srgbClr val="434343"/>
                </a:solidFill>
              </a:rPr>
              <a:t>Memorizzazione</a:t>
            </a:r>
            <a:r>
              <a:rPr lang="it-IT" sz="2400" dirty="0">
                <a:solidFill>
                  <a:srgbClr val="434343"/>
                </a:solidFill>
              </a:rPr>
              <a:t>: memorizzare il KG in un formato appropriato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b="1" dirty="0">
                <a:solidFill>
                  <a:srgbClr val="434343"/>
                </a:solidFill>
              </a:rPr>
              <a:t>Visualizzazione</a:t>
            </a:r>
            <a:r>
              <a:rPr lang="it-IT" sz="2400" dirty="0">
                <a:solidFill>
                  <a:srgbClr val="434343"/>
                </a:solidFill>
              </a:rPr>
              <a:t>: rendere il KG facilmente visualizzabile (es Neo4j)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b="1" dirty="0">
                <a:solidFill>
                  <a:srgbClr val="434343"/>
                </a:solidFill>
              </a:rPr>
              <a:t>Uso</a:t>
            </a:r>
            <a:r>
              <a:rPr lang="it-IT" sz="2400" dirty="0">
                <a:solidFill>
                  <a:srgbClr val="434343"/>
                </a:solidFill>
              </a:rPr>
              <a:t>: permettere l’interrogazione del KG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5. COSTRUZIONE DEL KG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76CC1B1-7C6E-91B5-51BA-C4FA8AEB2AB0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414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282479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400" b="1" dirty="0">
                <a:solidFill>
                  <a:srgbClr val="434343"/>
                </a:solidFill>
              </a:rPr>
              <a:t>Valutazione</a:t>
            </a:r>
            <a:r>
              <a:rPr lang="it-IT" sz="2400" dirty="0">
                <a:solidFill>
                  <a:srgbClr val="434343"/>
                </a:solidFill>
              </a:rPr>
              <a:t>: usare feedback degli utenti per identificare problemi o mancanze del KG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b="1" dirty="0">
                <a:solidFill>
                  <a:srgbClr val="434343"/>
                </a:solidFill>
              </a:rPr>
              <a:t>Aggiornamento</a:t>
            </a:r>
            <a:r>
              <a:rPr lang="it-IT" sz="2400" dirty="0">
                <a:solidFill>
                  <a:srgbClr val="434343"/>
                </a:solidFill>
              </a:rPr>
              <a:t>: permettere l’aggiunta di nuova conoscenza se ci sono nuovi dati da rappresentare, partendo dalle sorgenti già considerate o da nuove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6. MANUTENZIONE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750494E-70B7-15FF-3E31-4F688A5759DC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1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 flipH="1">
            <a:off x="3510116" y="3514233"/>
            <a:ext cx="7081189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ONTOLOGIE GIURIDICHE</a:t>
            </a:r>
            <a:endParaRPr dirty="0"/>
          </a:p>
        </p:txBody>
      </p:sp>
      <p:sp>
        <p:nvSpPr>
          <p:cNvPr id="216" name="Google Shape;216;p34"/>
          <p:cNvSpPr txBox="1">
            <a:spLocks noGrp="1"/>
          </p:cNvSpPr>
          <p:nvPr>
            <p:ph type="title" idx="2"/>
          </p:nvPr>
        </p:nvSpPr>
        <p:spPr>
          <a:xfrm flipH="1">
            <a:off x="66189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2</a:t>
            </a:r>
            <a:endParaRPr dirty="0"/>
          </a:p>
        </p:txBody>
      </p:sp>
      <p:cxnSp>
        <p:nvCxnSpPr>
          <p:cNvPr id="217" name="Google Shape;217;p34"/>
          <p:cNvCxnSpPr/>
          <p:nvPr/>
        </p:nvCxnSpPr>
        <p:spPr>
          <a:xfrm>
            <a:off x="10104433" y="5371200"/>
            <a:ext cx="208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B807087-0B30-1ECB-C980-587D2C3C572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1"/>
            <a:ext cx="9428476" cy="24976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Nell’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articolo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«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linked legal data landscape: linking legal data across different countries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» di Erwin et al. si crea un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giuridico per l’Austria. Per quanto seguano un approccio top-down, quindi creano un’ontologia su cui si basano per popolare il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è importante l’uso che fanno delle ontologie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ECLI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oltre che di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EuroVoc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ONTOLOGIE GIURIDICHE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3666A97-522E-4133-ACD7-F18793D391A5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3622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315840"/>
            <a:ext cx="9428476" cy="464873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ELI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uno standard creato per identificare i documenti legislativi e i loro metadati per gli stati europei in cui si identifica: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LegalResource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una creazione intellettuale distinta come un atto legale, di uno specifico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type_document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ad esempio una direttiva, che è realizzato da un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LegalExpression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LegalExpression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ha un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title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ed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realizes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la versione base in una lingua particolare (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language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di un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LegalResource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È pubblicato in un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eli: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Format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che è la rappresentazione fisica come HTML o PDF.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 segue i principi dell’ontologia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FRBRoo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utilizzata per le pubblicazioni bibliografiche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EUROPEAN LAW IDENTIFIER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C68A2BE-EC15-D1CE-E0AA-43C73881341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158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2748" y="1600980"/>
            <a:ext cx="9428476" cy="420420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ECLI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identifica i case </a:t>
            </a:r>
            <a:r>
              <a:rPr kumimoji="0" lang="it-IT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law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(giurisprudenza) e definisce l’insieme minimo di metadati per i documenti giudiziari.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 identificatore è suddiviso in cinque parti, separate da due punti come nell’esempio «ECLI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OGH0002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2016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0100OB00012.16M.1220.000» :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Sigla ECLI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Codice dello stato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 dell’organizzazione internazionale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Codice della corte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 ha preso la decisione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Anno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della decisione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Numero univoco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ordinale della decisione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EUROPEAN CASE LAW IDENTIFIER 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17D2823-09C5-C78A-E964-13C1F1CC30A3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182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325674"/>
            <a:ext cx="9428476" cy="50815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 le proprietà dell’ontologia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Dublin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Core Metadata </a:t>
            </a:r>
            <a:r>
              <a:rPr kumimoji="0" lang="it-IT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Initiative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(DCMI), senza aggiungere nuove proprietà, ma raccomanda l’uso delle seguenti: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URL in cui è possibile recuperare la risorsa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isVersionOf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indica che una risorsa è una versione di un'altra risorsa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creator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nome completo del tribunale decidente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coverage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indica il paese in cui ha sede la corte o il tribunale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data in cui è stata emessa una decisione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language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lingua in cui è scritto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publisher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l'organizzazione responsabile della pubblicazione del documento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accessRights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definisce chi può accedere alla risorsa, pubblica o privata</a:t>
            </a: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dcterms:</a:t>
            </a:r>
            <a:r>
              <a:rPr kumimoji="0" 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type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kumimoji="0" lang="it-IT" sz="17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definisce il tipo di decisione resa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METADATI ECLI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C496B5E-0D7A-5B24-CBD3-A1F2165DE52B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897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828594"/>
            <a:ext cx="9428476" cy="38864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Nel paragrafo 13 del documento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Conclusioni del Consiglio che invitano all’introduzione dell’identificatore della legislazione europea (ELI)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contenuto nella Gazzetta ufficiale dell’Unione Europea si afferma che: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«L’identificatore europeo della giurisprudenza (ECLI), applicabile su base volontaria, fornisce già un sistema europeo per l’identificazione della giurisprudenza. ELI identifica testi legislativi aventi caratteristiche diverse e più complesse, e i due sistemi sono complementari.»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RELAZIONE TRA ECLI ed ELI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C496B5E-0D7A-5B24-CBD3-A1F2165DE52B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89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394506"/>
            <a:ext cx="9428476" cy="49224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Il thesaurus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EuroVoc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un thesaurus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multidominio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multilingue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fornito dall'Ufficio delle pubblicazioni dell'Unione europea (OP) utilizzato per classificare i documenti dell'UE in categorie per facilitare la ricerca delle informazioni.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basa sullo standard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Simple Knowledge Organization System (SKOS),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utilizzato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rappresentare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informazioni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usando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RDF.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Ogni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termine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EuroVoc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di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tipo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Concept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più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termini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possono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essere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aggregate in un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ConceptScheme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concetti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sono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collegati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narrower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  <a:r>
              <a:rPr kumimoji="0" lang="it-IT" sz="2000" b="1" i="0" u="none" strike="noStrike" kern="1200" cap="none" spc="0" normalizeH="0" baseline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broader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rappresentare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la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struttura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gerarchica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related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le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relazioni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associative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Ogni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concetto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ha un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termine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preferito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alternativi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indicate con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prefLabel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e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skos: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altLabel</a:t>
            </a:r>
            <a:endParaRPr kumimoji="0" lang="it-IT" sz="20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EUROVOC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3BADD33-1F6D-40B7-9C43-F504C2A4FCE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22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4514500" y="2798200"/>
            <a:ext cx="3163200" cy="12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INDICE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1" name="Google Shape;151;p30"/>
          <p:cNvSpPr txBox="1">
            <a:spLocks noGrp="1"/>
          </p:cNvSpPr>
          <p:nvPr>
            <p:ph type="ctrTitle" idx="2"/>
          </p:nvPr>
        </p:nvSpPr>
        <p:spPr>
          <a:xfrm>
            <a:off x="423036" y="-6428"/>
            <a:ext cx="2929274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PROCESSO DI SVILUPPO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subTitle" idx="1"/>
          </p:nvPr>
        </p:nvSpPr>
        <p:spPr>
          <a:xfrm>
            <a:off x="1099790" y="600005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434343"/>
                </a:solidFill>
              </a:rPr>
              <a:t>Illustrato il processo di sviluppo di knowledge graph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3" name="Google Shape;153;p30"/>
          <p:cNvSpPr txBox="1">
            <a:spLocks noGrp="1"/>
          </p:cNvSpPr>
          <p:nvPr>
            <p:ph type="ctrTitle" idx="9"/>
          </p:nvPr>
        </p:nvSpPr>
        <p:spPr>
          <a:xfrm>
            <a:off x="412876" y="908544"/>
            <a:ext cx="2929274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ONTOLOGIE GIURIDICHE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4" name="Google Shape;154;p30"/>
          <p:cNvSpPr txBox="1">
            <a:spLocks noGrp="1"/>
          </p:cNvSpPr>
          <p:nvPr>
            <p:ph type="subTitle" idx="13"/>
          </p:nvPr>
        </p:nvSpPr>
        <p:spPr>
          <a:xfrm>
            <a:off x="1099790" y="1514974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434343"/>
                </a:solidFill>
              </a:rPr>
              <a:t>Descritte le ontologie giuridiche proposte dall’Unione Europea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3"/>
          </p:nvPr>
        </p:nvSpPr>
        <p:spPr>
          <a:xfrm>
            <a:off x="2830088" y="227112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dirty="0">
              <a:solidFill>
                <a:srgbClr val="434343"/>
              </a:solid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4"/>
          </p:nvPr>
        </p:nvSpPr>
        <p:spPr>
          <a:xfrm>
            <a:off x="2864483" y="1138802"/>
            <a:ext cx="14768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dirty="0">
              <a:solidFill>
                <a:srgbClr val="434343"/>
              </a:solidFill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cxnSp>
        <p:nvCxnSpPr>
          <p:cNvPr id="158" name="Google Shape;158;p30"/>
          <p:cNvCxnSpPr/>
          <p:nvPr/>
        </p:nvCxnSpPr>
        <p:spPr>
          <a:xfrm>
            <a:off x="4396300" y="0"/>
            <a:ext cx="0" cy="31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30"/>
          <p:cNvCxnSpPr>
            <a:cxnSpLocks/>
          </p:cNvCxnSpPr>
          <p:nvPr/>
        </p:nvCxnSpPr>
        <p:spPr>
          <a:xfrm>
            <a:off x="7815933" y="3666400"/>
            <a:ext cx="0" cy="32054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30"/>
          <p:cNvSpPr txBox="1">
            <a:spLocks noGrp="1"/>
          </p:cNvSpPr>
          <p:nvPr>
            <p:ph type="title" idx="6"/>
          </p:nvPr>
        </p:nvSpPr>
        <p:spPr>
          <a:xfrm>
            <a:off x="7905990" y="3646783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dirty="0">
              <a:solidFill>
                <a:srgbClr val="434343"/>
              </a:solidFill>
              <a:hlinkClick r:id="rId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7885342" y="4750746"/>
            <a:ext cx="1429600" cy="77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dirty="0">
              <a:solidFill>
                <a:srgbClr val="434343"/>
              </a:solidFill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5" name="Google Shape;165;p30"/>
          <p:cNvSpPr txBox="1">
            <a:spLocks noGrp="1"/>
          </p:cNvSpPr>
          <p:nvPr>
            <p:ph type="ctrTitle" idx="16"/>
          </p:nvPr>
        </p:nvSpPr>
        <p:spPr>
          <a:xfrm>
            <a:off x="8939328" y="3416546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it-IT" dirty="0">
                <a:solidFill>
                  <a:srgbClr val="434343"/>
                </a:solidFill>
              </a:rPr>
              <a:t>PIPELINE PROPOSTA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17"/>
          </p:nvPr>
        </p:nvSpPr>
        <p:spPr>
          <a:xfrm>
            <a:off x="8949488" y="4022979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it-IT" dirty="0">
                <a:solidFill>
                  <a:srgbClr val="434343"/>
                </a:solidFill>
              </a:rPr>
              <a:t>Descritta una possibile strategia per creare il KG</a:t>
            </a:r>
          </a:p>
        </p:txBody>
      </p:sp>
      <p:sp>
        <p:nvSpPr>
          <p:cNvPr id="167" name="Google Shape;167;p30"/>
          <p:cNvSpPr txBox="1">
            <a:spLocks noGrp="1"/>
          </p:cNvSpPr>
          <p:nvPr>
            <p:ph type="ctrTitle" idx="18"/>
          </p:nvPr>
        </p:nvSpPr>
        <p:spPr>
          <a:xfrm>
            <a:off x="8939328" y="4515972"/>
            <a:ext cx="2632400" cy="770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IMPLEMENTAZIONE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9"/>
          </p:nvPr>
        </p:nvSpPr>
        <p:spPr>
          <a:xfrm>
            <a:off x="8939328" y="5122401"/>
            <a:ext cx="2232400" cy="763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>
                <a:solidFill>
                  <a:srgbClr val="434343"/>
                </a:solidFill>
              </a:rPr>
              <a:t>Fornita una possibile implementazione usando GPT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2" name="Google Shape;161;p30">
            <a:extLst>
              <a:ext uri="{FF2B5EF4-FFF2-40B4-BE49-F238E27FC236}">
                <a16:creationId xmlns:a16="http://schemas.microsoft.com/office/drawing/2014/main" id="{309D08E3-3B99-91AA-8211-55AE93EB1B2D}"/>
              </a:ext>
            </a:extLst>
          </p:cNvPr>
          <p:cNvSpPr txBox="1">
            <a:spLocks/>
          </p:cNvSpPr>
          <p:nvPr/>
        </p:nvSpPr>
        <p:spPr>
          <a:xfrm>
            <a:off x="7890262" y="5807715"/>
            <a:ext cx="14296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defTabSz="914400"/>
            <a:r>
              <a:rPr lang="en" kern="0" dirty="0">
                <a:solidFill>
                  <a:srgbClr val="434343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</a:t>
            </a:r>
            <a:endParaRPr lang="en" kern="0" dirty="0">
              <a:solidFill>
                <a:srgbClr val="434343"/>
              </a:solidFill>
              <a:hlinkClick r:id="rId5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Google Shape;167;p30">
            <a:extLst>
              <a:ext uri="{FF2B5EF4-FFF2-40B4-BE49-F238E27FC236}">
                <a16:creationId xmlns:a16="http://schemas.microsoft.com/office/drawing/2014/main" id="{72528F91-9F6C-931F-08A7-09C991C7E11E}"/>
              </a:ext>
            </a:extLst>
          </p:cNvPr>
          <p:cNvSpPr txBox="1">
            <a:spLocks/>
          </p:cNvSpPr>
          <p:nvPr/>
        </p:nvSpPr>
        <p:spPr>
          <a:xfrm>
            <a:off x="8944248" y="5572941"/>
            <a:ext cx="2632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400"/>
            <a:r>
              <a:rPr lang="it-IT" kern="0" dirty="0">
                <a:solidFill>
                  <a:srgbClr val="434343"/>
                </a:solidFill>
              </a:rPr>
              <a:t>APPENDICE</a:t>
            </a:r>
          </a:p>
        </p:txBody>
      </p:sp>
      <p:sp>
        <p:nvSpPr>
          <p:cNvPr id="4" name="Google Shape;168;p30">
            <a:extLst>
              <a:ext uri="{FF2B5EF4-FFF2-40B4-BE49-F238E27FC236}">
                <a16:creationId xmlns:a16="http://schemas.microsoft.com/office/drawing/2014/main" id="{E63B5A66-2C88-F483-D83D-1845B7AA97A3}"/>
              </a:ext>
            </a:extLst>
          </p:cNvPr>
          <p:cNvSpPr txBox="1">
            <a:spLocks/>
          </p:cNvSpPr>
          <p:nvPr/>
        </p:nvSpPr>
        <p:spPr>
          <a:xfrm>
            <a:off x="8944248" y="6179370"/>
            <a:ext cx="2232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defTabSz="914400"/>
            <a:r>
              <a:rPr lang="it-IT" kern="0" dirty="0">
                <a:solidFill>
                  <a:srgbClr val="434343"/>
                </a:solidFill>
              </a:rPr>
              <a:t>Descrizione utilizzo API GPT</a:t>
            </a:r>
          </a:p>
        </p:txBody>
      </p:sp>
      <p:sp>
        <p:nvSpPr>
          <p:cNvPr id="8" name="Google Shape;153;p30">
            <a:extLst>
              <a:ext uri="{FF2B5EF4-FFF2-40B4-BE49-F238E27FC236}">
                <a16:creationId xmlns:a16="http://schemas.microsoft.com/office/drawing/2014/main" id="{47154979-41E4-0304-6E30-71DA5A56B726}"/>
              </a:ext>
            </a:extLst>
          </p:cNvPr>
          <p:cNvSpPr txBox="1">
            <a:spLocks/>
          </p:cNvSpPr>
          <p:nvPr/>
        </p:nvSpPr>
        <p:spPr>
          <a:xfrm>
            <a:off x="417793" y="1906521"/>
            <a:ext cx="2929274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 2"/>
              <a:buNone/>
              <a:defRPr sz="1867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quada One"/>
              <a:buNone/>
              <a:defRPr sz="1867" b="0" i="0" u="none" strike="noStrike" cap="none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defTabSz="914400"/>
            <a:r>
              <a:rPr lang="it-IT" kern="0" dirty="0">
                <a:solidFill>
                  <a:srgbClr val="434343"/>
                </a:solidFill>
              </a:rPr>
              <a:t>SISTEMI SIMILI</a:t>
            </a:r>
          </a:p>
        </p:txBody>
      </p:sp>
      <p:sp>
        <p:nvSpPr>
          <p:cNvPr id="9" name="Google Shape;154;p30">
            <a:extLst>
              <a:ext uri="{FF2B5EF4-FFF2-40B4-BE49-F238E27FC236}">
                <a16:creationId xmlns:a16="http://schemas.microsoft.com/office/drawing/2014/main" id="{D010B80E-4EB4-4EB9-0EE5-8DFDE9F62E06}"/>
              </a:ext>
            </a:extLst>
          </p:cNvPr>
          <p:cNvSpPr txBox="1">
            <a:spLocks/>
          </p:cNvSpPr>
          <p:nvPr/>
        </p:nvSpPr>
        <p:spPr>
          <a:xfrm>
            <a:off x="1104707" y="2512951"/>
            <a:ext cx="2232400" cy="7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 Condensed"/>
              <a:buNone/>
              <a:defRPr sz="12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it-IT" dirty="0">
                <a:solidFill>
                  <a:srgbClr val="434343"/>
                </a:solidFill>
              </a:rPr>
              <a:t>Si mostrano alcuni esempi di sistemi che costruiscono un KG in ambito giuridico</a:t>
            </a:r>
          </a:p>
        </p:txBody>
      </p:sp>
      <p:sp>
        <p:nvSpPr>
          <p:cNvPr id="10" name="Google Shape;157;p30">
            <a:extLst>
              <a:ext uri="{FF2B5EF4-FFF2-40B4-BE49-F238E27FC236}">
                <a16:creationId xmlns:a16="http://schemas.microsoft.com/office/drawing/2014/main" id="{65B3679A-26AF-7DBD-08F8-94656B1CD0AC}"/>
              </a:ext>
            </a:extLst>
          </p:cNvPr>
          <p:cNvSpPr txBox="1">
            <a:spLocks/>
          </p:cNvSpPr>
          <p:nvPr/>
        </p:nvSpPr>
        <p:spPr>
          <a:xfrm>
            <a:off x="2869400" y="2136779"/>
            <a:ext cx="14768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xo 2"/>
              <a:buNone/>
              <a:defRPr sz="4800" b="1" i="0" u="none" strike="noStrike" cap="non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 Extra Condensed Medium"/>
              <a:buNone/>
              <a:defRPr sz="6400" b="0" i="0" u="none" strike="noStrike" cap="non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defTabSz="914400"/>
            <a:r>
              <a:rPr lang="en" kern="0" dirty="0">
                <a:solidFill>
                  <a:srgbClr val="434343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lang="en" kern="0" dirty="0">
              <a:solidFill>
                <a:srgbClr val="434343"/>
              </a:solidFill>
              <a:hlinkClick r:id="rId4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ctrTitle"/>
          </p:nvPr>
        </p:nvSpPr>
        <p:spPr>
          <a:xfrm flipH="1">
            <a:off x="3672724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SISTEMI SIMILI</a:t>
            </a:r>
            <a:endParaRPr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title" idx="2"/>
          </p:nvPr>
        </p:nvSpPr>
        <p:spPr>
          <a:xfrm flipH="1">
            <a:off x="6627924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3</a:t>
            </a:r>
            <a:endParaRPr dirty="0"/>
          </a:p>
        </p:txBody>
      </p:sp>
      <p:cxnSp>
        <p:nvCxnSpPr>
          <p:cNvPr id="314" name="Google Shape;314;p39"/>
          <p:cNvCxnSpPr/>
          <p:nvPr/>
        </p:nvCxnSpPr>
        <p:spPr>
          <a:xfrm>
            <a:off x="10169100" y="3659600"/>
            <a:ext cx="208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C3087A7-CAA8-FEF1-5A46-99DD4A03E70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523961"/>
            <a:ext cx="9428476" cy="38869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 seguito sono illustrati dei sistemi che costruiscono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ambito giuridico. Si può notare come il processo utilizzato in ogni esempio si possa ricondurre a quello mostrato in precedenza.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Gli articoli presi in considerazione sono: 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Developing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Italy’s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legal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knowledge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graph</a:t>
            </a: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Legal knowledge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extraction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KG-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based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question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answering</a:t>
            </a: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Constructing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 KG for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Vietnamese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legal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cases</a:t>
            </a: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SISTEMI SIMILI</a:t>
            </a:r>
          </a:p>
        </p:txBody>
      </p:sp>
      <p:sp>
        <p:nvSpPr>
          <p:cNvPr id="3" name="Pulsante di azione: Home 2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DCED03D-040C-4345-26B4-79F4E9CB95DA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088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442680"/>
            <a:ext cx="9428476" cy="49645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crea una pipeline per estrarre le informazioni dai documenti prodotti dall’Istituto Poligrafico Zecca dello Stato, rendendoli facilmente interrogabili. Il sistema è formato dai seguenti moduli: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Law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description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extractor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carica la banca dati dell’IPZS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Law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description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converter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i dati vengono convertiti in triple, usando prefissi e predicati usati in LOD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Triplestore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carica le triple in un grafo RDF dando la possibilità di interrogarlo e aggiornarlo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Dereferencer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permette di pubblicare i dati in formato RDF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browser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permette di navigare la struttura del grafo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SPARQL endpoint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fornisce l’API e l’interfaccia per interrogare il grafo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Dashboard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come il precedente ma mette a disposizione query preimpostate per chi non ha familiarità con i linguaggi di interrogazione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ITALY’S KNOWLEDGE GRAPH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54213FA5-4F02-3F5C-5FE0-BCD3AA282C2D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0385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73244" y="1595080"/>
            <a:ext cx="9428476" cy="486291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crea un sistema in grado di rispondere a domande poste per cercare informazioni legate a specifici argomenti, concetti o entità. Per estrarre le informazioni contenute in documenti si seguono questi passi: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KG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extraction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estraggono concetti e relazioni dal testo, si assegnano URI e label RDF ai nodi. Si aggiungono anche triple speciali per tenere traccia dei frammenti di testo in cui sono stati estratti i concetti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Taxonomy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construction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estrae la tassonomia di tipi/classi dei concetti rappresentati attraverso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Formal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Concept Analysis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Legal ODP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alignment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allinea la struttura a design pattern di ontologie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Question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answering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dato una domanda in linguaggio naturale restituisce i risultati rilevanti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374999" y="400004"/>
            <a:ext cx="917108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LEGAL KNOWLEDGE EXTRACTION FOR KG-BASED QUESTION ANSWERING</a:t>
            </a:r>
            <a:endParaRPr lang="it-IT" sz="3600" dirty="0"/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BCC71F28-CD38-9CA1-0538-752B5816C696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0869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22444" y="1442681"/>
            <a:ext cx="9558916" cy="45470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crea un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eterogeneo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partendo da leggi e casi legali. I passi per la creazione del KG sono i seguenti: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crawling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ricerca su siti governativi di leggi e casi legali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Information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Extraction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estrazione di entità e relazioni dai file ritrovati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KG deployment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crea il grafo, i cui nodi sono del tipo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case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domain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court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Le relazioni estratte sono nella forma: (court,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decide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case), (case,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belongTo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domain), (case, </a:t>
            </a:r>
            <a:r>
              <a:rPr kumimoji="0" lang="it-IT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basedOn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KG FOR VIETNAMESE LEGAL CASES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1EC7C46-94EC-0E66-1594-19F9A975E91B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7001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ctrTitle"/>
          </p:nvPr>
        </p:nvSpPr>
        <p:spPr>
          <a:xfrm flipH="1">
            <a:off x="1573337" y="179605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PIPELINE PROPOSTA</a:t>
            </a:r>
            <a:endParaRPr dirty="0"/>
          </a:p>
        </p:txBody>
      </p:sp>
      <p:sp>
        <p:nvSpPr>
          <p:cNvPr id="397" name="Google Shape;397;p43"/>
          <p:cNvSpPr txBox="1">
            <a:spLocks noGrp="1"/>
          </p:cNvSpPr>
          <p:nvPr>
            <p:ph type="title" idx="2"/>
          </p:nvPr>
        </p:nvSpPr>
        <p:spPr>
          <a:xfrm flipH="1">
            <a:off x="1573337" y="1380284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4</a:t>
            </a:r>
            <a:endParaRPr dirty="0"/>
          </a:p>
        </p:txBody>
      </p:sp>
      <p:cxnSp>
        <p:nvCxnSpPr>
          <p:cNvPr id="398" name="Google Shape;398;p43"/>
          <p:cNvCxnSpPr/>
          <p:nvPr/>
        </p:nvCxnSpPr>
        <p:spPr>
          <a:xfrm>
            <a:off x="0" y="3650600"/>
            <a:ext cx="223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E1792AC-BC1A-697A-71C1-C339A56FAF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755590"/>
            <a:ext cx="9428476" cy="35965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Basandosi sul processo di creazione di KG visto in precedenza si può seguire una strategia bottom-up formata dai seguenti passi: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Estrazione della conoscenza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Integrazione delle triple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reazione dell’ontologia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Costruzione del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PIPELINE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487080-26E0-C771-0EF8-44170F64E68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847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4165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Partendo dai file contenenti le pronunce si estrae la conoscenza sotto forma di triple, utilizzando NLP o LLM.</a:t>
            </a: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Delle prime informazioni sono quelle contenute nella scheda «Case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Details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» di ogni pronuncia (disponibili solo nell’HTML)</a:t>
            </a:r>
          </a:p>
          <a:p>
            <a:pPr marL="952485" lvl="1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 questa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tabella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stata annotata la presenza di ogni possibile campo nel documento</a:t>
            </a:r>
          </a:p>
          <a:p>
            <a:pPr marL="952485" lvl="1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Esempio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dei dati presenti</a:t>
            </a:r>
          </a:p>
          <a:p>
            <a:pPr marL="952485" lvl="1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1. ESTRAZIONE DELLA CONOSCENZA</a:t>
            </a:r>
          </a:p>
        </p:txBody>
      </p:sp>
      <p:sp>
        <p:nvSpPr>
          <p:cNvPr id="3" name="Pulsante di azione: Hom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0340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4165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Eliminazione di eventuale ridondanza e inconsistenza nelle triple ottenute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Identificare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le entità con un URI o IRI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Ottenere delle triple in un formato standard di RDF come N-</a:t>
            </a:r>
            <a:r>
              <a:rPr lang="it-IT" sz="2400" kern="1200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Triples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 </a:t>
            </a:r>
            <a:r>
              <a:rPr lang="it-IT" sz="2400" kern="1200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Turtle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2. INTEGRAZIONE DELLE TRIPLE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0222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4165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crea un’ontologia partendo da quelle esistenti nel dominio legale ed, eventualmente, espandendole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Tra le ontologie esistenti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sembra essere più importante l'uso di ECLI rispetto ad ELI, in quanto stiamo trattando della giurisprudenza e non delle leggi in senso più stretto.</a:t>
            </a:r>
          </a:p>
          <a:p>
            <a:pPr marL="838185" lvl="1" indent="-2286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Creato un possibile mapping tra le informazioni introdotte nel punto 1 e il contenuto di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ECLI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visualizzabile in questa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tabella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3. CREAZIONE DELL’ONTOLOGIA</a:t>
            </a:r>
          </a:p>
        </p:txBody>
      </p:sp>
      <p:sp>
        <p:nvSpPr>
          <p:cNvPr id="3" name="Pulsante di azione: Hom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612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ctrTitle"/>
          </p:nvPr>
        </p:nvSpPr>
        <p:spPr>
          <a:xfrm flipH="1">
            <a:off x="1530200" y="4113533"/>
            <a:ext cx="7073026" cy="13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it-IT" dirty="0"/>
              <a:t>PROCESSO DI SVILUPPO</a:t>
            </a:r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2"/>
          </p:nvPr>
        </p:nvSpPr>
        <p:spPr>
          <a:xfrm flipH="1">
            <a:off x="1530105" y="30984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1</a:t>
            </a:r>
            <a:endParaRPr dirty="0"/>
          </a:p>
        </p:txBody>
      </p:sp>
      <p:cxnSp>
        <p:nvCxnSpPr>
          <p:cNvPr id="177" name="Google Shape;177;p31"/>
          <p:cNvCxnSpPr/>
          <p:nvPr/>
        </p:nvCxnSpPr>
        <p:spPr>
          <a:xfrm>
            <a:off x="0" y="5371033"/>
            <a:ext cx="208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Pulsante di azione: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B800954-A7BD-4F5F-4E60-9CE2169BB849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41656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Mettendo insieme le triple ottenute da ognuno dei documenti si crea il knowledge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Permettere la visualizzazione e/o l’interrogazione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utilizzando librerie come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Neo4j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pyvis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4. COSTRUZIONE DEL KNOWLEDGE GRAPH</a:t>
            </a:r>
          </a:p>
        </p:txBody>
      </p:sp>
      <p:sp>
        <p:nvSpPr>
          <p:cNvPr id="3" name="Pulsante di azione: Hom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2498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 flipH="1">
            <a:off x="3013772" y="3220037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IMPLEMENTAZIONE</a:t>
            </a:r>
            <a:endParaRPr dirty="0"/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2"/>
          </p:nvPr>
        </p:nvSpPr>
        <p:spPr>
          <a:xfrm flipH="1">
            <a:off x="3013772" y="250930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5</a:t>
            </a:r>
            <a:endParaRPr dirty="0"/>
          </a:p>
        </p:txBody>
      </p:sp>
      <p:cxnSp>
        <p:nvCxnSpPr>
          <p:cNvPr id="433" name="Google Shape;433;p46"/>
          <p:cNvCxnSpPr/>
          <p:nvPr/>
        </p:nvCxnSpPr>
        <p:spPr>
          <a:xfrm>
            <a:off x="2882767" y="-47600"/>
            <a:ext cx="0" cy="31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Pulsante di azione: Home 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C20B346B-2A93-243F-C770-D62A654C26F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464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755590"/>
            <a:ext cx="9428476" cy="35965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Una possibile implementazione della pipeline descritta in precedenza può prevedere l’utilizzo di GPT.</a:t>
            </a:r>
            <a:endParaRPr lang="it-IT" sz="2400" kern="12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Necessità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 aggiungere un passo iniziale di estrazione del testo e delle sue sezioni principali, date le limitazioni al numero di token.</a:t>
            </a:r>
          </a:p>
          <a:p>
            <a:pPr marL="952485" lvl="1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Token = blocco di testo categorizzato, normalmente costituito da caratteri indivisibili, solitamente un vocabolo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IMPLEMENTAZIONE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487080-26E0-C771-0EF8-44170F64E68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857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1"/>
            <a:ext cx="9428476" cy="29590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Partendo dai file pdf forniti si estraggono le sezioni principali che li compongono. Questo passo può essere utile in quanto il numero di token che formano i prompt da fornire a GPT è limitato.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Uso della libreria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PyPDF2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manipolare i file pdf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Uso di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espressioni regolari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 estrapolare le diverse parti del testo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1. ESTRAZIONE DEL TESTO</a:t>
            </a:r>
          </a:p>
        </p:txBody>
      </p:sp>
      <p:sp>
        <p:nvSpPr>
          <p:cNvPr id="3" name="Pulsante di azione: Hom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27807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532152"/>
            <a:ext cx="9428476" cy="49063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Contando il numero di potenziali sezioni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comune con tutti i documenti, tenendo in considerazione le alternative, emerge che le principali sono: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it-IT" sz="2400" kern="12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it-IT" sz="2400" kern="12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it-IT" sz="1100" kern="12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lang="it-IT" sz="2000" kern="12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Questa suddivisone potrebbe non essere sufficiente e renderne necessarie ulteriori</a:t>
            </a: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  <a:hlinkClick r:id="rId3"/>
            </a:endParaRPr>
          </a:p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Tabella completa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1.1 ANALISI DELLE SEZIONI</a:t>
            </a:r>
          </a:p>
        </p:txBody>
      </p:sp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EBF6BCC-AD4F-EEBA-92C2-4F72C751322F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5" name="Oggetto 4">
            <a:extLst>
              <a:ext uri="{FF2B5EF4-FFF2-40B4-BE49-F238E27FC236}">
                <a16:creationId xmlns:a16="http://schemas.microsoft.com/office/drawing/2014/main" id="{D21EB24F-9E7C-F6CD-9ECC-E2730738F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748808"/>
              </p:ext>
            </p:extLst>
          </p:nvPr>
        </p:nvGraphicFramePr>
        <p:xfrm>
          <a:off x="3668228" y="2767420"/>
          <a:ext cx="4855544" cy="1879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08055" imgH="1242076" progId="Excel.Sheet.12">
                  <p:embed/>
                </p:oleObj>
              </mc:Choice>
              <mc:Fallback>
                <p:oleObj name="Worksheet" r:id="rId5" imgW="3208055" imgH="1242076" progId="Excel.Sheet.12">
                  <p:embed/>
                  <p:pic>
                    <p:nvPicPr>
                      <p:cNvPr id="3" name="Oggetto 2">
                        <a:extLst>
                          <a:ext uri="{FF2B5EF4-FFF2-40B4-BE49-F238E27FC236}">
                            <a16:creationId xmlns:a16="http://schemas.microsoft.com/office/drawing/2014/main" id="{9B56604D-D416-8366-5F84-D4709B335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68228" y="2767420"/>
                        <a:ext cx="4855544" cy="1879920"/>
                      </a:xfrm>
                      <a:prstGeom prst="rect">
                        <a:avLst/>
                      </a:prstGeom>
                      <a:ln>
                        <a:solidFill>
                          <a:srgbClr val="43434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3942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828760"/>
            <a:ext cx="9428476" cy="41106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Uso dell’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estrarre le triple (soggetto, predicato, oggetto)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 possibile prompt può essere il seguente «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 a list of relations with 3 columns in this order: source, relation name, target. Return only the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list in the form (source, relation, target). Do lemmatization for source, relation and target. Use this text: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» seguito dal testo da analizzare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Si potrebbe passare come testo un’intera sezione o parti della stessa, in base al numero di token, e successivamente salvare le risposte ottenute in appositi file 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2. ESTRAZIONE DELLA CONOSCENZA</a:t>
            </a:r>
          </a:p>
        </p:txBody>
      </p:sp>
      <p:sp>
        <p:nvSpPr>
          <p:cNvPr id="3" name="Pulsante di azione: Home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2E2F94E-F9AE-158C-59A9-9D1B2C504F52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18232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886121"/>
            <a:ext cx="9428476" cy="19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È stato inviato a ChatGPT il prompt mostrato in precedenza seguito dalla prima parte della pagina Wikipedia di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Matrix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 Il risultato ottenuto è il seguente: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2.1. ESEMPIO DI ESTRAZIONE DELLA CONOSCENZA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9B56604D-D416-8366-5F84-D4709B335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96539"/>
              </p:ext>
            </p:extLst>
          </p:nvPr>
        </p:nvGraphicFramePr>
        <p:xfrm>
          <a:off x="3711575" y="3232150"/>
          <a:ext cx="4767263" cy="290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634634" imgH="2217326" progId="Excel.Sheet.12">
                  <p:embed/>
                </p:oleObj>
              </mc:Choice>
              <mc:Fallback>
                <p:oleObj name="Worksheet" r:id="rId4" imgW="3634634" imgH="2217326" progId="Excel.Sheet.12">
                  <p:embed/>
                  <p:pic>
                    <p:nvPicPr>
                      <p:cNvPr id="4" name="Oggetto 3">
                        <a:extLst>
                          <a:ext uri="{FF2B5EF4-FFF2-40B4-BE49-F238E27FC236}">
                            <a16:creationId xmlns:a16="http://schemas.microsoft.com/office/drawing/2014/main" id="{CF444D00-B28B-ECBC-4E02-ADB01DA929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1575" y="3232150"/>
                        <a:ext cx="4767263" cy="2909888"/>
                      </a:xfrm>
                      <a:prstGeom prst="rect">
                        <a:avLst/>
                      </a:prstGeom>
                      <a:ln>
                        <a:solidFill>
                          <a:srgbClr val="434343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8419D2ED-988A-CAFF-90A2-7D5039B0A563}"/>
              </a:ext>
            </a:extLst>
          </p:cNvPr>
          <p:cNvSpPr txBox="1"/>
          <p:nvPr/>
        </p:nvSpPr>
        <p:spPr>
          <a:xfrm>
            <a:off x="5409459" y="6253307"/>
            <a:ext cx="137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/>
              </a:rPr>
              <a:t>tabella completa</a:t>
            </a:r>
            <a:endParaRPr lang="it-IT" sz="14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Pulsante di azione: Home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14D118A-E544-064E-9ABC-C60D6387E631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3630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2082760"/>
            <a:ext cx="9428476" cy="39542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L’API GPT 3.5 Turbo ha un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3"/>
              </a:rPr>
              <a:t>costo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 $0,0015 per 1k token di input, $0,002 per 1k token di output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Inoltre c’è una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4"/>
              </a:rPr>
              <a:t>limitazione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 40000 Tokens Per Minute, 3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Requests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Minute o 200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Requests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Per Day 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Il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5"/>
              </a:rPr>
              <a:t>numero massimo di token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 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  <a:hlinkClick r:id="rId6"/>
              </a:rPr>
              <a:t>input e di output</a:t>
            </a: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è di 4097</a:t>
            </a:r>
          </a:p>
          <a:p>
            <a:pPr marL="838185" lvl="1" indent="-2286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questo rende necessario</a:t>
            </a:r>
            <a:r>
              <a:rPr lang="it-IT" sz="20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suddividere il testo in sezioni più piccole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2.2. COSTI E LIMITI API GPT</a:t>
            </a:r>
          </a:p>
        </p:txBody>
      </p:sp>
      <p:sp>
        <p:nvSpPr>
          <p:cNvPr id="3" name="Pulsante di azione: Home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CBB8B72-2CE0-AA3C-D793-8F1CCF39CED5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8447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"/>
          <p:cNvSpPr txBox="1">
            <a:spLocks noGrp="1"/>
          </p:cNvSpPr>
          <p:nvPr>
            <p:ph type="ctrTitle"/>
          </p:nvPr>
        </p:nvSpPr>
        <p:spPr>
          <a:xfrm flipH="1">
            <a:off x="2323088" y="3199601"/>
            <a:ext cx="6927600" cy="256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APPENDICE:</a:t>
            </a:r>
            <a:br>
              <a:rPr lang="en" dirty="0"/>
            </a:br>
            <a:r>
              <a:rPr lang="en" dirty="0"/>
              <a:t>UTILIZZO API GPT</a:t>
            </a:r>
            <a:endParaRPr dirty="0"/>
          </a:p>
        </p:txBody>
      </p:sp>
      <p:sp>
        <p:nvSpPr>
          <p:cNvPr id="558" name="Google Shape;558;p49"/>
          <p:cNvSpPr txBox="1">
            <a:spLocks noGrp="1"/>
          </p:cNvSpPr>
          <p:nvPr>
            <p:ph type="title" idx="2"/>
          </p:nvPr>
        </p:nvSpPr>
        <p:spPr>
          <a:xfrm flipH="1">
            <a:off x="5219296" y="2488867"/>
            <a:ext cx="3972400" cy="100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6</a:t>
            </a:r>
            <a:endParaRPr dirty="0"/>
          </a:p>
        </p:txBody>
      </p:sp>
      <p:cxnSp>
        <p:nvCxnSpPr>
          <p:cNvPr id="559" name="Google Shape;559;p49"/>
          <p:cNvCxnSpPr/>
          <p:nvPr/>
        </p:nvCxnSpPr>
        <p:spPr>
          <a:xfrm>
            <a:off x="9354533" y="-47600"/>
            <a:ext cx="0" cy="317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Pulsante di azione: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E6850E-AC48-8CBD-4988-82BFA71FA519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755590"/>
            <a:ext cx="9428476" cy="359658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 prima cosa installare la libreria Python: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pip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install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openai</a:t>
            </a:r>
            <a:endParaRPr kumimoji="0" lang="it-IT" sz="2400" i="1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 utilizzare l’API è necessaria una chiave per l’autenticazione </a:t>
            </a:r>
          </a:p>
          <a:p>
            <a:pPr marL="952485" lvl="1" indent="-342900">
              <a:lnSpc>
                <a:spcPct val="120000"/>
              </a:lnSpc>
              <a:spcBef>
                <a:spcPts val="1000"/>
              </a:spcBef>
              <a:buClrTx/>
              <a:buSzPct val="125000"/>
              <a:buFont typeface="Arial" panose="020B0604020202020204" pitchFamily="34" charset="0"/>
              <a:buChar char="•"/>
              <a:defRPr/>
            </a:pP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Specificarla con l’istruzione</a:t>
            </a:r>
            <a:b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it-IT" sz="24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	</a:t>
            </a:r>
            <a:r>
              <a:rPr lang="it-IT" sz="2400" i="1" kern="1200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openai.api_key</a:t>
            </a:r>
            <a:r>
              <a:rPr lang="it-IT" sz="2400" i="1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OPENAI_API_KEY</a:t>
            </a:r>
            <a:endParaRPr kumimoji="0" lang="it-IT" sz="2400" i="1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endParaRPr kumimoji="0" lang="it-IT" sz="240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INSTALLAZIONE E AUTENTICAZIONE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487080-26E0-C771-0EF8-44170F64E68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8886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1762" y="2194521"/>
            <a:ext cx="9428475" cy="19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it-IT" sz="2400" dirty="0">
                <a:solidFill>
                  <a:srgbClr val="434343"/>
                </a:solidFill>
              </a:rPr>
              <a:t>L’</a:t>
            </a:r>
            <a:r>
              <a:rPr lang="it-IT" sz="2400" dirty="0">
                <a:solidFill>
                  <a:srgbClr val="43434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articolo</a:t>
            </a:r>
            <a:r>
              <a:rPr lang="it-IT" sz="2400" dirty="0">
                <a:solidFill>
                  <a:srgbClr val="434343"/>
                </a:solidFill>
              </a:rPr>
              <a:t> «</a:t>
            </a:r>
            <a:r>
              <a:rPr lang="en-US" sz="2400" i="1" dirty="0">
                <a:solidFill>
                  <a:srgbClr val="434343"/>
                </a:solidFill>
              </a:rPr>
              <a:t>Defining a Knowledge Graph Development Process Through a Systematic Review</a:t>
            </a:r>
            <a:r>
              <a:rPr lang="it-IT" sz="2400" dirty="0">
                <a:solidFill>
                  <a:srgbClr val="434343"/>
                </a:solidFill>
              </a:rPr>
              <a:t>»</a:t>
            </a:r>
            <a:r>
              <a:rPr lang="en-US" sz="2400" dirty="0">
                <a:solidFill>
                  <a:srgbClr val="434343"/>
                </a:solidFill>
              </a:rPr>
              <a:t> di  </a:t>
            </a:r>
            <a:r>
              <a:rPr lang="en-US" sz="2400" dirty="0" err="1">
                <a:solidFill>
                  <a:srgbClr val="434343"/>
                </a:solidFill>
              </a:rPr>
              <a:t>Gyte</a:t>
            </a:r>
            <a:r>
              <a:rPr lang="en-US" sz="2400" dirty="0">
                <a:solidFill>
                  <a:srgbClr val="434343"/>
                </a:solidFill>
              </a:rPr>
              <a:t> </a:t>
            </a:r>
            <a:r>
              <a:rPr lang="en-US" sz="2400" dirty="0" err="1">
                <a:solidFill>
                  <a:srgbClr val="434343"/>
                </a:solidFill>
              </a:rPr>
              <a:t>Tamašauskaité</a:t>
            </a:r>
            <a:r>
              <a:rPr lang="en-US" sz="2400" dirty="0">
                <a:solidFill>
                  <a:srgbClr val="434343"/>
                </a:solidFill>
              </a:rPr>
              <a:t> e Paul </a:t>
            </a:r>
            <a:r>
              <a:rPr lang="en-US" sz="2400" dirty="0" err="1">
                <a:solidFill>
                  <a:srgbClr val="434343"/>
                </a:solidFill>
              </a:rPr>
              <a:t>Groth</a:t>
            </a:r>
            <a:r>
              <a:rPr lang="it-IT" sz="2400" dirty="0">
                <a:solidFill>
                  <a:srgbClr val="434343"/>
                </a:solidFill>
              </a:rPr>
              <a:t> propone un metodo di sviluppo di un knowledge </a:t>
            </a:r>
            <a:r>
              <a:rPr lang="it-IT" sz="2400" dirty="0" err="1">
                <a:solidFill>
                  <a:srgbClr val="434343"/>
                </a:solidFill>
              </a:rPr>
              <a:t>graph</a:t>
            </a:r>
            <a:r>
              <a:rPr lang="it-IT" sz="2400" dirty="0">
                <a:solidFill>
                  <a:srgbClr val="434343"/>
                </a:solidFill>
              </a:rPr>
              <a:t> partendo da dati strutturati, semi-</a:t>
            </a:r>
            <a:r>
              <a:rPr lang="it-IT" sz="2400" dirty="0" err="1">
                <a:solidFill>
                  <a:srgbClr val="434343"/>
                </a:solidFill>
              </a:rPr>
              <a:t>struturati</a:t>
            </a:r>
            <a:r>
              <a:rPr lang="it-IT" sz="2400" dirty="0">
                <a:solidFill>
                  <a:srgbClr val="434343"/>
                </a:solidFill>
              </a:rPr>
              <a:t> o non strutturati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PROCESSO DI SVILUPPO DI UN KNOWLEDGE GRAPH</a:t>
            </a:r>
          </a:p>
        </p:txBody>
      </p:sp>
      <p:sp>
        <p:nvSpPr>
          <p:cNvPr id="4" name="Pulsante di azione: Home 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DB82E47-0823-D864-ADF9-76CAA690C126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755590"/>
            <a:ext cx="9428476" cy="439037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None/>
              <a:tabLst/>
              <a:defRPr/>
            </a:pP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response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openai.ChatCompletion.create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kumimoji="0" lang="it-IT" sz="1800" b="1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model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="gpt-3.5-turbo",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messages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{"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system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You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are a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helpful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assistant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."},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{"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"Who won the world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series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2020?"},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{"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assistant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"The Los Angeles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Dodgers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won the World Series in 2020."},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{"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Where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was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80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played</a:t>
            </a: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?"}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]</a:t>
            </a:r>
            <a:b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80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65879" y="450804"/>
            <a:ext cx="8060241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CHAT COMPLETIONS API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487080-26E0-C771-0EF8-44170F64E68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FC53E8A-B764-6B94-2671-1EE2C7E46DA9}"/>
              </a:ext>
            </a:extLst>
          </p:cNvPr>
          <p:cNvSpPr txBox="1"/>
          <p:nvPr/>
        </p:nvSpPr>
        <p:spPr>
          <a:xfrm>
            <a:off x="7522661" y="4528784"/>
            <a:ext cx="4365523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Parametri opzionali: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Temperature</a:t>
            </a:r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valore tra 0 e 2. Un valore più alto comporta più casualità; un valore più basso rende più deterministico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Top_p</a:t>
            </a:r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valore tra 0 e 1. Considera i token con una probabilità maggiore di quella fornita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Max_tokens</a:t>
            </a:r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numero massimo di token da ritornare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D2E4F0-EF6F-0DEE-3B98-5838D623C87E}"/>
              </a:ext>
            </a:extLst>
          </p:cNvPr>
          <p:cNvSpPr txBox="1"/>
          <p:nvPr/>
        </p:nvSpPr>
        <p:spPr>
          <a:xfrm>
            <a:off x="7526593" y="1178877"/>
            <a:ext cx="4365523" cy="206210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System</a:t>
            </a:r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lang="it-IT" sz="16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permette di modificare il comportamento dell’assistente</a:t>
            </a:r>
            <a:endParaRPr lang="it-IT" sz="1600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User</a:t>
            </a:r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</a:t>
            </a:r>
            <a:r>
              <a:rPr lang="it-IT" sz="1600" kern="12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fornisce richieste a cui l’assistente deve rispondere</a:t>
            </a:r>
          </a:p>
          <a:p>
            <a:r>
              <a:rPr lang="it-IT" sz="1600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Memorizzare l’alternarsi di questi ruoli e del relativo contenuto permette di mantenere il contesto, a costo di far aumentare il numero di token della richiesta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F6C82B8-7446-4FF7-FC27-AC20C0E87C1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969342" y="2209929"/>
            <a:ext cx="4557251" cy="857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323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5558F6FC-0F60-0A34-646C-60D4D660DB3D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411794" y="2192594"/>
            <a:ext cx="5201264" cy="863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4" y="1036062"/>
            <a:ext cx="9428476" cy="570125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ClrTx/>
              <a:buSzPct val="125000"/>
              <a:buNone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{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choices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[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{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"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finish_reason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"stop",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"index": 0,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"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message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{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"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The 2020 World Series </a:t>
            </a:r>
            <a:r>
              <a:rPr kumimoji="0" lang="it-IT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was</a:t>
            </a:r>
            <a:r>
              <a:rPr kumimoji="0" lang="it-IT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played</a:t>
            </a:r>
            <a:r>
              <a:rPr kumimoji="0" lang="it-IT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Texas </a:t>
            </a:r>
            <a:r>
              <a:rPr kumimoji="0" lang="it-IT" sz="1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at</a:t>
            </a:r>
            <a:r>
              <a:rPr kumimoji="0" lang="it-IT" sz="1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Globe Life Field in Arlington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role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assistant</a:t>
            </a: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}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}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],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created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1677664795,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"id": "chatcmpl-7QyqpwdfhqwajicIEznoc6Q47XAyW",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"model": "gpt-3.5-turbo-0613",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object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chat.completion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"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usage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{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completion_tokens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17,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prompt_tokens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57,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</a:t>
            </a:r>
            <a:r>
              <a:rPr kumimoji="0" lang="it-IT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total_tokens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 74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}</a:t>
            </a:r>
            <a:b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}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1541224" y="450804"/>
            <a:ext cx="9146764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CHAT COMPLETIONS RESPONSE FORMAT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E487080-26E0-C771-0EF8-44170F64E684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8FE9179-71EF-456D-2DB7-80D95096DB1F}"/>
              </a:ext>
            </a:extLst>
          </p:cNvPr>
          <p:cNvSpPr txBox="1"/>
          <p:nvPr/>
        </p:nvSpPr>
        <p:spPr>
          <a:xfrm>
            <a:off x="8613058" y="1201863"/>
            <a:ext cx="3578942" cy="215424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b="1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stop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l’API ha ritornato il messaggio completo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b="1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length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output incompleto a causa del parametro </a:t>
            </a:r>
            <a:r>
              <a:rPr lang="it-IT" sz="1400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max_tokens</a:t>
            </a:r>
            <a:r>
              <a:rPr lang="it-IT" sz="1400" kern="10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 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token </a:t>
            </a:r>
            <a:r>
              <a:rPr lang="it-IT" sz="1400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limit</a:t>
            </a:r>
            <a:endParaRPr lang="it-IT" sz="1400" kern="100" dirty="0">
              <a:solidFill>
                <a:srgbClr val="4343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b="1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function_call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il modello ha deciso di chiamare una funzione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sz="1400" b="1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content_filter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contenuto omesso a causa di un filtro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it-IT" sz="1400" b="1" kern="100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null</a:t>
            </a:r>
            <a:r>
              <a:rPr lang="it-IT" sz="1400" kern="1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risposta in generazione o incompleta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ACCFABD-1CD3-5214-DA5A-B977F4B90F4C}"/>
              </a:ext>
            </a:extLst>
          </p:cNvPr>
          <p:cNvSpPr txBox="1"/>
          <p:nvPr/>
        </p:nvSpPr>
        <p:spPr>
          <a:xfrm>
            <a:off x="7749902" y="4579016"/>
            <a:ext cx="444209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Per accedere alla risposta generata: </a:t>
            </a:r>
            <a:r>
              <a:rPr lang="it-IT" sz="1600" i="1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response</a:t>
            </a:r>
            <a:r>
              <a:rPr lang="it-IT" sz="1600" i="1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['</a:t>
            </a:r>
            <a:r>
              <a:rPr lang="it-IT" sz="1600" i="1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choices</a:t>
            </a:r>
            <a:r>
              <a:rPr lang="it-IT" sz="1600" i="1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'][0]['</a:t>
            </a:r>
            <a:r>
              <a:rPr lang="it-IT" sz="1600" i="1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message</a:t>
            </a:r>
            <a:r>
              <a:rPr lang="it-IT" sz="1600" i="1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']['</a:t>
            </a:r>
            <a:r>
              <a:rPr lang="it-IT" sz="1600" i="1" dirty="0" err="1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content</a:t>
            </a:r>
            <a:r>
              <a:rPr lang="it-IT" sz="1600" i="1" dirty="0">
                <a:solidFill>
                  <a:srgbClr val="4343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</a:t>
            </a:r>
            <a:endParaRPr lang="it-IT" sz="1600" i="1" dirty="0">
              <a:solidFill>
                <a:srgbClr val="434343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7228D65-3CB5-6B95-3694-2A83E13F378D}"/>
              </a:ext>
            </a:extLst>
          </p:cNvPr>
          <p:cNvCxnSpPr>
            <a:cxnSpLocks/>
          </p:cNvCxnSpPr>
          <p:nvPr/>
        </p:nvCxnSpPr>
        <p:spPr>
          <a:xfrm>
            <a:off x="4670323" y="3106994"/>
            <a:ext cx="3079579" cy="1472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1762" y="2031960"/>
            <a:ext cx="9428475" cy="259037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400" b="1" dirty="0">
                <a:solidFill>
                  <a:srgbClr val="434343"/>
                </a:solidFill>
              </a:rPr>
              <a:t>Top-down</a:t>
            </a:r>
            <a:r>
              <a:rPr lang="it-IT" sz="2400" dirty="0">
                <a:solidFill>
                  <a:srgbClr val="434343"/>
                </a:solidFill>
              </a:rPr>
              <a:t>: si definisce un’ontologia e basandosi su questa si estrae la conoscenza dai dati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b="1" dirty="0">
                <a:solidFill>
                  <a:srgbClr val="434343"/>
                </a:solidFill>
              </a:rPr>
              <a:t>Bottom-up</a:t>
            </a:r>
            <a:r>
              <a:rPr lang="it-IT" sz="2400" dirty="0">
                <a:solidFill>
                  <a:srgbClr val="434343"/>
                </a:solidFill>
              </a:rPr>
              <a:t>: si estrae la conoscenza dai dati e basandosi su questa si crea un’ontologia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TIPOLOGIE DI SVILUPPO</a:t>
            </a:r>
          </a:p>
        </p:txBody>
      </p:sp>
      <p:sp>
        <p:nvSpPr>
          <p:cNvPr id="4" name="Pulsante di azione: Home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979F8C0-B6BD-AA14-3040-309EC1994F06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03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3" name="Google Shape;223;p35"/>
          <p:cNvCxnSpPr/>
          <p:nvPr/>
        </p:nvCxnSpPr>
        <p:spPr>
          <a:xfrm>
            <a:off x="0" y="3960457"/>
            <a:ext cx="182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5"/>
          <p:cNvSpPr txBox="1">
            <a:spLocks noGrp="1"/>
          </p:cNvSpPr>
          <p:nvPr>
            <p:ph type="ctrTitle" idx="2"/>
          </p:nvPr>
        </p:nvSpPr>
        <p:spPr>
          <a:xfrm>
            <a:off x="260168" y="3207309"/>
            <a:ext cx="4685457" cy="7338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434343"/>
                </a:solidFill>
              </a:rPr>
              <a:t>METODO PROPOSTO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EF99EB8-6A6E-D6CB-B7AE-84942D6EDB9E}"/>
              </a:ext>
            </a:extLst>
          </p:cNvPr>
          <p:cNvSpPr txBox="1"/>
          <p:nvPr/>
        </p:nvSpPr>
        <p:spPr>
          <a:xfrm>
            <a:off x="5435479" y="1429690"/>
            <a:ext cx="5148683" cy="251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ct val="110000"/>
              </a:lnSpc>
            </a:pPr>
            <a:r>
              <a:rPr lang="it-IT" sz="1800" dirty="0">
                <a:solidFill>
                  <a:srgbClr val="434343"/>
                </a:solidFill>
              </a:rPr>
              <a:t>Il metodo proposto si articola in sei diverse fasi:</a:t>
            </a:r>
          </a:p>
          <a:p>
            <a:pPr marL="0" indent="0" algn="l">
              <a:lnSpc>
                <a:spcPct val="110000"/>
              </a:lnSpc>
            </a:pPr>
            <a:r>
              <a:rPr lang="it-IT" sz="1800" dirty="0">
                <a:solidFill>
                  <a:srgbClr val="434343"/>
                </a:solidFill>
              </a:rPr>
              <a:t>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Identificazione dei dati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Costruzione dell’ontologia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Estrazione della conoscenza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Processing della conoscenza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Costruzione del knowledge </a:t>
            </a:r>
            <a:r>
              <a:rPr lang="it-IT" dirty="0" err="1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graph</a:t>
            </a: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</a:p>
          <a:p>
            <a:pPr marL="342900" indent="-342900" algn="l">
              <a:lnSpc>
                <a:spcPct val="110000"/>
              </a:lnSpc>
              <a:buFont typeface="+mj-lt"/>
              <a:buAutoNum type="arabicPeriod"/>
            </a:pPr>
            <a:r>
              <a:rPr lang="it-IT" dirty="0">
                <a:solidFill>
                  <a:srgbClr val="4343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Manutenzione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CFB5F6C4-7F1D-1B79-ACFB-487AB8C0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25" y="4058780"/>
            <a:ext cx="6896741" cy="19138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Pulsante di azione: Home 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3C40361-D647-8FAB-FA8F-F1960F6E4BD5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3" y="2082761"/>
            <a:ext cx="9428475" cy="19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400" dirty="0">
                <a:solidFill>
                  <a:srgbClr val="434343"/>
                </a:solidFill>
              </a:rPr>
              <a:t>Si definisce il </a:t>
            </a:r>
            <a:r>
              <a:rPr lang="it-IT" sz="2400" b="1" dirty="0">
                <a:solidFill>
                  <a:srgbClr val="434343"/>
                </a:solidFill>
              </a:rPr>
              <a:t>dominio</a:t>
            </a:r>
            <a:r>
              <a:rPr lang="it-IT" sz="2400" dirty="0">
                <a:solidFill>
                  <a:srgbClr val="434343"/>
                </a:solidFill>
              </a:rPr>
              <a:t> di interesse e da quali </a:t>
            </a:r>
            <a:r>
              <a:rPr lang="it-IT" sz="2400" b="1" dirty="0">
                <a:solidFill>
                  <a:srgbClr val="434343"/>
                </a:solidFill>
              </a:rPr>
              <a:t>sorgenti</a:t>
            </a:r>
            <a:r>
              <a:rPr lang="it-IT" sz="2400" dirty="0">
                <a:solidFill>
                  <a:srgbClr val="434343"/>
                </a:solidFill>
              </a:rPr>
              <a:t> i dati verranno estrapolati, che siano essi strutturati, semi-strutturati o non strutturati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dirty="0">
                <a:solidFill>
                  <a:srgbClr val="434343"/>
                </a:solidFill>
              </a:rPr>
              <a:t>I dati acquisiti saranno successivamente usati per l’estrazione della conoscenza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619801" y="470467"/>
            <a:ext cx="6952400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1. IDENTIFICAZIONE DEI DATI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B499289-CE37-9576-80AE-1C375E017111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0639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3403" y="2082761"/>
            <a:ext cx="9428475" cy="278285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2400" dirty="0">
                <a:solidFill>
                  <a:srgbClr val="434343"/>
                </a:solidFill>
              </a:rPr>
              <a:t>Necessaria nel caso si sia scelta una strategia di sviluppo </a:t>
            </a:r>
            <a:r>
              <a:rPr lang="it-IT" sz="2400" b="1" dirty="0">
                <a:solidFill>
                  <a:srgbClr val="434343"/>
                </a:solidFill>
              </a:rPr>
              <a:t>top-down</a:t>
            </a:r>
          </a:p>
          <a:p>
            <a:endParaRPr lang="it-IT" sz="2400" dirty="0">
              <a:solidFill>
                <a:srgbClr val="434343"/>
              </a:solidFill>
            </a:endParaRPr>
          </a:p>
          <a:p>
            <a:r>
              <a:rPr lang="it-IT" sz="2400" dirty="0">
                <a:solidFill>
                  <a:srgbClr val="434343"/>
                </a:solidFill>
              </a:rPr>
              <a:t>Si definiscono i tipi di </a:t>
            </a:r>
            <a:r>
              <a:rPr lang="it-IT" sz="2400" b="1" dirty="0">
                <a:solidFill>
                  <a:srgbClr val="434343"/>
                </a:solidFill>
              </a:rPr>
              <a:t>entità</a:t>
            </a:r>
            <a:r>
              <a:rPr lang="it-IT" sz="2400" dirty="0">
                <a:solidFill>
                  <a:srgbClr val="434343"/>
                </a:solidFill>
              </a:rPr>
              <a:t> e le </a:t>
            </a:r>
            <a:r>
              <a:rPr lang="it-IT" sz="2400" b="1" dirty="0">
                <a:solidFill>
                  <a:srgbClr val="434343"/>
                </a:solidFill>
              </a:rPr>
              <a:t>relazioni</a:t>
            </a:r>
            <a:r>
              <a:rPr lang="it-IT" sz="2400" dirty="0">
                <a:solidFill>
                  <a:srgbClr val="434343"/>
                </a:solidFill>
              </a:rPr>
              <a:t> che intercorrono tra esse usando delle ontologie di utilizzo comune come FOAF, ontologie esistenti rilevanti per il dominio di interesse, oppure definendole con linguaggi come RDFS o OWL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283294" y="460636"/>
            <a:ext cx="7625412" cy="126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2. COSTRUZIONE DELL’ONTOLOGIA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F55A4CD-8515-D02B-BB1D-30966B2D8D2A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4093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1381762" y="1787790"/>
            <a:ext cx="9428475" cy="4344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Partendo dai dati raccolti l’obiettivo è quello di estrarre entità, relazioni e attributi. Si suddivide in tre parti: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Estrazione delle entità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utilizza 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Named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Entity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kumimoji="0" lang="it-IT" sz="19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Recognition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il quale trova e classifica le entità in categorie predefinite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Estrazione delle relazioni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nel caso di dati non strutturati si utilizza il Natural Language Processing. Se disponibile un’ontologia si cercano le informazioni che la ricalcano.</a:t>
            </a:r>
          </a:p>
          <a:p>
            <a:pPr marL="914400" marR="0" lvl="1" indent="-4572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+mj-lt"/>
              <a:buAutoNum type="arabicPeriod"/>
              <a:tabLst/>
              <a:defRPr/>
            </a:pP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Estrazione degli attributi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si cercano le informazioni che permettono di descrivere meglio le entità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Alla fine di questa fase è possibile costruire le 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triple</a:t>
            </a:r>
            <a:r>
              <a:rPr kumimoji="0" lang="it-IT" sz="2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utili per creare il KG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ctrTitle"/>
          </p:nvPr>
        </p:nvSpPr>
        <p:spPr>
          <a:xfrm>
            <a:off x="2070795" y="460635"/>
            <a:ext cx="8050409" cy="8863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t-IT" sz="3600" dirty="0"/>
              <a:t>3. ESTRAZIONE DELLA CONOSCENZA</a:t>
            </a:r>
          </a:p>
        </p:txBody>
      </p:sp>
      <p:sp>
        <p:nvSpPr>
          <p:cNvPr id="3" name="Pulsante di azione: Home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A4A98B45-44E0-D9EC-384F-F022EDDCB252}"/>
              </a:ext>
            </a:extLst>
          </p:cNvPr>
          <p:cNvSpPr/>
          <p:nvPr/>
        </p:nvSpPr>
        <p:spPr>
          <a:xfrm>
            <a:off x="121920" y="6438466"/>
            <a:ext cx="335280" cy="298855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t-IT" b="1" spc="5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68474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F3F3F3"/>
      </a:accent1>
      <a:accent2>
        <a:srgbClr val="D9D9D9"/>
      </a:accent2>
      <a:accent3>
        <a:srgbClr val="B7B7B7"/>
      </a:accent3>
      <a:accent4>
        <a:srgbClr val="999999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1283</TotalTime>
  <Words>2614</Words>
  <Application>Microsoft Office PowerPoint</Application>
  <PresentationFormat>Widescreen</PresentationFormat>
  <Paragraphs>209</Paragraphs>
  <Slides>41</Slides>
  <Notes>41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49" baseType="lpstr">
      <vt:lpstr>Arial</vt:lpstr>
      <vt:lpstr>Calibri</vt:lpstr>
      <vt:lpstr>Exo 2</vt:lpstr>
      <vt:lpstr>Fira Sans Extra Condensed Medium</vt:lpstr>
      <vt:lpstr>Roboto Condensed</vt:lpstr>
      <vt:lpstr>Squada One</vt:lpstr>
      <vt:lpstr>Tech Newsletter by Slidesgo</vt:lpstr>
      <vt:lpstr>Worksheet</vt:lpstr>
      <vt:lpstr>GENERAZIONE DI UN GRAFO DI CONOSCENZA IN AMBITO GIURIDICO PER I CASI DI VIOLENZA SULLE DONNE</vt:lpstr>
      <vt:lpstr>INDICE</vt:lpstr>
      <vt:lpstr>PROCESSO DI SVILUPPO</vt:lpstr>
      <vt:lpstr>PROCESSO DI SVILUPPO DI UN KNOWLEDGE GRAPH</vt:lpstr>
      <vt:lpstr>TIPOLOGIE DI SVILUPPO</vt:lpstr>
      <vt:lpstr>METODO PROPOSTO</vt:lpstr>
      <vt:lpstr>1. IDENTIFICAZIONE DEI DATI</vt:lpstr>
      <vt:lpstr>2. COSTRUZIONE DELL’ONTOLOGIA</vt:lpstr>
      <vt:lpstr>3. ESTRAZIONE DELLA CONOSCENZA</vt:lpstr>
      <vt:lpstr>4. PROCESSING DELLA CONOSCENZA</vt:lpstr>
      <vt:lpstr>5. COSTRUZIONE DEL KG</vt:lpstr>
      <vt:lpstr>6. MANUTENZIONE</vt:lpstr>
      <vt:lpstr>ONTOLOGIE GIURIDICHE</vt:lpstr>
      <vt:lpstr>ONTOLOGIE GIURIDICHE</vt:lpstr>
      <vt:lpstr>EUROPEAN LAW IDENTIFIER</vt:lpstr>
      <vt:lpstr>EUROPEAN CASE LAW IDENTIFIER </vt:lpstr>
      <vt:lpstr>METADATI ECLI</vt:lpstr>
      <vt:lpstr>RELAZIONE TRA ECLI ed ELI</vt:lpstr>
      <vt:lpstr>EUROVOC</vt:lpstr>
      <vt:lpstr>SISTEMI SIMILI</vt:lpstr>
      <vt:lpstr>SISTEMI SIMILI</vt:lpstr>
      <vt:lpstr>ITALY’S KNOWLEDGE GRAPH</vt:lpstr>
      <vt:lpstr>LEGAL KNOWLEDGE EXTRACTION FOR KG-BASED QUESTION ANSWERING</vt:lpstr>
      <vt:lpstr>KG FOR VIETNAMESE LEGAL CASES</vt:lpstr>
      <vt:lpstr>PIPELINE PROPOSTA</vt:lpstr>
      <vt:lpstr>PIPELINE</vt:lpstr>
      <vt:lpstr>1. ESTRAZIONE DELLA CONOSCENZA</vt:lpstr>
      <vt:lpstr>2. INTEGRAZIONE DELLE TRIPLE</vt:lpstr>
      <vt:lpstr>3. CREAZIONE DELL’ONTOLOGIA</vt:lpstr>
      <vt:lpstr>4. COSTRUZIONE DEL KNOWLEDGE GRAPH</vt:lpstr>
      <vt:lpstr>IMPLEMENTAZIONE</vt:lpstr>
      <vt:lpstr>IMPLEMENTAZIONE</vt:lpstr>
      <vt:lpstr>1. ESTRAZIONE DEL TESTO</vt:lpstr>
      <vt:lpstr>1.1 ANALISI DELLE SEZIONI</vt:lpstr>
      <vt:lpstr>2. ESTRAZIONE DELLA CONOSCENZA</vt:lpstr>
      <vt:lpstr>2.1. ESEMPIO DI ESTRAZIONE DELLA CONOSCENZA</vt:lpstr>
      <vt:lpstr>2.2. COSTI E LIMITI API GPT</vt:lpstr>
      <vt:lpstr>APPENDICE: UTILIZZO API GPT</vt:lpstr>
      <vt:lpstr>INSTALLAZIONE E AUTENTICAZIONE</vt:lpstr>
      <vt:lpstr>CHAT COMPLETIONS API</vt:lpstr>
      <vt:lpstr>CHAT COMPLETIONS RESPONSE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Rubini</dc:creator>
  <cp:lastModifiedBy>Giuseppe Rubini</cp:lastModifiedBy>
  <cp:revision>83</cp:revision>
  <dcterms:created xsi:type="dcterms:W3CDTF">2023-10-06T08:29:00Z</dcterms:created>
  <dcterms:modified xsi:type="dcterms:W3CDTF">2023-10-30T10:51:22Z</dcterms:modified>
</cp:coreProperties>
</file>