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86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02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60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60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70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11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8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993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5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22BC37-92C5-4BB8-8190-7AE85DD7C5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393454" y="6059454"/>
            <a:ext cx="798546" cy="798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51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0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5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82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7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32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48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42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9214-36A8-4BD0-A471-33D5D36D34B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7E7C-5664-4CD1-9D52-0B2278F9A644}" type="slidenum">
              <a:rPr lang="fr-FR" smtClean="0"/>
              <a:t>‹N°›</a:t>
            </a:fld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B1B32CCA-61AA-489E-8A5B-241EA8463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11393454" y="6059454"/>
            <a:ext cx="798546" cy="798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420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7C3A7-7FA0-43D6-9ADC-7547B79D3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PAN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B5948A-D574-4BD6-97C7-509BE8324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PACT 3.2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C05255-418A-4550-AEBC-A444C6C1206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42021" y="8021"/>
            <a:ext cx="6849979" cy="6849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75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D195C-1B23-47E6-B2C7-BF3F4A65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 des plans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FFFA94-2B91-4CC5-B115-D0A14392C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0204"/>
            <a:ext cx="9905999" cy="4679097"/>
          </a:xfrm>
        </p:spPr>
        <p:txBody>
          <a:bodyPr>
            <a:normAutofit/>
          </a:bodyPr>
          <a:lstStyle/>
          <a:p>
            <a:r>
              <a:rPr lang="fr-FR" dirty="0"/>
              <a:t>Utilisateur : </a:t>
            </a:r>
          </a:p>
          <a:p>
            <a:pPr lvl="1"/>
            <a:r>
              <a:rPr lang="fr-FR" dirty="0"/>
              <a:t>L’information contenue dans la balise scannée est envoyée au serveur,</a:t>
            </a:r>
          </a:p>
          <a:p>
            <a:pPr lvl="1"/>
            <a:r>
              <a:rPr lang="fr-FR" dirty="0"/>
              <a:t>Le serveur en déduit le bâtiment dont il est question, ainsi que la position</a:t>
            </a:r>
          </a:p>
          <a:p>
            <a:pPr lvl="1"/>
            <a:r>
              <a:rPr lang="fr-FR" dirty="0"/>
              <a:t>Il renvoie au client : </a:t>
            </a:r>
          </a:p>
          <a:p>
            <a:pPr lvl="2"/>
            <a:r>
              <a:rPr lang="fr-FR" dirty="0"/>
              <a:t>Le bâtiment à considérer</a:t>
            </a:r>
          </a:p>
          <a:p>
            <a:pPr lvl="2"/>
            <a:r>
              <a:rPr lang="fr-FR" dirty="0"/>
              <a:t>Le numéro de version</a:t>
            </a:r>
          </a:p>
          <a:p>
            <a:pPr lvl="2"/>
            <a:r>
              <a:rPr lang="fr-FR" dirty="0"/>
              <a:t>L’identifiant de la balise</a:t>
            </a:r>
          </a:p>
          <a:p>
            <a:pPr lvl="1"/>
            <a:r>
              <a:rPr lang="fr-FR" dirty="0"/>
              <a:t>Si le plan téléchargé par l’utilisateur est à jour :</a:t>
            </a:r>
          </a:p>
          <a:p>
            <a:pPr lvl="2"/>
            <a:r>
              <a:rPr lang="fr-FR" dirty="0"/>
              <a:t>Le client connais alors la position de l’utilisateur</a:t>
            </a:r>
          </a:p>
          <a:p>
            <a:pPr lvl="1"/>
            <a:r>
              <a:rPr lang="fr-FR" dirty="0"/>
              <a:t>Sinon : </a:t>
            </a:r>
          </a:p>
          <a:p>
            <a:pPr lvl="2"/>
            <a:r>
              <a:rPr lang="fr-FR" dirty="0"/>
              <a:t>Demande de téléchargement du nouveau plan stocké sur le serveur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1839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76F7C-1C87-4EDE-9439-07E6848F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SES : Comportement de l’utilisateur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94279-79FD-45BB-AF44-20959A42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Où placer les QR codes ?</a:t>
            </a:r>
          </a:p>
          <a:p>
            <a:pPr lvl="1"/>
            <a:r>
              <a:rPr lang="fr-FR" sz="2400" dirty="0"/>
              <a:t>Où le regard se porte naturellement</a:t>
            </a:r>
          </a:p>
          <a:p>
            <a:r>
              <a:rPr lang="fr-FR" sz="2800" dirty="0"/>
              <a:t>Comment un visiteur se comporte-t-il dans un bâtiment qu’il ne connaît pas ?</a:t>
            </a:r>
          </a:p>
        </p:txBody>
      </p:sp>
    </p:spTree>
    <p:extLst>
      <p:ext uri="{BB962C8B-B14F-4D97-AF65-F5344CB8AC3E}">
        <p14:creationId xmlns:p14="http://schemas.microsoft.com/office/powerpoint/2010/main" val="388484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1392E-ED18-43B6-B46E-AEA0E282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Où placer les QR codes ?</a:t>
            </a:r>
            <a:br>
              <a:rPr lang="fr-FR" cap="none" dirty="0"/>
            </a:br>
            <a:endParaRPr lang="fr-FR" cap="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AB79D-E708-4866-8A96-8AEF843E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fr-FR" sz="2800" dirty="0"/>
              <a:t>Idée de Mme. </a:t>
            </a:r>
            <a:r>
              <a:rPr lang="fr-FR" sz="2800" dirty="0" err="1"/>
              <a:t>Diminescu</a:t>
            </a:r>
            <a:r>
              <a:rPr lang="fr-FR" sz="2800" dirty="0"/>
              <a:t> </a:t>
            </a:r>
          </a:p>
          <a:p>
            <a:pPr lvl="1"/>
            <a:r>
              <a:rPr lang="fr-FR" sz="2400" dirty="0"/>
              <a:t>Remplacer des entretiens par un accompagnement des visiteurs dans l’école</a:t>
            </a:r>
          </a:p>
          <a:p>
            <a:pPr lvl="1"/>
            <a:r>
              <a:rPr lang="fr-FR" sz="2400" dirty="0"/>
              <a:t>Entretien semi directif</a:t>
            </a:r>
          </a:p>
          <a:p>
            <a:pPr lvl="1"/>
            <a:r>
              <a:rPr lang="fr-FR" sz="2400" dirty="0"/>
              <a:t>Eventuellement : faire porter des lunettes avec caméra embarquée</a:t>
            </a:r>
          </a:p>
        </p:txBody>
      </p:sp>
    </p:spTree>
    <p:extLst>
      <p:ext uri="{BB962C8B-B14F-4D97-AF65-F5344CB8AC3E}">
        <p14:creationId xmlns:p14="http://schemas.microsoft.com/office/powerpoint/2010/main" val="2864483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96EA0-6069-470A-96F9-EC431321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Attente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78730-2467-4889-951E-11B92138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Deux types de populations : administrateur et utilisateurs</a:t>
            </a:r>
          </a:p>
          <a:p>
            <a:pPr lvl="1"/>
            <a:r>
              <a:rPr lang="fr-FR" sz="2400" dirty="0"/>
              <a:t>Administrateur : comment motiver le choix de Télécom </a:t>
            </a:r>
            <a:r>
              <a:rPr lang="fr-FR" sz="2400" dirty="0" err="1"/>
              <a:t>Mapitech</a:t>
            </a:r>
            <a:endParaRPr lang="fr-FR" sz="2400" dirty="0"/>
          </a:p>
          <a:p>
            <a:pPr lvl="1"/>
            <a:r>
              <a:rPr lang="fr-FR" sz="2400" dirty="0"/>
              <a:t>Utilisateur : comment rendre naturel et facile l’utilisation de l’application ?</a:t>
            </a:r>
          </a:p>
        </p:txBody>
      </p:sp>
    </p:spTree>
    <p:extLst>
      <p:ext uri="{BB962C8B-B14F-4D97-AF65-F5344CB8AC3E}">
        <p14:creationId xmlns:p14="http://schemas.microsoft.com/office/powerpoint/2010/main" val="92048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16871A-993C-4D2E-8391-6216D6805F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1564" y="1079363"/>
            <a:ext cx="4715280" cy="50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61957C1-103A-42B5-B2A0-B84C8ABC97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7454" y="1079363"/>
            <a:ext cx="4536000" cy="4886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B9C3CB7-B47B-4566-9C9D-54858632ADC0}"/>
              </a:ext>
            </a:extLst>
          </p:cNvPr>
          <p:cNvSpPr/>
          <p:nvPr/>
        </p:nvSpPr>
        <p:spPr>
          <a:xfrm>
            <a:off x="4888331" y="2688243"/>
            <a:ext cx="1969123" cy="148151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Traitement</a:t>
            </a:r>
          </a:p>
          <a:p>
            <a:pPr algn="ctr"/>
            <a:r>
              <a:rPr lang="fr-FR" dirty="0"/>
              <a:t>d’image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3747CD47-C6BD-4F22-9891-A4302A4368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393454" y="6059454"/>
            <a:ext cx="798546" cy="798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39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AB5DC-4807-4EA1-A7C4-141C6383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2507" cy="1478570"/>
          </a:xfrm>
        </p:spPr>
        <p:txBody>
          <a:bodyPr/>
          <a:lstStyle/>
          <a:p>
            <a:r>
              <a:rPr lang="fr-FR" dirty="0"/>
              <a:t>Problématiques majeures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4DB4F-B969-4E15-BB62-162F0279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249486"/>
            <a:ext cx="6939280" cy="3897313"/>
          </a:xfrm>
        </p:spPr>
        <p:txBody>
          <a:bodyPr>
            <a:normAutofit/>
          </a:bodyPr>
          <a:lstStyle/>
          <a:p>
            <a:r>
              <a:rPr lang="fr-FR" dirty="0"/>
              <a:t>Lecture de l’image ? Format ?</a:t>
            </a:r>
          </a:p>
          <a:p>
            <a:r>
              <a:rPr lang="fr-FR" dirty="0"/>
              <a:t>Identification des couloirs, salles, points d’intérêt ?</a:t>
            </a:r>
          </a:p>
          <a:p>
            <a:r>
              <a:rPr lang="fr-FR" dirty="0"/>
              <a:t>Comment relier des bâtiments donnés avec des plans différents ?</a:t>
            </a:r>
          </a:p>
          <a:p>
            <a:r>
              <a:rPr lang="fr-FR" dirty="0"/>
              <a:t>Où placer les sommets du graphe ?</a:t>
            </a:r>
          </a:p>
          <a:p>
            <a:r>
              <a:rPr lang="fr-FR" dirty="0"/>
              <a:t>Comment implémenter les contraintes de l’utilisateur?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DFB539-6A31-4C99-9E58-3B522FA0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487160" y="1648080"/>
            <a:ext cx="4704840" cy="356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0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FD609-9B02-403D-850A-C5D531E7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Expert traitement d'images et de 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7DD9A-1BEF-4554-9C3D-69AEDDC2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sz="3200" dirty="0"/>
              <a:t>Magdalena Fuentes ? → Non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3200" dirty="0"/>
              <a:t>Jean-Claude </a:t>
            </a:r>
            <a:r>
              <a:rPr lang="fr-FR" sz="3200" dirty="0" err="1"/>
              <a:t>Moissinac</a:t>
            </a:r>
            <a:r>
              <a:rPr lang="fr-FR" sz="3200" dirty="0"/>
              <a:t> → Contactez Thomas Bonald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3200" dirty="0"/>
              <a:t>Thomas Bonald ? → Oui → Non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3200" dirty="0"/>
              <a:t>Florence </a:t>
            </a:r>
            <a:r>
              <a:rPr lang="fr-FR" sz="3200" dirty="0" err="1"/>
              <a:t>Tupin</a:t>
            </a:r>
            <a:r>
              <a:rPr lang="fr-FR" sz="3200" dirty="0"/>
              <a:t> → ?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378453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3CC5E-CCBC-4273-A9E5-99BCEB0D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33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DF84DA6-6D6B-4C31-B127-C7B875C6CFF4}"/>
              </a:ext>
            </a:extLst>
          </p:cNvPr>
          <p:cNvSpPr/>
          <p:nvPr/>
        </p:nvSpPr>
        <p:spPr>
          <a:xfrm>
            <a:off x="1413165" y="1900382"/>
            <a:ext cx="2133600" cy="3500581"/>
          </a:xfrm>
          <a:prstGeom prst="roundRect">
            <a:avLst>
              <a:gd name="adj" fmla="val 411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28F3617-EA9A-469C-A052-934EF1BE0886}"/>
              </a:ext>
            </a:extLst>
          </p:cNvPr>
          <p:cNvSpPr/>
          <p:nvPr/>
        </p:nvSpPr>
        <p:spPr>
          <a:xfrm>
            <a:off x="1847273" y="2798619"/>
            <a:ext cx="1311563" cy="53570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1ECB891-1C0B-45EE-8BFD-F8E1EBE8D69C}"/>
              </a:ext>
            </a:extLst>
          </p:cNvPr>
          <p:cNvSpPr/>
          <p:nvPr/>
        </p:nvSpPr>
        <p:spPr>
          <a:xfrm>
            <a:off x="1847272" y="4099791"/>
            <a:ext cx="1311563" cy="53570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Utilisateur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2DDA49-9074-4A22-B63B-1DA3C8DD8DA3}"/>
              </a:ext>
            </a:extLst>
          </p:cNvPr>
          <p:cNvSpPr/>
          <p:nvPr/>
        </p:nvSpPr>
        <p:spPr>
          <a:xfrm>
            <a:off x="5029200" y="1900382"/>
            <a:ext cx="2133600" cy="3500581"/>
          </a:xfrm>
          <a:prstGeom prst="roundRect">
            <a:avLst>
              <a:gd name="adj" fmla="val 411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emi-tour 21">
            <a:extLst>
              <a:ext uri="{FF2B5EF4-FFF2-40B4-BE49-F238E27FC236}">
                <a16:creationId xmlns:a16="http://schemas.microsoft.com/office/drawing/2014/main" id="{EFA1CDF2-09E3-4C9D-B085-7E216B11F889}"/>
              </a:ext>
            </a:extLst>
          </p:cNvPr>
          <p:cNvSpPr/>
          <p:nvPr/>
        </p:nvSpPr>
        <p:spPr>
          <a:xfrm rot="16200000" flipV="1">
            <a:off x="5130696" y="1953387"/>
            <a:ext cx="239046" cy="287634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F957A5-CEAD-4086-8C94-D60D1C0F8B84}"/>
              </a:ext>
            </a:extLst>
          </p:cNvPr>
          <p:cNvSpPr txBox="1"/>
          <p:nvPr/>
        </p:nvSpPr>
        <p:spPr>
          <a:xfrm>
            <a:off x="5029200" y="241992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 utilisateur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F551DB0-2E95-4525-BE65-CF7BFDCF848D}"/>
              </a:ext>
            </a:extLst>
          </p:cNvPr>
          <p:cNvSpPr/>
          <p:nvPr/>
        </p:nvSpPr>
        <p:spPr>
          <a:xfrm>
            <a:off x="5227320" y="3401135"/>
            <a:ext cx="1727200" cy="6986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Ajouter plan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0DA5DC09-914F-4FDB-BB36-0928432C8999}"/>
              </a:ext>
            </a:extLst>
          </p:cNvPr>
          <p:cNvSpPr/>
          <p:nvPr/>
        </p:nvSpPr>
        <p:spPr>
          <a:xfrm rot="16200000">
            <a:off x="6579524" y="3589404"/>
            <a:ext cx="314036" cy="32211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20EF77C-6B47-4C60-A4E3-AF9DA022C806}"/>
              </a:ext>
            </a:extLst>
          </p:cNvPr>
          <p:cNvSpPr/>
          <p:nvPr/>
        </p:nvSpPr>
        <p:spPr>
          <a:xfrm>
            <a:off x="8645235" y="1900382"/>
            <a:ext cx="2133600" cy="3500581"/>
          </a:xfrm>
          <a:prstGeom prst="roundRect">
            <a:avLst>
              <a:gd name="adj" fmla="val 411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emi-tour 26">
            <a:extLst>
              <a:ext uri="{FF2B5EF4-FFF2-40B4-BE49-F238E27FC236}">
                <a16:creationId xmlns:a16="http://schemas.microsoft.com/office/drawing/2014/main" id="{736140A6-CAA4-4219-AE33-8F61D9A8E732}"/>
              </a:ext>
            </a:extLst>
          </p:cNvPr>
          <p:cNvSpPr/>
          <p:nvPr/>
        </p:nvSpPr>
        <p:spPr>
          <a:xfrm rot="16200000" flipV="1">
            <a:off x="8746731" y="1953387"/>
            <a:ext cx="239046" cy="287634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A4A362E-0657-460B-BE0A-7F3B418DC79B}"/>
              </a:ext>
            </a:extLst>
          </p:cNvPr>
          <p:cNvSpPr txBox="1"/>
          <p:nvPr/>
        </p:nvSpPr>
        <p:spPr>
          <a:xfrm>
            <a:off x="8645236" y="2297032"/>
            <a:ext cx="2133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Plan choisi :</a:t>
            </a:r>
          </a:p>
          <a:p>
            <a:pPr algn="ctr"/>
            <a:r>
              <a:rPr 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Telecom ParisTech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D54ADA2-288B-420C-88BC-6E41A0FA6A96}"/>
              </a:ext>
            </a:extLst>
          </p:cNvPr>
          <p:cNvSpPr/>
          <p:nvPr/>
        </p:nvSpPr>
        <p:spPr>
          <a:xfrm>
            <a:off x="8903199" y="3161145"/>
            <a:ext cx="1644072" cy="6303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Scanner QR code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A735E49-71C6-4540-B386-2F91E444E396}"/>
              </a:ext>
            </a:extLst>
          </p:cNvPr>
          <p:cNvSpPr/>
          <p:nvPr/>
        </p:nvSpPr>
        <p:spPr>
          <a:xfrm>
            <a:off x="8903199" y="4052453"/>
            <a:ext cx="1644072" cy="6303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Rentrer votre position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A4BC549-27B6-4C18-ADF0-E21C617A9AE7}"/>
              </a:ext>
            </a:extLst>
          </p:cNvPr>
          <p:cNvSpPr txBox="1"/>
          <p:nvPr/>
        </p:nvSpPr>
        <p:spPr>
          <a:xfrm>
            <a:off x="951346" y="1924339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1.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801E49-B99B-454A-BD8A-5FA6E81EECF3}"/>
              </a:ext>
            </a:extLst>
          </p:cNvPr>
          <p:cNvSpPr txBox="1"/>
          <p:nvPr/>
        </p:nvSpPr>
        <p:spPr>
          <a:xfrm>
            <a:off x="4579696" y="1924914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2.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AE1C7C-FC0E-43B8-94D7-9E66284DA0A9}"/>
              </a:ext>
            </a:extLst>
          </p:cNvPr>
          <p:cNvSpPr txBox="1"/>
          <p:nvPr/>
        </p:nvSpPr>
        <p:spPr>
          <a:xfrm>
            <a:off x="8191999" y="1924339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3.</a:t>
            </a:r>
            <a:endParaRPr lang="fr-FR" dirty="0"/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05A0EA6-06B4-4E1F-B3C3-8CB7C7876C38}"/>
              </a:ext>
            </a:extLst>
          </p:cNvPr>
          <p:cNvCxnSpPr>
            <a:cxnSpLocks/>
            <a:stCxn id="29" idx="1"/>
            <a:endCxn id="43" idx="0"/>
          </p:cNvCxnSpPr>
          <p:nvPr/>
        </p:nvCxnSpPr>
        <p:spPr>
          <a:xfrm rot="10800000" flipV="1">
            <a:off x="8382597" y="3476337"/>
            <a:ext cx="520603" cy="22891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F5EC6EA-0327-4B2A-BBD2-73FEEEADA8B6}"/>
              </a:ext>
            </a:extLst>
          </p:cNvPr>
          <p:cNvSpPr txBox="1"/>
          <p:nvPr/>
        </p:nvSpPr>
        <p:spPr>
          <a:xfrm>
            <a:off x="6217920" y="5765533"/>
            <a:ext cx="432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Appuyer sur ce bouton envoie directement sur l’appareil photo afin de scanner un QR code</a:t>
            </a:r>
          </a:p>
        </p:txBody>
      </p:sp>
    </p:spTree>
    <p:extLst>
      <p:ext uri="{BB962C8B-B14F-4D97-AF65-F5344CB8AC3E}">
        <p14:creationId xmlns:p14="http://schemas.microsoft.com/office/powerpoint/2010/main" val="218240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1" grpId="0" animBg="1"/>
      <p:bldP spid="32" grpId="0"/>
      <p:bldP spid="33" grpId="0"/>
      <p:bldP spid="34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A614C35-C9EC-487F-918C-843A9F3C8CD0}"/>
              </a:ext>
            </a:extLst>
          </p:cNvPr>
          <p:cNvSpPr/>
          <p:nvPr/>
        </p:nvSpPr>
        <p:spPr>
          <a:xfrm>
            <a:off x="2489200" y="109683"/>
            <a:ext cx="1953455" cy="3205018"/>
          </a:xfrm>
          <a:prstGeom prst="roundRect">
            <a:avLst>
              <a:gd name="adj" fmla="val 411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emi-tour 8">
            <a:extLst>
              <a:ext uri="{FF2B5EF4-FFF2-40B4-BE49-F238E27FC236}">
                <a16:creationId xmlns:a16="http://schemas.microsoft.com/office/drawing/2014/main" id="{2E6C0169-7E5B-4960-8203-A2CF406E59A5}"/>
              </a:ext>
            </a:extLst>
          </p:cNvPr>
          <p:cNvSpPr/>
          <p:nvPr/>
        </p:nvSpPr>
        <p:spPr>
          <a:xfrm rot="16200000" flipV="1">
            <a:off x="2588645" y="164738"/>
            <a:ext cx="218863" cy="26334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9D5F9-AB96-4015-8441-A32FBCC05165}"/>
              </a:ext>
            </a:extLst>
          </p:cNvPr>
          <p:cNvSpPr txBox="1"/>
          <p:nvPr/>
        </p:nvSpPr>
        <p:spPr>
          <a:xfrm>
            <a:off x="2489201" y="629226"/>
            <a:ext cx="195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Position : A.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76C8574-FFE9-4334-A0D5-4C0669B1D335}"/>
              </a:ext>
            </a:extLst>
          </p:cNvPr>
          <p:cNvSpPr/>
          <p:nvPr/>
        </p:nvSpPr>
        <p:spPr>
          <a:xfrm>
            <a:off x="2687320" y="1610435"/>
            <a:ext cx="1581369" cy="639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Destination ?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289D906-2024-453B-9B60-23298FC41C47}"/>
              </a:ext>
            </a:extLst>
          </p:cNvPr>
          <p:cNvSpPr/>
          <p:nvPr/>
        </p:nvSpPr>
        <p:spPr>
          <a:xfrm>
            <a:off x="7585590" y="109683"/>
            <a:ext cx="1953455" cy="3205018"/>
          </a:xfrm>
          <a:prstGeom prst="roundRect">
            <a:avLst>
              <a:gd name="adj" fmla="val 411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emi-tour 12">
            <a:extLst>
              <a:ext uri="{FF2B5EF4-FFF2-40B4-BE49-F238E27FC236}">
                <a16:creationId xmlns:a16="http://schemas.microsoft.com/office/drawing/2014/main" id="{3DDB2E1C-2A22-4F6F-85F4-115E74CD0DAD}"/>
              </a:ext>
            </a:extLst>
          </p:cNvPr>
          <p:cNvSpPr/>
          <p:nvPr/>
        </p:nvSpPr>
        <p:spPr>
          <a:xfrm rot="16200000" flipV="1">
            <a:off x="7685035" y="164738"/>
            <a:ext cx="218863" cy="26334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A1D14B8-295E-47F1-98B0-0F44333D9EDD}"/>
              </a:ext>
            </a:extLst>
          </p:cNvPr>
          <p:cNvCxnSpPr>
            <a:cxnSpLocks/>
          </p:cNvCxnSpPr>
          <p:nvPr/>
        </p:nvCxnSpPr>
        <p:spPr>
          <a:xfrm>
            <a:off x="8411633" y="128588"/>
            <a:ext cx="0" cy="114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EBF7341-A5DD-4D99-AF62-19B26DAF9B3C}"/>
              </a:ext>
            </a:extLst>
          </p:cNvPr>
          <p:cNvCxnSpPr>
            <a:cxnSpLocks/>
          </p:cNvCxnSpPr>
          <p:nvPr/>
        </p:nvCxnSpPr>
        <p:spPr>
          <a:xfrm>
            <a:off x="8059738" y="1274233"/>
            <a:ext cx="351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B49CB8F-F26A-4BB0-B9A7-C9759BE11346}"/>
              </a:ext>
            </a:extLst>
          </p:cNvPr>
          <p:cNvCxnSpPr>
            <a:cxnSpLocks/>
          </p:cNvCxnSpPr>
          <p:nvPr/>
        </p:nvCxnSpPr>
        <p:spPr>
          <a:xfrm>
            <a:off x="7600951" y="1273703"/>
            <a:ext cx="351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41AF02C-D4E8-4742-9CE9-73016A66FA7F}"/>
              </a:ext>
            </a:extLst>
          </p:cNvPr>
          <p:cNvCxnSpPr>
            <a:cxnSpLocks/>
          </p:cNvCxnSpPr>
          <p:nvPr/>
        </p:nvCxnSpPr>
        <p:spPr>
          <a:xfrm>
            <a:off x="8059738" y="1479549"/>
            <a:ext cx="351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CC72A7A-4434-4676-9456-47C7E834665F}"/>
              </a:ext>
            </a:extLst>
          </p:cNvPr>
          <p:cNvCxnSpPr>
            <a:cxnSpLocks/>
          </p:cNvCxnSpPr>
          <p:nvPr/>
        </p:nvCxnSpPr>
        <p:spPr>
          <a:xfrm>
            <a:off x="7600951" y="1479019"/>
            <a:ext cx="351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1E507B-540B-4890-BBB9-FE028AA05D14}"/>
              </a:ext>
            </a:extLst>
          </p:cNvPr>
          <p:cNvCxnSpPr>
            <a:cxnSpLocks/>
          </p:cNvCxnSpPr>
          <p:nvPr/>
        </p:nvCxnSpPr>
        <p:spPr>
          <a:xfrm>
            <a:off x="8411633" y="1479019"/>
            <a:ext cx="0" cy="27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E0D9024-4466-4333-800F-C41B3A8FA946}"/>
              </a:ext>
            </a:extLst>
          </p:cNvPr>
          <p:cNvCxnSpPr>
            <a:cxnSpLocks/>
          </p:cNvCxnSpPr>
          <p:nvPr/>
        </p:nvCxnSpPr>
        <p:spPr>
          <a:xfrm>
            <a:off x="8411633" y="1864781"/>
            <a:ext cx="0" cy="527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A21C17-E93C-464E-8C22-B05664F44326}"/>
              </a:ext>
            </a:extLst>
          </p:cNvPr>
          <p:cNvGrpSpPr/>
          <p:nvPr/>
        </p:nvGrpSpPr>
        <p:grpSpPr>
          <a:xfrm flipH="1">
            <a:off x="8676034" y="128588"/>
            <a:ext cx="852750" cy="2263630"/>
            <a:chOff x="8870951" y="656025"/>
            <a:chExt cx="810682" cy="2263630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CC98BE2-9A72-459E-8915-DB80326649FB}"/>
                </a:ext>
              </a:extLst>
            </p:cNvPr>
            <p:cNvCxnSpPr>
              <a:cxnSpLocks/>
            </p:cNvCxnSpPr>
            <p:nvPr/>
          </p:nvCxnSpPr>
          <p:spPr>
            <a:xfrm>
              <a:off x="9681633" y="656025"/>
              <a:ext cx="0" cy="1145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9B2AD287-2651-4505-89A7-52A0DDD2C14F}"/>
                </a:ext>
              </a:extLst>
            </p:cNvPr>
            <p:cNvCxnSpPr>
              <a:cxnSpLocks/>
            </p:cNvCxnSpPr>
            <p:nvPr/>
          </p:nvCxnSpPr>
          <p:spPr>
            <a:xfrm>
              <a:off x="9329738" y="1801670"/>
              <a:ext cx="3518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40CB112C-88A8-4D8D-8402-BB477A7D0B34}"/>
                </a:ext>
              </a:extLst>
            </p:cNvPr>
            <p:cNvCxnSpPr>
              <a:cxnSpLocks/>
            </p:cNvCxnSpPr>
            <p:nvPr/>
          </p:nvCxnSpPr>
          <p:spPr>
            <a:xfrm>
              <a:off x="8870951" y="1801140"/>
              <a:ext cx="3518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D954325-7E6A-4397-BA48-A10BD6363965}"/>
                </a:ext>
              </a:extLst>
            </p:cNvPr>
            <p:cNvCxnSpPr>
              <a:cxnSpLocks/>
            </p:cNvCxnSpPr>
            <p:nvPr/>
          </p:nvCxnSpPr>
          <p:spPr>
            <a:xfrm>
              <a:off x="9329738" y="2006986"/>
              <a:ext cx="3518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99D1913-DC39-4F90-8D9F-D0896CD52D6F}"/>
                </a:ext>
              </a:extLst>
            </p:cNvPr>
            <p:cNvCxnSpPr>
              <a:cxnSpLocks/>
            </p:cNvCxnSpPr>
            <p:nvPr/>
          </p:nvCxnSpPr>
          <p:spPr>
            <a:xfrm>
              <a:off x="8870951" y="2006456"/>
              <a:ext cx="3518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51880C5-EB7F-4411-847D-FD3EB344FAFF}"/>
                </a:ext>
              </a:extLst>
            </p:cNvPr>
            <p:cNvCxnSpPr>
              <a:cxnSpLocks/>
            </p:cNvCxnSpPr>
            <p:nvPr/>
          </p:nvCxnSpPr>
          <p:spPr>
            <a:xfrm>
              <a:off x="9681633" y="2006456"/>
              <a:ext cx="0" cy="279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E6E510B-3528-4A77-843D-EFD2DD511F13}"/>
                </a:ext>
              </a:extLst>
            </p:cNvPr>
            <p:cNvCxnSpPr>
              <a:cxnSpLocks/>
            </p:cNvCxnSpPr>
            <p:nvPr/>
          </p:nvCxnSpPr>
          <p:spPr>
            <a:xfrm>
              <a:off x="9681633" y="2392218"/>
              <a:ext cx="0" cy="5274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BF21FEBD-D50E-48B5-8061-DD1F5A438EB7}"/>
              </a:ext>
            </a:extLst>
          </p:cNvPr>
          <p:cNvSpPr txBox="1"/>
          <p:nvPr/>
        </p:nvSpPr>
        <p:spPr>
          <a:xfrm>
            <a:off x="7662792" y="629226"/>
            <a:ext cx="9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B558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64BEE6-6E12-4995-A52F-32571B3E4219}"/>
              </a:ext>
            </a:extLst>
          </p:cNvPr>
          <p:cNvSpPr/>
          <p:nvPr/>
        </p:nvSpPr>
        <p:spPr>
          <a:xfrm>
            <a:off x="8756857" y="625501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B557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A88A8-07A8-4756-9546-77188273F3F1}"/>
              </a:ext>
            </a:extLst>
          </p:cNvPr>
          <p:cNvSpPr/>
          <p:nvPr/>
        </p:nvSpPr>
        <p:spPr>
          <a:xfrm>
            <a:off x="7658615" y="1793246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B556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F97373-D3ED-44D5-821A-631122C7147F}"/>
              </a:ext>
            </a:extLst>
          </p:cNvPr>
          <p:cNvSpPr/>
          <p:nvPr/>
        </p:nvSpPr>
        <p:spPr>
          <a:xfrm>
            <a:off x="8756857" y="1796757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B555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0BD696-0056-4C99-BDBE-01EAE524450E}"/>
              </a:ext>
            </a:extLst>
          </p:cNvPr>
          <p:cNvSpPr/>
          <p:nvPr/>
        </p:nvSpPr>
        <p:spPr>
          <a:xfrm>
            <a:off x="7600951" y="2392218"/>
            <a:ext cx="962642" cy="922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Rentrer nouvelle destination ou position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0D9046-2EF4-4216-8867-17247D76226E}"/>
              </a:ext>
            </a:extLst>
          </p:cNvPr>
          <p:cNvSpPr/>
          <p:nvPr/>
        </p:nvSpPr>
        <p:spPr>
          <a:xfrm>
            <a:off x="8564869" y="2392218"/>
            <a:ext cx="962642" cy="922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QR codes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BAC6D6C-AFE3-40C5-9B4B-1EAE99AD0082}"/>
              </a:ext>
            </a:extLst>
          </p:cNvPr>
          <p:cNvSpPr txBox="1"/>
          <p:nvPr/>
        </p:nvSpPr>
        <p:spPr>
          <a:xfrm>
            <a:off x="9248700" y="2319280"/>
            <a:ext cx="17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1725B62D-CE41-4612-B4E2-626F58C89D25}"/>
              </a:ext>
            </a:extLst>
          </p:cNvPr>
          <p:cNvCxnSpPr/>
          <p:nvPr/>
        </p:nvCxnSpPr>
        <p:spPr>
          <a:xfrm>
            <a:off x="9539045" y="2503946"/>
            <a:ext cx="83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21D15C88-923D-40C3-84F0-41A8CB7B2001}"/>
              </a:ext>
            </a:extLst>
          </p:cNvPr>
          <p:cNvSpPr txBox="1"/>
          <p:nvPr/>
        </p:nvSpPr>
        <p:spPr>
          <a:xfrm>
            <a:off x="10365088" y="2226947"/>
            <a:ext cx="175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de QR codes restant sur le chemin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4065F260-5714-46D5-ACB9-14A8E02815D9}"/>
              </a:ext>
            </a:extLst>
          </p:cNvPr>
          <p:cNvCxnSpPr/>
          <p:nvPr/>
        </p:nvCxnSpPr>
        <p:spPr>
          <a:xfrm flipV="1">
            <a:off x="7994650" y="1362075"/>
            <a:ext cx="0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9B568599-61E9-4FC7-8A35-7635B51336E8}"/>
              </a:ext>
            </a:extLst>
          </p:cNvPr>
          <p:cNvCxnSpPr>
            <a:cxnSpLocks/>
          </p:cNvCxnSpPr>
          <p:nvPr/>
        </p:nvCxnSpPr>
        <p:spPr>
          <a:xfrm>
            <a:off x="7994650" y="1362075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27B71-2A4F-4F22-972A-E8E6FA5E509A}"/>
              </a:ext>
            </a:extLst>
          </p:cNvPr>
          <p:cNvCxnSpPr/>
          <p:nvPr/>
        </p:nvCxnSpPr>
        <p:spPr>
          <a:xfrm flipV="1">
            <a:off x="9109075" y="958850"/>
            <a:ext cx="0" cy="4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70173704-A3CF-49B0-BC71-DA9D83F8EB2F}"/>
              </a:ext>
            </a:extLst>
          </p:cNvPr>
          <p:cNvSpPr txBox="1"/>
          <p:nvPr/>
        </p:nvSpPr>
        <p:spPr>
          <a:xfrm>
            <a:off x="7682606" y="1525995"/>
            <a:ext cx="33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82480FB8-3E07-4D58-B6E9-3D16E78FD195}"/>
              </a:ext>
            </a:extLst>
          </p:cNvPr>
          <p:cNvSpPr txBox="1"/>
          <p:nvPr/>
        </p:nvSpPr>
        <p:spPr>
          <a:xfrm>
            <a:off x="9114817" y="921039"/>
            <a:ext cx="33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FE89109-D36B-4321-B865-E6C218F06173}"/>
              </a:ext>
            </a:extLst>
          </p:cNvPr>
          <p:cNvSpPr/>
          <p:nvPr/>
        </p:nvSpPr>
        <p:spPr>
          <a:xfrm>
            <a:off x="2502164" y="3504093"/>
            <a:ext cx="1953455" cy="3205018"/>
          </a:xfrm>
          <a:prstGeom prst="roundRect">
            <a:avLst>
              <a:gd name="adj" fmla="val 411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D8075CC0-A1CF-43F3-B163-323271990930}"/>
              </a:ext>
            </a:extLst>
          </p:cNvPr>
          <p:cNvSpPr/>
          <p:nvPr/>
        </p:nvSpPr>
        <p:spPr>
          <a:xfrm>
            <a:off x="2687320" y="4343470"/>
            <a:ext cx="1581369" cy="639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Nouvelle position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27AE0693-1863-42A9-A5A7-9AECCCB0DA71}"/>
              </a:ext>
            </a:extLst>
          </p:cNvPr>
          <p:cNvSpPr/>
          <p:nvPr/>
        </p:nvSpPr>
        <p:spPr>
          <a:xfrm>
            <a:off x="2675242" y="5408069"/>
            <a:ext cx="1581369" cy="639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Nouvelle destination</a:t>
            </a:r>
          </a:p>
        </p:txBody>
      </p:sp>
      <p:sp>
        <p:nvSpPr>
          <p:cNvPr id="87" name="Croix 86">
            <a:extLst>
              <a:ext uri="{FF2B5EF4-FFF2-40B4-BE49-F238E27FC236}">
                <a16:creationId xmlns:a16="http://schemas.microsoft.com/office/drawing/2014/main" id="{F03AAC8E-7DA0-44DF-8203-6D40F7CF6772}"/>
              </a:ext>
            </a:extLst>
          </p:cNvPr>
          <p:cNvSpPr/>
          <p:nvPr/>
        </p:nvSpPr>
        <p:spPr>
          <a:xfrm rot="2700000">
            <a:off x="4037772" y="3582944"/>
            <a:ext cx="346156" cy="346156"/>
          </a:xfrm>
          <a:prstGeom prst="plus">
            <a:avLst>
              <a:gd name="adj" fmla="val 44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211F417-529A-4CC8-944D-2C48D2E56F3F}"/>
              </a:ext>
            </a:extLst>
          </p:cNvPr>
          <p:cNvSpPr/>
          <p:nvPr/>
        </p:nvSpPr>
        <p:spPr>
          <a:xfrm>
            <a:off x="7597124" y="3511331"/>
            <a:ext cx="1953455" cy="3205018"/>
          </a:xfrm>
          <a:prstGeom prst="roundRect">
            <a:avLst>
              <a:gd name="adj" fmla="val 411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demi-tour 88">
            <a:extLst>
              <a:ext uri="{FF2B5EF4-FFF2-40B4-BE49-F238E27FC236}">
                <a16:creationId xmlns:a16="http://schemas.microsoft.com/office/drawing/2014/main" id="{2F4C8133-7198-40AC-AE2A-845A27CF0039}"/>
              </a:ext>
            </a:extLst>
          </p:cNvPr>
          <p:cNvSpPr/>
          <p:nvPr/>
        </p:nvSpPr>
        <p:spPr>
          <a:xfrm rot="16200000" flipV="1">
            <a:off x="7696569" y="3566386"/>
            <a:ext cx="218863" cy="26334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B603B0F2-B5C3-41A8-9636-2C0FDD9EE173}"/>
              </a:ext>
            </a:extLst>
          </p:cNvPr>
          <p:cNvCxnSpPr>
            <a:cxnSpLocks/>
          </p:cNvCxnSpPr>
          <p:nvPr/>
        </p:nvCxnSpPr>
        <p:spPr>
          <a:xfrm>
            <a:off x="8423167" y="3530236"/>
            <a:ext cx="0" cy="114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15CD2C4-0434-41FE-83F9-626B66268370}"/>
              </a:ext>
            </a:extLst>
          </p:cNvPr>
          <p:cNvCxnSpPr>
            <a:cxnSpLocks/>
          </p:cNvCxnSpPr>
          <p:nvPr/>
        </p:nvCxnSpPr>
        <p:spPr>
          <a:xfrm>
            <a:off x="8071272" y="4675881"/>
            <a:ext cx="351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C845AFDC-60B6-4B74-A803-DE9909EB7166}"/>
              </a:ext>
            </a:extLst>
          </p:cNvPr>
          <p:cNvCxnSpPr>
            <a:cxnSpLocks/>
          </p:cNvCxnSpPr>
          <p:nvPr/>
        </p:nvCxnSpPr>
        <p:spPr>
          <a:xfrm>
            <a:off x="7612485" y="4675351"/>
            <a:ext cx="351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E77643AE-59E4-4BAA-AC87-034D2CE0F6D6}"/>
              </a:ext>
            </a:extLst>
          </p:cNvPr>
          <p:cNvCxnSpPr>
            <a:cxnSpLocks/>
          </p:cNvCxnSpPr>
          <p:nvPr/>
        </p:nvCxnSpPr>
        <p:spPr>
          <a:xfrm>
            <a:off x="8071272" y="4881197"/>
            <a:ext cx="351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D522CAE6-818E-468F-AAA8-DBD32F401EED}"/>
              </a:ext>
            </a:extLst>
          </p:cNvPr>
          <p:cNvCxnSpPr>
            <a:cxnSpLocks/>
          </p:cNvCxnSpPr>
          <p:nvPr/>
        </p:nvCxnSpPr>
        <p:spPr>
          <a:xfrm>
            <a:off x="7612485" y="4880667"/>
            <a:ext cx="351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4FAAC2E-F520-4515-ABB9-DF3FF155C4EB}"/>
              </a:ext>
            </a:extLst>
          </p:cNvPr>
          <p:cNvCxnSpPr>
            <a:cxnSpLocks/>
          </p:cNvCxnSpPr>
          <p:nvPr/>
        </p:nvCxnSpPr>
        <p:spPr>
          <a:xfrm>
            <a:off x="8423167" y="4880667"/>
            <a:ext cx="0" cy="27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1D5FBBB4-6BB1-40F1-9144-4A8E54F6F3F9}"/>
              </a:ext>
            </a:extLst>
          </p:cNvPr>
          <p:cNvCxnSpPr>
            <a:cxnSpLocks/>
          </p:cNvCxnSpPr>
          <p:nvPr/>
        </p:nvCxnSpPr>
        <p:spPr>
          <a:xfrm>
            <a:off x="8423167" y="5266429"/>
            <a:ext cx="0" cy="527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307DE5BF-0C1C-4F4F-8FC8-E079AB9C3C0F}"/>
              </a:ext>
            </a:extLst>
          </p:cNvPr>
          <p:cNvGrpSpPr/>
          <p:nvPr/>
        </p:nvGrpSpPr>
        <p:grpSpPr>
          <a:xfrm flipH="1">
            <a:off x="8687568" y="3530236"/>
            <a:ext cx="852750" cy="2263630"/>
            <a:chOff x="8870951" y="656025"/>
            <a:chExt cx="810682" cy="2263630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F6EE45A9-4BD2-402D-9C11-F82D4F2C8609}"/>
                </a:ext>
              </a:extLst>
            </p:cNvPr>
            <p:cNvCxnSpPr>
              <a:cxnSpLocks/>
            </p:cNvCxnSpPr>
            <p:nvPr/>
          </p:nvCxnSpPr>
          <p:spPr>
            <a:xfrm>
              <a:off x="9681633" y="656025"/>
              <a:ext cx="0" cy="1145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E43D070-CF60-477A-B038-6F9DB0A998ED}"/>
                </a:ext>
              </a:extLst>
            </p:cNvPr>
            <p:cNvCxnSpPr>
              <a:cxnSpLocks/>
            </p:cNvCxnSpPr>
            <p:nvPr/>
          </p:nvCxnSpPr>
          <p:spPr>
            <a:xfrm>
              <a:off x="9329738" y="1801670"/>
              <a:ext cx="3518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E670C34-996C-4180-9756-A89D77D3FF9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951" y="1801140"/>
              <a:ext cx="3518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8CC469B7-37E3-4EA6-9A65-9289E4164AEA}"/>
                </a:ext>
              </a:extLst>
            </p:cNvPr>
            <p:cNvCxnSpPr>
              <a:cxnSpLocks/>
            </p:cNvCxnSpPr>
            <p:nvPr/>
          </p:nvCxnSpPr>
          <p:spPr>
            <a:xfrm>
              <a:off x="9329738" y="2006986"/>
              <a:ext cx="3518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F5AF691-2C4D-45A0-BCA7-535861CC8297}"/>
                </a:ext>
              </a:extLst>
            </p:cNvPr>
            <p:cNvCxnSpPr>
              <a:cxnSpLocks/>
            </p:cNvCxnSpPr>
            <p:nvPr/>
          </p:nvCxnSpPr>
          <p:spPr>
            <a:xfrm>
              <a:off x="8870951" y="2006456"/>
              <a:ext cx="3518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F578A0AD-8544-473A-A240-F9E4457B6E09}"/>
                </a:ext>
              </a:extLst>
            </p:cNvPr>
            <p:cNvCxnSpPr>
              <a:cxnSpLocks/>
            </p:cNvCxnSpPr>
            <p:nvPr/>
          </p:nvCxnSpPr>
          <p:spPr>
            <a:xfrm>
              <a:off x="9681633" y="2006456"/>
              <a:ext cx="0" cy="279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EBBBF3AD-B02B-4C0A-A8EC-4B1F36922022}"/>
                </a:ext>
              </a:extLst>
            </p:cNvPr>
            <p:cNvCxnSpPr>
              <a:cxnSpLocks/>
            </p:cNvCxnSpPr>
            <p:nvPr/>
          </p:nvCxnSpPr>
          <p:spPr>
            <a:xfrm>
              <a:off x="9681633" y="2392218"/>
              <a:ext cx="0" cy="5274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A830EB1-73C1-4E43-9E0D-6B08323414AF}"/>
              </a:ext>
            </a:extLst>
          </p:cNvPr>
          <p:cNvSpPr txBox="1"/>
          <p:nvPr/>
        </p:nvSpPr>
        <p:spPr>
          <a:xfrm>
            <a:off x="7674326" y="4030874"/>
            <a:ext cx="9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B558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2D1F8E-A456-43E5-BB4D-ED512EE4D843}"/>
              </a:ext>
            </a:extLst>
          </p:cNvPr>
          <p:cNvSpPr/>
          <p:nvPr/>
        </p:nvSpPr>
        <p:spPr>
          <a:xfrm>
            <a:off x="8768391" y="4027149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B557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59D7F63-1962-4D6A-91EA-A2A098EEEB88}"/>
              </a:ext>
            </a:extLst>
          </p:cNvPr>
          <p:cNvSpPr/>
          <p:nvPr/>
        </p:nvSpPr>
        <p:spPr>
          <a:xfrm>
            <a:off x="7670149" y="519489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B556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E6750E8-0A54-4395-B93B-44BF68853BA3}"/>
              </a:ext>
            </a:extLst>
          </p:cNvPr>
          <p:cNvSpPr/>
          <p:nvPr/>
        </p:nvSpPr>
        <p:spPr>
          <a:xfrm>
            <a:off x="8768391" y="5198405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B555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CE0DC8F-134B-47AE-A509-72CA3BB7ACAB}"/>
              </a:ext>
            </a:extLst>
          </p:cNvPr>
          <p:cNvSpPr/>
          <p:nvPr/>
        </p:nvSpPr>
        <p:spPr>
          <a:xfrm>
            <a:off x="7612485" y="5793866"/>
            <a:ext cx="962642" cy="922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Rentrer nouvelle destination ou position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6E441FE-8FF8-46BE-B1AE-8A968BD270E1}"/>
              </a:ext>
            </a:extLst>
          </p:cNvPr>
          <p:cNvSpPr/>
          <p:nvPr/>
        </p:nvSpPr>
        <p:spPr>
          <a:xfrm>
            <a:off x="8576403" y="5793866"/>
            <a:ext cx="962642" cy="922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QR codes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7358E8B-8570-4A8D-BBE0-9678FB9E6538}"/>
              </a:ext>
            </a:extLst>
          </p:cNvPr>
          <p:cNvSpPr txBox="1"/>
          <p:nvPr/>
        </p:nvSpPr>
        <p:spPr>
          <a:xfrm>
            <a:off x="9260234" y="5720928"/>
            <a:ext cx="17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F1B16443-ECF8-4061-8153-7BD5A3E407ED}"/>
              </a:ext>
            </a:extLst>
          </p:cNvPr>
          <p:cNvCxnSpPr>
            <a:cxnSpLocks/>
          </p:cNvCxnSpPr>
          <p:nvPr/>
        </p:nvCxnSpPr>
        <p:spPr>
          <a:xfrm flipV="1">
            <a:off x="8022167" y="4478867"/>
            <a:ext cx="0" cy="32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18B0995-32ED-4499-A1F4-8C83F09683F6}"/>
              </a:ext>
            </a:extLst>
          </p:cNvPr>
          <p:cNvSpPr txBox="1"/>
          <p:nvPr/>
        </p:nvSpPr>
        <p:spPr>
          <a:xfrm>
            <a:off x="7727518" y="4593512"/>
            <a:ext cx="5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A’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1E66771-587A-485D-B4F8-ADD30267BC4B}"/>
              </a:ext>
            </a:extLst>
          </p:cNvPr>
          <p:cNvSpPr txBox="1"/>
          <p:nvPr/>
        </p:nvSpPr>
        <p:spPr>
          <a:xfrm>
            <a:off x="8034205" y="4307445"/>
            <a:ext cx="56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B’</a:t>
            </a:r>
          </a:p>
        </p:txBody>
      </p:sp>
      <p:sp>
        <p:nvSpPr>
          <p:cNvPr id="116" name="Flèche : droite 115">
            <a:extLst>
              <a:ext uri="{FF2B5EF4-FFF2-40B4-BE49-F238E27FC236}">
                <a16:creationId xmlns:a16="http://schemas.microsoft.com/office/drawing/2014/main" id="{3F6D5303-207B-4A87-B9D8-ABC4C850B5BD}"/>
              </a:ext>
            </a:extLst>
          </p:cNvPr>
          <p:cNvSpPr/>
          <p:nvPr/>
        </p:nvSpPr>
        <p:spPr>
          <a:xfrm rot="9716633">
            <a:off x="4223971" y="3576112"/>
            <a:ext cx="3490444" cy="232127"/>
          </a:xfrm>
          <a:prstGeom prst="rightArrow">
            <a:avLst>
              <a:gd name="adj1" fmla="val 50000"/>
              <a:gd name="adj2" fmla="val 11915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0CC6A816-5224-4574-9CEB-B1E87A9BB26F}"/>
              </a:ext>
            </a:extLst>
          </p:cNvPr>
          <p:cNvSpPr txBox="1"/>
          <p:nvPr/>
        </p:nvSpPr>
        <p:spPr>
          <a:xfrm>
            <a:off x="2031406" y="105242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4.</a:t>
            </a:r>
            <a:endParaRPr lang="fr-FR" dirty="0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1F3AFDC-A6D5-44A5-91E6-4C18F2A1D481}"/>
              </a:ext>
            </a:extLst>
          </p:cNvPr>
          <p:cNvSpPr txBox="1"/>
          <p:nvPr/>
        </p:nvSpPr>
        <p:spPr>
          <a:xfrm>
            <a:off x="7138791" y="113715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5.</a:t>
            </a:r>
            <a:endParaRPr lang="fr-FR" dirty="0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56FC1192-EE4B-4CB2-A6F2-9347BA9E6E56}"/>
              </a:ext>
            </a:extLst>
          </p:cNvPr>
          <p:cNvSpPr txBox="1"/>
          <p:nvPr/>
        </p:nvSpPr>
        <p:spPr>
          <a:xfrm>
            <a:off x="2031406" y="3504093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6.</a:t>
            </a:r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4D380F5E-9843-4BE7-B87C-BBF5426A6ADA}"/>
              </a:ext>
            </a:extLst>
          </p:cNvPr>
          <p:cNvSpPr txBox="1"/>
          <p:nvPr/>
        </p:nvSpPr>
        <p:spPr>
          <a:xfrm>
            <a:off x="7166768" y="3442374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7.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69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57" grpId="0"/>
      <p:bldP spid="58" grpId="0"/>
      <p:bldP spid="59" grpId="0"/>
      <p:bldP spid="60" grpId="0"/>
      <p:bldP spid="61" grpId="0" animBg="1"/>
      <p:bldP spid="64" grpId="0" animBg="1"/>
      <p:bldP spid="66" grpId="0"/>
      <p:bldP spid="73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05" grpId="0"/>
      <p:bldP spid="106" grpId="0"/>
      <p:bldP spid="107" grpId="0"/>
      <p:bldP spid="108" grpId="0"/>
      <p:bldP spid="109" grpId="0" animBg="1"/>
      <p:bldP spid="110" grpId="0" animBg="1"/>
      <p:bldP spid="111" grpId="0"/>
      <p:bldP spid="114" grpId="0"/>
      <p:bldP spid="115" grpId="0"/>
      <p:bldP spid="116" grpId="0" animBg="1"/>
      <p:bldP spid="117" grpId="0"/>
      <p:bldP spid="118" grpId="0"/>
      <p:bldP spid="119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2A57C-8867-4247-BF82-72FA0868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219E4-602A-4ED4-9078-2A00E0481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  <a:p>
            <a:endParaRPr lang="fr-FR" dirty="0"/>
          </a:p>
          <a:p>
            <a:r>
              <a:rPr lang="fr-FR" dirty="0"/>
              <a:t>Stockage des plans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1383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5E110-C96D-434F-8A0B-001BAE98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EFEC4-622F-492C-8365-41A758547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3436"/>
            <a:ext cx="9905999" cy="3898231"/>
          </a:xfrm>
        </p:spPr>
        <p:txBody>
          <a:bodyPr>
            <a:normAutofit/>
          </a:bodyPr>
          <a:lstStyle/>
          <a:p>
            <a:r>
              <a:rPr lang="fr-FR" sz="3200" dirty="0"/>
              <a:t>Administrateur: </a:t>
            </a:r>
          </a:p>
          <a:p>
            <a:pPr lvl="1"/>
            <a:r>
              <a:rPr lang="fr-FR" sz="2800" dirty="0"/>
              <a:t>Etablissement d’une connexion sécurisée (TLS par exemple)</a:t>
            </a:r>
          </a:p>
          <a:p>
            <a:pPr lvl="1"/>
            <a:r>
              <a:rPr lang="fr-FR" sz="2800" dirty="0"/>
              <a:t>Vérification de la correspondance </a:t>
            </a:r>
            <a:r>
              <a:rPr lang="fr-FR" sz="2800" dirty="0" err="1"/>
              <a:t>password</a:t>
            </a:r>
            <a:r>
              <a:rPr lang="fr-FR" sz="2800" dirty="0"/>
              <a:t>/</a:t>
            </a:r>
            <a:r>
              <a:rPr lang="fr-FR" sz="2800" dirty="0" err="1"/>
              <a:t>username</a:t>
            </a:r>
            <a:endParaRPr lang="fr-FR" sz="2800" dirty="0"/>
          </a:p>
          <a:p>
            <a:pPr lvl="1"/>
            <a:r>
              <a:rPr lang="fr-FR" sz="2800" dirty="0"/>
              <a:t>Authentification de l’administrateur par le serveur</a:t>
            </a:r>
          </a:p>
          <a:p>
            <a:pPr lvl="1"/>
            <a:r>
              <a:rPr lang="fr-FR" sz="2800" dirty="0"/>
              <a:t>Communication au client de la réussite de l’authentification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697269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126D0-DE77-488B-AB51-76D15AB0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 des plans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A247E-D7C7-4B77-8839-26180D3C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Administrateur (authentifié) :</a:t>
            </a:r>
          </a:p>
          <a:p>
            <a:pPr lvl="1"/>
            <a:r>
              <a:rPr lang="fr-FR" sz="2800" dirty="0"/>
              <a:t>Ajout de plan/Modification d’un plan de la base de données.</a:t>
            </a:r>
          </a:p>
          <a:p>
            <a:pPr lvl="1"/>
            <a:r>
              <a:rPr lang="fr-FR" sz="2800" dirty="0"/>
              <a:t>Le serveur associe un numéro de version au plan</a:t>
            </a:r>
          </a:p>
          <a:p>
            <a:pPr lvl="1"/>
            <a:r>
              <a:rPr lang="fr-FR" sz="2800" dirty="0"/>
              <a:t>Les plans contiennent également les emplacements des balises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433119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399</Words>
  <Application>Microsoft Office PowerPoint</Application>
  <PresentationFormat>Grand écran</PresentationFormat>
  <Paragraphs>95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StarSymbol</vt:lpstr>
      <vt:lpstr>Trebuchet MS</vt:lpstr>
      <vt:lpstr>Tw Cen MT</vt:lpstr>
      <vt:lpstr>Circuit</vt:lpstr>
      <vt:lpstr>PAN 1</vt:lpstr>
      <vt:lpstr>Présentation PowerPoint</vt:lpstr>
      <vt:lpstr>Problématiques majeures </vt:lpstr>
      <vt:lpstr>Expert traitement d'images et de graphes</vt:lpstr>
      <vt:lpstr>IHM</vt:lpstr>
      <vt:lpstr>Présentation PowerPoint</vt:lpstr>
      <vt:lpstr>Serveur</vt:lpstr>
      <vt:lpstr>Authentification</vt:lpstr>
      <vt:lpstr>Stockage des plans</vt:lpstr>
      <vt:lpstr>Stockage des plans</vt:lpstr>
      <vt:lpstr>Module SES : Comportement de l’utilisateur</vt:lpstr>
      <vt:lpstr>Où placer les QR codes ? </vt:lpstr>
      <vt:lpstr>Attente des utilisateurs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 1</dc:title>
  <dc:creator>Pierre Bernat</dc:creator>
  <cp:lastModifiedBy>Pierre Bernat</cp:lastModifiedBy>
  <cp:revision>10</cp:revision>
  <dcterms:created xsi:type="dcterms:W3CDTF">2017-11-26T13:57:24Z</dcterms:created>
  <dcterms:modified xsi:type="dcterms:W3CDTF">2017-11-26T15:41:31Z</dcterms:modified>
</cp:coreProperties>
</file>