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1246" r:id="rId2"/>
    <p:sldId id="1254" r:id="rId3"/>
    <p:sldId id="1265" r:id="rId4"/>
    <p:sldId id="1266" r:id="rId5"/>
    <p:sldId id="1267" r:id="rId6"/>
    <p:sldId id="1268" r:id="rId7"/>
    <p:sldId id="1269" r:id="rId8"/>
    <p:sldId id="1270" r:id="rId9"/>
    <p:sldId id="1271" r:id="rId10"/>
    <p:sldId id="1272" r:id="rId11"/>
    <p:sldId id="1273" r:id="rId12"/>
    <p:sldId id="1274" r:id="rId13"/>
  </p:sldIdLst>
  <p:sldSz cx="12192000" cy="6858000"/>
  <p:notesSz cx="6805613" cy="99441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, Pepper [Student]" initials="ZP[" lastIdx="1" clrIdx="0">
    <p:extLst>
      <p:ext uri="{19B8F6BF-5375-455C-9EA6-DF929625EA0E}">
        <p15:presenceInfo xmlns:p15="http://schemas.microsoft.com/office/powerpoint/2012/main" userId="ZHAO, Pepper [Student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2F3E1"/>
    <a:srgbClr val="CCFFCC"/>
    <a:srgbClr val="155340"/>
    <a:srgbClr val="600000"/>
    <a:srgbClr val="2CAE86"/>
    <a:srgbClr val="DEDEEC"/>
    <a:srgbClr val="FF3300"/>
    <a:srgbClr val="192B0C"/>
    <a:srgbClr val="522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04" autoAdjust="0"/>
    <p:restoredTop sz="94236" autoAdjust="0"/>
  </p:normalViewPr>
  <p:slideViewPr>
    <p:cSldViewPr>
      <p:cViewPr varScale="1">
        <p:scale>
          <a:sx n="72" d="100"/>
          <a:sy n="72" d="100"/>
        </p:scale>
        <p:origin x="8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615" cy="4975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l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2" y="1"/>
            <a:ext cx="2949615" cy="4975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r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fld id="{3127E6CE-E3B7-BB45-B3E6-009308D68BF3}" type="datetimeFigureOut">
              <a:rPr lang="zh-TW" altLang="en-US"/>
              <a:pPr>
                <a:defRPr/>
              </a:pPr>
              <a:t>2021/6/17</a:t>
            </a:fld>
            <a:endParaRPr lang="en-US" altLang="zh-TW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5024"/>
            <a:ext cx="2949615" cy="4975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l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2" y="9445024"/>
            <a:ext cx="2949615" cy="4975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r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fld id="{16590455-2B33-614D-A6D6-AAFC9BA136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4505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2949615" cy="497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l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54452" y="1"/>
            <a:ext cx="2949615" cy="497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r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fld id="{4F3CFBDA-09B0-414B-848A-F699A5CCC958}" type="datetimeFigureOut">
              <a:rPr lang="en-US" altLang="zh-CN"/>
              <a:pPr>
                <a:defRPr/>
              </a:pPr>
              <a:t>6/17/2021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89501" tIns="44751" rIns="89501" bIns="4475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0562" y="4724072"/>
            <a:ext cx="5444490" cy="4474533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445024"/>
            <a:ext cx="2949615" cy="497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l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54452" y="9445024"/>
            <a:ext cx="2949615" cy="497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r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fld id="{4DDD64AC-B278-FE4B-91A1-631D62D7D0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34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Garamond" panose="02020404030301010803" pitchFamily="18" charset="0"/>
                <a:ea typeface="+mn-ea"/>
                <a:cs typeface="+mn-cs"/>
              </a:rPr>
              <a:t>Think (from machine-learning’s perspective) about how information is transferred </a:t>
            </a:r>
            <a:r>
              <a:rPr lang="en-US" altLang="zh-CN" sz="1200" b="1" dirty="0">
                <a:latin typeface="Garamond" panose="02020404030301010803" pitchFamily="18" charset="0"/>
                <a:ea typeface="+mn-ea"/>
                <a:cs typeface="+mn-cs"/>
              </a:rPr>
              <a:t>between modules</a:t>
            </a:r>
            <a:r>
              <a:rPr lang="en-US" altLang="zh-CN" sz="1200" dirty="0">
                <a:latin typeface="Garamond" panose="02020404030301010803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862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588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71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37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34433" y="609600"/>
            <a:ext cx="11387667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412875"/>
            <a:ext cx="11523133" cy="5024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C3C65"/>
          </a:solidFill>
          <a:latin typeface="Sans serif"/>
          <a:ea typeface="新細明體" pitchFamily="18" charset="-120"/>
          <a:cs typeface="Sans serif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3C65"/>
        </a:buClr>
        <a:buSzPct val="110000"/>
        <a:buFont typeface="Arial" charset="0"/>
        <a:buChar char="•"/>
        <a:defRPr sz="3000">
          <a:solidFill>
            <a:srgbClr val="3C3C65"/>
          </a:solidFill>
          <a:latin typeface="Helvetica"/>
          <a:ea typeface="+mn-ea"/>
          <a:cs typeface="Helvetica"/>
        </a:defRPr>
      </a:lvl1pPr>
      <a:lvl2pPr marL="733425" indent="-347663" algn="l" rtl="0" eaLnBrk="0" fontAlgn="base" hangingPunct="0">
        <a:spcBef>
          <a:spcPts val="600"/>
        </a:spcBef>
        <a:spcAft>
          <a:spcPct val="0"/>
        </a:spcAft>
        <a:buClr>
          <a:srgbClr val="651425"/>
        </a:buClr>
        <a:buSzPct val="100000"/>
        <a:buFont typeface="Lucida Grande" charset="0"/>
        <a:buChar char="-"/>
        <a:defRPr sz="2800">
          <a:solidFill>
            <a:srgbClr val="3C3C65"/>
          </a:solidFill>
          <a:latin typeface="Helvetica"/>
          <a:ea typeface="+mn-ea"/>
          <a:cs typeface="Helvetica"/>
        </a:defRPr>
      </a:lvl2pPr>
      <a:lvl3pPr marL="1000125" indent="-265113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SzPct val="100000"/>
        <a:buFont typeface="Menlo Bold" charset="0"/>
        <a:buChar char="‣"/>
        <a:defRPr sz="2400">
          <a:solidFill>
            <a:srgbClr val="3C3C65"/>
          </a:solidFill>
          <a:latin typeface="Helvetica"/>
          <a:ea typeface="+mn-ea"/>
          <a:cs typeface="Helvetic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rgbClr val="3C3C65"/>
          </a:solidFill>
          <a:latin typeface="Helvetica"/>
          <a:ea typeface="+mn-ea"/>
          <a:cs typeface="Helvetic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rgbClr val="3C3C65"/>
          </a:solidFill>
          <a:latin typeface="Helvetica"/>
          <a:ea typeface="+mn-ea"/>
          <a:cs typeface="Helvetic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DC059DDD-AB67-4502-B2FF-447DBA0D34B4}"/>
              </a:ext>
            </a:extLst>
          </p:cNvPr>
          <p:cNvSpPr txBox="1">
            <a:spLocks/>
          </p:cNvSpPr>
          <p:nvPr/>
        </p:nvSpPr>
        <p:spPr>
          <a:xfrm>
            <a:off x="402166" y="260648"/>
            <a:ext cx="11387667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r>
              <a:rPr kumimoji="0" lang="en-US" altLang="zh-CN" sz="3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and Schedule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46D583E5-C221-485A-94D5-2EDB3D6216F5}"/>
              </a:ext>
            </a:extLst>
          </p:cNvPr>
          <p:cNvSpPr txBox="1"/>
          <p:nvPr/>
        </p:nvSpPr>
        <p:spPr>
          <a:xfrm>
            <a:off x="119336" y="1084677"/>
            <a:ext cx="11521280" cy="5509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3.26 - 3.28(meeting)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Read the paper that explain the modular and integrative function of human brain.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3.29 - 4.1(meeting)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Illustrate the modular functional architecture of human brain.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Define the components.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4.2 - 4.6(meeting)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Explain how nodes are clustered and modules are formed.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Think (from machine-learning’s perspective) about how information is transferred between modules.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Understand the dynamic change of Modular Functional Architecture when more cognitive functions (0-3 or more) are engaged.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Discuss about what will be the significance of above discussed nodes in designing our neural network.</a:t>
            </a:r>
            <a:endParaRPr lang="zh-CN" altLang="en-US" sz="1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704D83F-FD4C-471B-9B38-679483A74FCF}"/>
              </a:ext>
            </a:extLst>
          </p:cNvPr>
          <p:cNvSpPr txBox="1"/>
          <p:nvPr/>
        </p:nvSpPr>
        <p:spPr>
          <a:xfrm>
            <a:off x="0" y="2994522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 from 5.19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8C8291-090B-4574-807E-9AB489880732}"/>
              </a:ext>
            </a:extLst>
          </p:cNvPr>
          <p:cNvSpPr txBox="1"/>
          <p:nvPr/>
        </p:nvSpPr>
        <p:spPr>
          <a:xfrm>
            <a:off x="0" y="5326624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 before 5.19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4143C0-055A-4C13-9B22-08112B24A550}"/>
              </a:ext>
            </a:extLst>
          </p:cNvPr>
          <p:cNvSpPr txBox="1">
            <a:spLocks/>
          </p:cNvSpPr>
          <p:nvPr/>
        </p:nvSpPr>
        <p:spPr>
          <a:xfrm>
            <a:off x="551384" y="188640"/>
            <a:ext cx="6336704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pPr algn="l"/>
            <a:r>
              <a:rPr kumimoji="0" lang="en-US" altLang="zh-CN" sz="3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 Minutes and Progress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2E268C-12B5-4F14-92CA-C86CE6E74E9A}"/>
              </a:ext>
            </a:extLst>
          </p:cNvPr>
          <p:cNvSpPr txBox="1"/>
          <p:nvPr/>
        </p:nvSpPr>
        <p:spPr>
          <a:xfrm>
            <a:off x="975" y="1203768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Meeting minutes on 5.24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3" name="图片 2" descr="文本, 信件&#10;&#10;描述已自动生成">
            <a:extLst>
              <a:ext uri="{FF2B5EF4-FFF2-40B4-BE49-F238E27FC236}">
                <a16:creationId xmlns:a16="http://schemas.microsoft.com/office/drawing/2014/main" id="{73CC60C4-32DC-4B72-993C-6DD8147DFB7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051" y="0"/>
            <a:ext cx="44216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4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4A042BF0-DCA7-4AB8-8E50-0F0A626ACFD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51703" y="-406422"/>
            <a:ext cx="5514348" cy="736205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62E268C-12B5-4F14-92CA-C86CE6E74E9A}"/>
              </a:ext>
            </a:extLst>
          </p:cNvPr>
          <p:cNvSpPr txBox="1"/>
          <p:nvPr/>
        </p:nvSpPr>
        <p:spPr>
          <a:xfrm>
            <a:off x="975" y="1203768"/>
            <a:ext cx="6094520" cy="175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6.15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Discuss the structure of foreground and background module for text-to-image generation</a:t>
            </a:r>
            <a:endParaRPr lang="en-US" altLang="zh-CN" sz="1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02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0D515298-7E27-44F2-BB30-63DB7438830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188640"/>
            <a:ext cx="7142678" cy="575890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62E268C-12B5-4F14-92CA-C86CE6E74E9A}"/>
              </a:ext>
            </a:extLst>
          </p:cNvPr>
          <p:cNvSpPr txBox="1"/>
          <p:nvPr/>
        </p:nvSpPr>
        <p:spPr>
          <a:xfrm>
            <a:off x="975" y="1203768"/>
            <a:ext cx="4798881" cy="5362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6.16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Discussed compose module (future work)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Background done. Difference between sequential layered paper.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1.Search text 2 image papers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2.Think and discuss all possible designs (input, output, paired</a:t>
            </a:r>
            <a:r>
              <a:rPr lang="en-US" altLang="zh-CN" sz="200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/unpaired dataset</a:t>
            </a: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of foreground module with different model structure (sequential / parallel) for training and inference.</a:t>
            </a:r>
          </a:p>
        </p:txBody>
      </p:sp>
    </p:spTree>
    <p:extLst>
      <p:ext uri="{BB962C8B-B14F-4D97-AF65-F5344CB8AC3E}">
        <p14:creationId xmlns:p14="http://schemas.microsoft.com/office/powerpoint/2010/main" val="209272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DC059DDD-AB67-4502-B2FF-447DBA0D34B4}"/>
              </a:ext>
            </a:extLst>
          </p:cNvPr>
          <p:cNvSpPr txBox="1">
            <a:spLocks/>
          </p:cNvSpPr>
          <p:nvPr/>
        </p:nvSpPr>
        <p:spPr>
          <a:xfrm>
            <a:off x="402166" y="260648"/>
            <a:ext cx="11387667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r>
              <a:rPr kumimoji="0" lang="en-US" altLang="zh-CN" sz="3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and Schedule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46D583E5-C221-485A-94D5-2EDB3D6216F5}"/>
              </a:ext>
            </a:extLst>
          </p:cNvPr>
          <p:cNvSpPr txBox="1"/>
          <p:nvPr/>
        </p:nvSpPr>
        <p:spPr>
          <a:xfrm>
            <a:off x="119336" y="836712"/>
            <a:ext cx="11521280" cy="6307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4.7 - 4.9(meeting)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Summarize all the assumptions mentioned in the paper.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a reasonable use case to apply the model.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Reflect on how to bring the modular architecture to machine learning (GANs). Consider how we will take the idea of Connector node in proposing our GANs network.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4.10 - 4.12(meeting)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Read the paper “Learning to Write with Cooperative Discriminators”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use cases that can divided into sub-problems, reflect and discuss on how to bring the modular architecture to this scenario using multiple discriminators.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4.13 - 4.15(meeting)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Reread “Learning to Write with Cooperative Discriminators”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List all possible modularized architectures, define their local objective, global objective and integration, and find the most reasonable architecture (according to human brain’s modular architecture)</a:t>
            </a:r>
          </a:p>
        </p:txBody>
      </p:sp>
    </p:spTree>
    <p:extLst>
      <p:ext uri="{BB962C8B-B14F-4D97-AF65-F5344CB8AC3E}">
        <p14:creationId xmlns:p14="http://schemas.microsoft.com/office/powerpoint/2010/main" val="205846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DC059DDD-AB67-4502-B2FF-447DBA0D34B4}"/>
              </a:ext>
            </a:extLst>
          </p:cNvPr>
          <p:cNvSpPr txBox="1">
            <a:spLocks/>
          </p:cNvSpPr>
          <p:nvPr/>
        </p:nvSpPr>
        <p:spPr>
          <a:xfrm>
            <a:off x="402166" y="260648"/>
            <a:ext cx="11387667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r>
              <a:rPr kumimoji="0" lang="en-US" altLang="zh-CN" sz="3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and Schedule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46D583E5-C221-485A-94D5-2EDB3D6216F5}"/>
              </a:ext>
            </a:extLst>
          </p:cNvPr>
          <p:cNvSpPr txBox="1"/>
          <p:nvPr/>
        </p:nvSpPr>
        <p:spPr>
          <a:xfrm>
            <a:off x="119336" y="1052736"/>
            <a:ext cx="11521280" cy="6012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4.16 - 4.19(meeting)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Summarize insight gained from the modular paper.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Think from GAN’s perspective about the structure, focusing on the local and global objective, the way modules integrate.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4.20 - 4.24(meeting)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 on basic GAN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Choose dataset: moving MNIST. Preprocess the data.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4.25 – 5.4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Plan: New architecture; Add one use case of text-t-image generation.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Progress: The first module done; </a:t>
            </a:r>
            <a:r>
              <a:rPr lang="en-US" altLang="zh-CN" sz="160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Moving MNIST data </a:t>
            </a: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processed </a:t>
            </a:r>
            <a:r>
              <a:rPr lang="en-US" altLang="zh-CN" sz="160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run </a:t>
            </a: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results.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endParaRPr lang="en-US" altLang="zh-CN" sz="1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endParaRPr lang="en-US" altLang="zh-CN" sz="1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4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AD125C91-B2D3-4EAC-8238-4099DB961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0"/>
            <a:ext cx="469726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A44D67A-55BC-46FF-A42B-CA8991AEF23F}"/>
              </a:ext>
            </a:extLst>
          </p:cNvPr>
          <p:cNvSpPr txBox="1"/>
          <p:nvPr/>
        </p:nvSpPr>
        <p:spPr>
          <a:xfrm>
            <a:off x="35503" y="1484784"/>
            <a:ext cx="6094520" cy="1461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 from 4.19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 one module of MIGAN</a:t>
            </a:r>
          </a:p>
          <a:p>
            <a:pPr lvl="2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defRPr/>
            </a:pPr>
            <a:endParaRPr lang="en-US" altLang="zh-CN" sz="1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8EFC9B-F1E2-4DB6-A293-8DA837347126}"/>
              </a:ext>
            </a:extLst>
          </p:cNvPr>
          <p:cNvSpPr txBox="1"/>
          <p:nvPr/>
        </p:nvSpPr>
        <p:spPr>
          <a:xfrm>
            <a:off x="481" y="3645024"/>
            <a:ext cx="6094520" cy="2565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 before 4.19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Summarize insight gained from the modular paper.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Think from GAN’s perspective about the structure, focusing on the local and global objective, the way modules integrate.</a:t>
            </a:r>
          </a:p>
          <a:p>
            <a:pPr lvl="2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defRPr/>
            </a:pPr>
            <a:endParaRPr lang="en-US" altLang="zh-CN" sz="1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8D6B57-4867-480C-9606-6E6117C760D7}"/>
              </a:ext>
            </a:extLst>
          </p:cNvPr>
          <p:cNvSpPr txBox="1">
            <a:spLocks/>
          </p:cNvSpPr>
          <p:nvPr/>
        </p:nvSpPr>
        <p:spPr>
          <a:xfrm>
            <a:off x="551384" y="188640"/>
            <a:ext cx="6336704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pPr algn="l"/>
            <a:r>
              <a:rPr kumimoji="0" lang="en-US" altLang="zh-CN" sz="3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 Minutes and Progress</a:t>
            </a:r>
          </a:p>
        </p:txBody>
      </p:sp>
    </p:spTree>
    <p:extLst>
      <p:ext uri="{BB962C8B-B14F-4D97-AF65-F5344CB8AC3E}">
        <p14:creationId xmlns:p14="http://schemas.microsoft.com/office/powerpoint/2010/main" val="191778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8D19FA8E-658F-42C4-8842-73B9DE6ADDF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0"/>
            <a:ext cx="4872789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42313FC-511B-4842-82D1-11CB14868C9C}"/>
              </a:ext>
            </a:extLst>
          </p:cNvPr>
          <p:cNvSpPr txBox="1"/>
          <p:nvPr/>
        </p:nvSpPr>
        <p:spPr>
          <a:xfrm>
            <a:off x="0" y="980728"/>
            <a:ext cx="6094520" cy="1461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 from 4.24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 architecture; 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Add one use case of text-to-image generation.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9F4077-4C95-4474-80E6-88E395768527}"/>
              </a:ext>
            </a:extLst>
          </p:cNvPr>
          <p:cNvSpPr txBox="1"/>
          <p:nvPr/>
        </p:nvSpPr>
        <p:spPr>
          <a:xfrm>
            <a:off x="23166" y="3068960"/>
            <a:ext cx="6094520" cy="1756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 before 4.24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Implemented on basic GAN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Chose dataset: moving MNIST. Preprocess the data.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23CDC06-EB87-4A8A-9287-F926C1B9B14C}"/>
              </a:ext>
            </a:extLst>
          </p:cNvPr>
          <p:cNvSpPr txBox="1">
            <a:spLocks/>
          </p:cNvSpPr>
          <p:nvPr/>
        </p:nvSpPr>
        <p:spPr>
          <a:xfrm>
            <a:off x="551384" y="188640"/>
            <a:ext cx="6336704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pPr algn="l"/>
            <a:r>
              <a:rPr kumimoji="0" lang="en-US" altLang="zh-CN" sz="3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 Minutes and Progress</a:t>
            </a:r>
          </a:p>
        </p:txBody>
      </p:sp>
    </p:spTree>
    <p:extLst>
      <p:ext uri="{BB962C8B-B14F-4D97-AF65-F5344CB8AC3E}">
        <p14:creationId xmlns:p14="http://schemas.microsoft.com/office/powerpoint/2010/main" val="313790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49857C82-4DF6-4298-821F-18E527061CE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8" y="44624"/>
            <a:ext cx="4815191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704D83F-FD4C-471B-9B38-679483A74FCF}"/>
              </a:ext>
            </a:extLst>
          </p:cNvPr>
          <p:cNvSpPr txBox="1"/>
          <p:nvPr/>
        </p:nvSpPr>
        <p:spPr>
          <a:xfrm>
            <a:off x="1480" y="1429696"/>
            <a:ext cx="6094520" cy="2861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 from 5.4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First: build whole structure for video prediction case, with short-term motion + </a:t>
            </a:r>
            <a:r>
              <a:rPr lang="en-US" altLang="zh-CN" sz="160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long-term motion objective </a:t>
            </a: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functions.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Second: evaluation + refine module structure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 the same time, go for vid2vid translation, look for medical datasets/cases (if possible)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8C8291-090B-4574-807E-9AB489880732}"/>
              </a:ext>
            </a:extLst>
          </p:cNvPr>
          <p:cNvSpPr txBox="1"/>
          <p:nvPr/>
        </p:nvSpPr>
        <p:spPr>
          <a:xfrm>
            <a:off x="0" y="4549858"/>
            <a:ext cx="6094520" cy="124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 before 5.4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first module done; Moving MNIST Data processed and run with results.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4143C0-055A-4C13-9B22-08112B24A550}"/>
              </a:ext>
            </a:extLst>
          </p:cNvPr>
          <p:cNvSpPr txBox="1">
            <a:spLocks/>
          </p:cNvSpPr>
          <p:nvPr/>
        </p:nvSpPr>
        <p:spPr>
          <a:xfrm>
            <a:off x="551384" y="188640"/>
            <a:ext cx="6336704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pPr algn="l"/>
            <a:r>
              <a:rPr kumimoji="0" lang="en-US" altLang="zh-CN" sz="3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 Minutes and Progress</a:t>
            </a:r>
          </a:p>
        </p:txBody>
      </p:sp>
    </p:spTree>
    <p:extLst>
      <p:ext uri="{BB962C8B-B14F-4D97-AF65-F5344CB8AC3E}">
        <p14:creationId xmlns:p14="http://schemas.microsoft.com/office/powerpoint/2010/main" val="7195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704D83F-FD4C-471B-9B38-679483A74FCF}"/>
              </a:ext>
            </a:extLst>
          </p:cNvPr>
          <p:cNvSpPr txBox="1"/>
          <p:nvPr/>
        </p:nvSpPr>
        <p:spPr>
          <a:xfrm>
            <a:off x="0" y="2994522"/>
            <a:ext cx="6094520" cy="1974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 from 5.11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Define research problem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 short term motion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Modify input and output for video prediction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8C8291-090B-4574-807E-9AB489880732}"/>
              </a:ext>
            </a:extLst>
          </p:cNvPr>
          <p:cNvSpPr txBox="1"/>
          <p:nvPr/>
        </p:nvSpPr>
        <p:spPr>
          <a:xfrm>
            <a:off x="0" y="5326624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 before 5.11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Module 2 structure done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4143C0-055A-4C13-9B22-08112B24A550}"/>
              </a:ext>
            </a:extLst>
          </p:cNvPr>
          <p:cNvSpPr txBox="1">
            <a:spLocks/>
          </p:cNvSpPr>
          <p:nvPr/>
        </p:nvSpPr>
        <p:spPr>
          <a:xfrm>
            <a:off x="551384" y="188640"/>
            <a:ext cx="6336704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pPr algn="l"/>
            <a:r>
              <a:rPr kumimoji="0" lang="en-US" altLang="zh-CN" sz="3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 Minutes and Progress</a:t>
            </a:r>
          </a:p>
        </p:txBody>
      </p:sp>
      <p:pic>
        <p:nvPicPr>
          <p:cNvPr id="4" name="图片 3" descr="图示, 示意图&#10;&#10;描述已自动生成">
            <a:extLst>
              <a:ext uri="{FF2B5EF4-FFF2-40B4-BE49-F238E27FC236}">
                <a16:creationId xmlns:a16="http://schemas.microsoft.com/office/drawing/2014/main" id="{50371160-5814-4E5A-9461-820900015B7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58853" y="769695"/>
            <a:ext cx="3281098" cy="54867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62E268C-12B5-4F14-92CA-C86CE6E74E9A}"/>
              </a:ext>
            </a:extLst>
          </p:cNvPr>
          <p:cNvSpPr txBox="1"/>
          <p:nvPr/>
        </p:nvSpPr>
        <p:spPr>
          <a:xfrm>
            <a:off x="975" y="1203768"/>
            <a:ext cx="6094520" cy="1461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Meeting minutes on 5.11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Our contribution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Existing works: NMN, multistage network, MNN</a:t>
            </a:r>
          </a:p>
        </p:txBody>
      </p:sp>
    </p:spTree>
    <p:extLst>
      <p:ext uri="{BB962C8B-B14F-4D97-AF65-F5344CB8AC3E}">
        <p14:creationId xmlns:p14="http://schemas.microsoft.com/office/powerpoint/2010/main" val="102116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704D83F-FD4C-471B-9B38-679483A74FCF}"/>
              </a:ext>
            </a:extLst>
          </p:cNvPr>
          <p:cNvSpPr txBox="1"/>
          <p:nvPr/>
        </p:nvSpPr>
        <p:spPr>
          <a:xfrm>
            <a:off x="0" y="2994522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 from 5.19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8C8291-090B-4574-807E-9AB489880732}"/>
              </a:ext>
            </a:extLst>
          </p:cNvPr>
          <p:cNvSpPr txBox="1"/>
          <p:nvPr/>
        </p:nvSpPr>
        <p:spPr>
          <a:xfrm>
            <a:off x="0" y="5326624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 before 5.19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4143C0-055A-4C13-9B22-08112B24A550}"/>
              </a:ext>
            </a:extLst>
          </p:cNvPr>
          <p:cNvSpPr txBox="1">
            <a:spLocks/>
          </p:cNvSpPr>
          <p:nvPr/>
        </p:nvSpPr>
        <p:spPr>
          <a:xfrm>
            <a:off x="551384" y="188640"/>
            <a:ext cx="6336704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pPr algn="l"/>
            <a:r>
              <a:rPr kumimoji="0" lang="en-US" altLang="zh-CN" sz="3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 Minutes and Progress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2E268C-12B5-4F14-92CA-C86CE6E74E9A}"/>
              </a:ext>
            </a:extLst>
          </p:cNvPr>
          <p:cNvSpPr txBox="1"/>
          <p:nvPr/>
        </p:nvSpPr>
        <p:spPr>
          <a:xfrm>
            <a:off x="975" y="1203768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Meeting minutes on 5.19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72C1187E-5250-4CC8-AA36-CEB5F0CD44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29" y="0"/>
            <a:ext cx="4527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4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704D83F-FD4C-471B-9B38-679483A74FCF}"/>
              </a:ext>
            </a:extLst>
          </p:cNvPr>
          <p:cNvSpPr txBox="1"/>
          <p:nvPr/>
        </p:nvSpPr>
        <p:spPr>
          <a:xfrm>
            <a:off x="0" y="2994522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 from 5.19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8C8291-090B-4574-807E-9AB489880732}"/>
              </a:ext>
            </a:extLst>
          </p:cNvPr>
          <p:cNvSpPr txBox="1"/>
          <p:nvPr/>
        </p:nvSpPr>
        <p:spPr>
          <a:xfrm>
            <a:off x="0" y="5326624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 before 5.19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4143C0-055A-4C13-9B22-08112B24A550}"/>
              </a:ext>
            </a:extLst>
          </p:cNvPr>
          <p:cNvSpPr txBox="1">
            <a:spLocks/>
          </p:cNvSpPr>
          <p:nvPr/>
        </p:nvSpPr>
        <p:spPr>
          <a:xfrm>
            <a:off x="551384" y="188640"/>
            <a:ext cx="6336704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pPr algn="l"/>
            <a:r>
              <a:rPr kumimoji="0" lang="en-US" altLang="zh-CN" sz="3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 Minutes and Progress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2E268C-12B5-4F14-92CA-C86CE6E74E9A}"/>
              </a:ext>
            </a:extLst>
          </p:cNvPr>
          <p:cNvSpPr txBox="1"/>
          <p:nvPr/>
        </p:nvSpPr>
        <p:spPr>
          <a:xfrm>
            <a:off x="975" y="1203768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Meeting minutes on 5.19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A3743F5B-A56F-4F1A-AD15-89C63BD44B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50"/>
          <a:stretch/>
        </p:blipFill>
        <p:spPr>
          <a:xfrm>
            <a:off x="7189262" y="332656"/>
            <a:ext cx="4523362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4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 Rounded MT Bold"/>
        <a:ea typeface="PMingLiU"/>
        <a:cs typeface=""/>
      </a:majorFont>
      <a:minorFont>
        <a:latin typeface="Arial Rounded MT Bold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30440</TotalTime>
  <Words>676</Words>
  <Application>Microsoft Office PowerPoint</Application>
  <PresentationFormat>宽屏</PresentationFormat>
  <Paragraphs>94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Lucida Grande</vt:lpstr>
      <vt:lpstr>Menlo Bold</vt:lpstr>
      <vt:lpstr>Sans serif</vt:lpstr>
      <vt:lpstr>Arial</vt:lpstr>
      <vt:lpstr>Arial Rounded MT Bold</vt:lpstr>
      <vt:lpstr>Calibri</vt:lpstr>
      <vt:lpstr>Garamond</vt:lpstr>
      <vt:lpstr>Helvetica</vt:lpstr>
      <vt:lpstr>Wingdings</vt:lpstr>
      <vt:lpstr>1_Pixel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ZHAO, Pepper [Student]</dc:creator>
  <cp:lastModifiedBy>ZHAO, Pepper [Student]</cp:lastModifiedBy>
  <cp:revision>602</cp:revision>
  <dcterms:created xsi:type="dcterms:W3CDTF">2020-12-29T12:15:49Z</dcterms:created>
  <dcterms:modified xsi:type="dcterms:W3CDTF">2021-06-17T14:29:36Z</dcterms:modified>
</cp:coreProperties>
</file>