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1271" r:id="rId2"/>
    <p:sldId id="1274" r:id="rId3"/>
    <p:sldId id="1273" r:id="rId4"/>
    <p:sldId id="1275" r:id="rId5"/>
  </p:sldIdLst>
  <p:sldSz cx="12192000" cy="6858000"/>
  <p:notesSz cx="6805613" cy="99441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, Pepper [Student]" initials="ZP[" lastIdx="1" clrIdx="0">
    <p:extLst>
      <p:ext uri="{19B8F6BF-5375-455C-9EA6-DF929625EA0E}">
        <p15:presenceInfo xmlns:p15="http://schemas.microsoft.com/office/powerpoint/2012/main" userId="ZHAO, Pepper [Student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C5"/>
    <a:srgbClr val="FF9FBF"/>
    <a:srgbClr val="8A4704"/>
    <a:srgbClr val="600000"/>
    <a:srgbClr val="FF6699"/>
    <a:srgbClr val="FF6600"/>
    <a:srgbClr val="E2F3E1"/>
    <a:srgbClr val="CCFFCC"/>
    <a:srgbClr val="155340"/>
    <a:srgbClr val="2CA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94" autoAdjust="0"/>
    <p:restoredTop sz="84085" autoAdjust="0"/>
  </p:normalViewPr>
  <p:slideViewPr>
    <p:cSldViewPr>
      <p:cViewPr varScale="1">
        <p:scale>
          <a:sx n="60" d="100"/>
          <a:sy n="60" d="100"/>
        </p:scale>
        <p:origin x="536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l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2" y="1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r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fld id="{3127E6CE-E3B7-BB45-B3E6-009308D68BF3}" type="datetimeFigureOut">
              <a:rPr lang="zh-TW" altLang="en-US"/>
              <a:pPr>
                <a:defRPr/>
              </a:pPr>
              <a:t>2021/5/21</a:t>
            </a:fld>
            <a:endParaRPr lang="en-US" altLang="zh-TW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5024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l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2" y="9445024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r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fld id="{16590455-2B33-614D-A6D6-AAFC9BA136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4505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l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54452" y="1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r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fld id="{4F3CFBDA-09B0-414B-848A-F699A5CCC958}" type="datetimeFigureOut">
              <a:rPr lang="en-US" altLang="zh-CN"/>
              <a:pPr>
                <a:defRPr/>
              </a:pPr>
              <a:t>5/21/2021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89501" tIns="44751" rIns="89501" bIns="4475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0562" y="4724072"/>
            <a:ext cx="5444490" cy="4474533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445024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l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54452" y="9445024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r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fld id="{4DDD64AC-B278-FE4B-91A1-631D62D7D0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34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355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50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4734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52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3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609600"/>
            <a:ext cx="11387667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412875"/>
            <a:ext cx="11523133" cy="5024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C3C65"/>
          </a:solidFill>
          <a:latin typeface="Sans serif"/>
          <a:ea typeface="新細明體" pitchFamily="18" charset="-120"/>
          <a:cs typeface="Sans serif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3C65"/>
        </a:buClr>
        <a:buSzPct val="110000"/>
        <a:buFont typeface="Arial" charset="0"/>
        <a:buChar char="•"/>
        <a:defRPr sz="3000">
          <a:solidFill>
            <a:srgbClr val="3C3C65"/>
          </a:solidFill>
          <a:latin typeface="Helvetica"/>
          <a:ea typeface="+mn-ea"/>
          <a:cs typeface="Helvetica"/>
        </a:defRPr>
      </a:lvl1pPr>
      <a:lvl2pPr marL="733425" indent="-347663" algn="l" rtl="0" eaLnBrk="0" fontAlgn="base" hangingPunct="0">
        <a:spcBef>
          <a:spcPts val="600"/>
        </a:spcBef>
        <a:spcAft>
          <a:spcPct val="0"/>
        </a:spcAft>
        <a:buClr>
          <a:srgbClr val="651425"/>
        </a:buClr>
        <a:buSzPct val="100000"/>
        <a:buFont typeface="Lucida Grande" charset="0"/>
        <a:buChar char="-"/>
        <a:defRPr sz="2800">
          <a:solidFill>
            <a:srgbClr val="3C3C65"/>
          </a:solidFill>
          <a:latin typeface="Helvetica"/>
          <a:ea typeface="+mn-ea"/>
          <a:cs typeface="Helvetica"/>
        </a:defRPr>
      </a:lvl2pPr>
      <a:lvl3pPr marL="1000125" indent="-265113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SzPct val="100000"/>
        <a:buFont typeface="Menlo Bold" charset="0"/>
        <a:buChar char="‣"/>
        <a:defRPr sz="2400">
          <a:solidFill>
            <a:srgbClr val="3C3C65"/>
          </a:solidFill>
          <a:latin typeface="Helvetica"/>
          <a:ea typeface="+mn-ea"/>
          <a:cs typeface="Helvetic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rgbClr val="3C3C65"/>
          </a:solidFill>
          <a:latin typeface="Helvetica"/>
          <a:ea typeface="+mn-ea"/>
          <a:cs typeface="Helvetic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rgbClr val="3C3C65"/>
          </a:solidFill>
          <a:latin typeface="Helvetica"/>
          <a:ea typeface="+mn-ea"/>
          <a:cs typeface="Helvetic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3940A0DD-1CC9-4DB9-9948-4125F9036C26}"/>
              </a:ext>
            </a:extLst>
          </p:cNvPr>
          <p:cNvSpPr txBox="1"/>
          <p:nvPr/>
        </p:nvSpPr>
        <p:spPr>
          <a:xfrm>
            <a:off x="95201" y="134459"/>
            <a:ext cx="6336704" cy="1352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indent="-457200" algn="l" defTabSz="914400" eaLnBrk="0" fontAlgn="auto" latinLnBrk="0" hangingPunct="0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ClrTx/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zh-CN" sz="20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Basic generator</a:t>
            </a:r>
          </a:p>
          <a:p>
            <a:pPr marL="800100" lvl="1" indent="-342900" algn="l" ea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a typeface="+mn-ea"/>
                <a:cs typeface="Arial" panose="020B0604020202020204" pitchFamily="34" charset="0"/>
              </a:rPr>
              <a:t>Input dimension: (samples, rows, cols, channels)</a:t>
            </a:r>
            <a:endParaRPr lang="en-US" altLang="zh-CN" b="0" dirty="0">
              <a:ea typeface="+mn-ea"/>
              <a:cs typeface="Arial" panose="020B0604020202020204" pitchFamily="34" charset="0"/>
            </a:endParaRPr>
          </a:p>
          <a:p>
            <a:pPr marL="800100" lvl="1" indent="-342900" algn="l" ea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altLang="zh-CN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432B65-51AF-4E9D-8B79-B1309B008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2774188"/>
            <a:ext cx="5783105" cy="346148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83D4459-A026-4C94-A26D-A0E8028AD5A8}"/>
              </a:ext>
            </a:extLst>
          </p:cNvPr>
          <p:cNvSpPr txBox="1"/>
          <p:nvPr/>
        </p:nvSpPr>
        <p:spPr>
          <a:xfrm>
            <a:off x="161136" y="2774188"/>
            <a:ext cx="3640690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ea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a typeface="+mn-ea"/>
                <a:cs typeface="Arial" panose="020B0604020202020204" pitchFamily="34" charset="0"/>
              </a:rPr>
              <a:t>Network architecture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13521E-1F42-4254-9A03-0FA907F61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36" y="1066439"/>
            <a:ext cx="2038635" cy="3238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2D63CE6-0B83-4242-895F-E7DD356B6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32" y="2677641"/>
            <a:ext cx="3640690" cy="372148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0C45612-63A4-464D-9358-74C35C2F46CD}"/>
              </a:ext>
            </a:extLst>
          </p:cNvPr>
          <p:cNvSpPr txBox="1"/>
          <p:nvPr/>
        </p:nvSpPr>
        <p:spPr>
          <a:xfrm>
            <a:off x="132782" y="1421766"/>
            <a:ext cx="4973612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ea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a typeface="+mn-ea"/>
                <a:cs typeface="Arial" panose="020B0604020202020204" pitchFamily="34" charset="0"/>
              </a:rPr>
              <a:t>Loss functions for combined training: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DDFA9EA-1767-4E76-8B87-B26778BB7B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26" y="1804473"/>
            <a:ext cx="7830643" cy="28579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482110D-9B4D-42AC-A5E3-1E5DCC988458}"/>
              </a:ext>
            </a:extLst>
          </p:cNvPr>
          <p:cNvSpPr txBox="1"/>
          <p:nvPr/>
        </p:nvSpPr>
        <p:spPr>
          <a:xfrm>
            <a:off x="132665" y="2246173"/>
            <a:ext cx="6880364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ea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a typeface="+mn-ea"/>
                <a:cs typeface="Arial" panose="020B0604020202020204" pitchFamily="34" charset="0"/>
              </a:rPr>
              <a:t>Structure of G: untrained; structure of D: trained.</a:t>
            </a:r>
          </a:p>
        </p:txBody>
      </p:sp>
    </p:spTree>
    <p:extLst>
      <p:ext uri="{BB962C8B-B14F-4D97-AF65-F5344CB8AC3E}">
        <p14:creationId xmlns:p14="http://schemas.microsoft.com/office/powerpoint/2010/main" val="15920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E69D6F56-1E3A-4E9B-A27F-4A478D2A01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"/>
          <a:stretch/>
        </p:blipFill>
        <p:spPr>
          <a:xfrm>
            <a:off x="130215" y="1026242"/>
            <a:ext cx="6480720" cy="434345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940A0DD-1CC9-4DB9-9948-4125F9036C26}"/>
              </a:ext>
            </a:extLst>
          </p:cNvPr>
          <p:cNvSpPr txBox="1"/>
          <p:nvPr/>
        </p:nvSpPr>
        <p:spPr>
          <a:xfrm>
            <a:off x="95201" y="134459"/>
            <a:ext cx="6336704" cy="89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indent="-457200" algn="l" defTabSz="914400" eaLnBrk="0" fontAlgn="auto" latinLnBrk="0" hangingPunct="0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ClrTx/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zh-CN" sz="20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Basic generator</a:t>
            </a:r>
          </a:p>
          <a:p>
            <a:pPr marL="800100" lvl="1" indent="-342900" algn="l" ea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altLang="zh-CN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98174C-BD38-4640-AD0A-66DE13673EE5}"/>
              </a:ext>
            </a:extLst>
          </p:cNvPr>
          <p:cNvSpPr txBox="1"/>
          <p:nvPr/>
        </p:nvSpPr>
        <p:spPr>
          <a:xfrm>
            <a:off x="0" y="607132"/>
            <a:ext cx="2754693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ea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a typeface="+mn-ea"/>
                <a:cs typeface="Arial" panose="020B0604020202020204" pitchFamily="34" charset="0"/>
              </a:rPr>
              <a:t>Result: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926BF0-E146-4394-B9FC-64E2FBB65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1272884"/>
            <a:ext cx="4776262" cy="485759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8047777-4296-46C2-82ED-892B87B3152E}"/>
              </a:ext>
            </a:extLst>
          </p:cNvPr>
          <p:cNvSpPr txBox="1"/>
          <p:nvPr/>
        </p:nvSpPr>
        <p:spPr>
          <a:xfrm>
            <a:off x="5591944" y="601010"/>
            <a:ext cx="5424334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ea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a typeface="+mn-ea"/>
                <a:cs typeface="Arial" panose="020B0604020202020204" pitchFamily="34" charset="0"/>
              </a:rPr>
              <a:t>Discriminator loss and accuracy. G loss.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B3FB36-00FD-4775-8899-087F738765A8}"/>
              </a:ext>
            </a:extLst>
          </p:cNvPr>
          <p:cNvSpPr txBox="1"/>
          <p:nvPr/>
        </p:nvSpPr>
        <p:spPr>
          <a:xfrm>
            <a:off x="335360" y="5396864"/>
            <a:ext cx="5472608" cy="726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ea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C00000"/>
                </a:solidFill>
                <a:ea typeface="+mn-ea"/>
                <a:cs typeface="Arial" panose="020B0604020202020204" pitchFamily="34" charset="0"/>
              </a:rPr>
              <a:t>Problem: blurry, can not predict even after 50000 epoch of training. </a:t>
            </a:r>
          </a:p>
        </p:txBody>
      </p:sp>
    </p:spTree>
    <p:extLst>
      <p:ext uri="{BB962C8B-B14F-4D97-AF65-F5344CB8AC3E}">
        <p14:creationId xmlns:p14="http://schemas.microsoft.com/office/powerpoint/2010/main" val="234801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3940A0DD-1CC9-4DB9-9948-4125F9036C26}"/>
              </a:ext>
            </a:extLst>
          </p:cNvPr>
          <p:cNvSpPr txBox="1"/>
          <p:nvPr/>
        </p:nvSpPr>
        <p:spPr>
          <a:xfrm>
            <a:off x="402308" y="260252"/>
            <a:ext cx="6336704" cy="1684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indent="-457200" algn="l" defTabSz="914400" eaLnBrk="0" fontAlgn="auto" latinLnBrk="0" hangingPunct="0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ClrTx/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zh-CN" sz="20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ConvLSTM</a:t>
            </a:r>
            <a:r>
              <a:rPr kumimoji="0" lang="en-US" altLang="zh-CN" sz="20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generator</a:t>
            </a:r>
          </a:p>
          <a:p>
            <a:pPr marL="800100" lvl="1" indent="-342900" algn="l" ea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a typeface="+mn-ea"/>
                <a:cs typeface="Arial" panose="020B0604020202020204" pitchFamily="34" charset="0"/>
              </a:rPr>
              <a:t>Input dimension: (samples, time, rows, cols, channels)</a:t>
            </a:r>
            <a:endParaRPr lang="en-US" altLang="zh-CN" b="0" dirty="0">
              <a:ea typeface="+mn-ea"/>
              <a:cs typeface="Arial" panose="020B0604020202020204" pitchFamily="34" charset="0"/>
            </a:endParaRPr>
          </a:p>
          <a:p>
            <a:pPr marL="800100" lvl="1" indent="-342900" algn="l" ea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altLang="zh-CN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3D4459-A026-4C94-A26D-A0E8028AD5A8}"/>
              </a:ext>
            </a:extLst>
          </p:cNvPr>
          <p:cNvSpPr txBox="1"/>
          <p:nvPr/>
        </p:nvSpPr>
        <p:spPr>
          <a:xfrm>
            <a:off x="439889" y="2568531"/>
            <a:ext cx="3640690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ea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a typeface="+mn-ea"/>
                <a:cs typeface="Arial" panose="020B0604020202020204" pitchFamily="34" charset="0"/>
              </a:rPr>
              <a:t>Network architecture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C45612-63A4-464D-9358-74C35C2F46CD}"/>
              </a:ext>
            </a:extLst>
          </p:cNvPr>
          <p:cNvSpPr txBox="1"/>
          <p:nvPr/>
        </p:nvSpPr>
        <p:spPr>
          <a:xfrm>
            <a:off x="439889" y="1547559"/>
            <a:ext cx="4973612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ea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a typeface="+mn-ea"/>
                <a:cs typeface="Arial" panose="020B0604020202020204" pitchFamily="34" charset="0"/>
              </a:rPr>
              <a:t>Loss functions for combined training: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DDFA9EA-1767-4E76-8B87-B26778BB7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52" y="1957462"/>
            <a:ext cx="7830643" cy="2857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702594C-A9F1-44BD-9B87-E9B11BF35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56" y="1127367"/>
            <a:ext cx="2295845" cy="3524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0B5EC9-CE28-4CB8-8DB1-2AE97DEC7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362" y="3364603"/>
            <a:ext cx="6710674" cy="30167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DF5CCC-712E-453E-B405-EA118BDEF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519" y="3229076"/>
            <a:ext cx="3870827" cy="33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3940A0DD-1CC9-4DB9-9948-4125F9036C26}"/>
              </a:ext>
            </a:extLst>
          </p:cNvPr>
          <p:cNvSpPr txBox="1"/>
          <p:nvPr/>
        </p:nvSpPr>
        <p:spPr>
          <a:xfrm>
            <a:off x="95201" y="134459"/>
            <a:ext cx="6336704" cy="89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indent="-457200" algn="l" defTabSz="914400" eaLnBrk="0" fontAlgn="auto" latinLnBrk="0" hangingPunct="0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ClrTx/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zh-CN" sz="20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ConvLSTM</a:t>
            </a:r>
            <a:r>
              <a:rPr kumimoji="0" lang="en-US" altLang="zh-CN" sz="20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generator</a:t>
            </a:r>
          </a:p>
          <a:p>
            <a:pPr marL="800100" lvl="1" indent="-342900" algn="l" ea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altLang="zh-CN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98174C-BD38-4640-AD0A-66DE13673EE5}"/>
              </a:ext>
            </a:extLst>
          </p:cNvPr>
          <p:cNvSpPr txBox="1"/>
          <p:nvPr/>
        </p:nvSpPr>
        <p:spPr>
          <a:xfrm>
            <a:off x="0" y="607132"/>
            <a:ext cx="2754693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ea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a typeface="+mn-ea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047777-4296-46C2-82ED-892B87B3152E}"/>
              </a:ext>
            </a:extLst>
          </p:cNvPr>
          <p:cNvSpPr txBox="1"/>
          <p:nvPr/>
        </p:nvSpPr>
        <p:spPr>
          <a:xfrm>
            <a:off x="5603187" y="361409"/>
            <a:ext cx="5424334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ea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a typeface="+mn-ea"/>
                <a:cs typeface="Arial" panose="020B0604020202020204" pitchFamily="34" charset="0"/>
              </a:rPr>
              <a:t>Discriminator loss and accuracy. G loss.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DA4B9E-659C-4346-9091-127488F70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36" y="1430546"/>
            <a:ext cx="5249008" cy="37438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84294B-690C-4E05-93CC-E8317B030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656" y="748275"/>
            <a:ext cx="5830114" cy="46583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828724C-5707-452B-BD17-63C48265BD81}"/>
              </a:ext>
            </a:extLst>
          </p:cNvPr>
          <p:cNvSpPr txBox="1"/>
          <p:nvPr/>
        </p:nvSpPr>
        <p:spPr>
          <a:xfrm>
            <a:off x="-240704" y="5176718"/>
            <a:ext cx="5544616" cy="1059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 ea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defRPr/>
            </a:pPr>
            <a:r>
              <a:rPr lang="en-US" altLang="zh-CN" dirty="0">
                <a:solidFill>
                  <a:srgbClr val="C00000"/>
                </a:solidFill>
                <a:ea typeface="+mn-ea"/>
                <a:cs typeface="Arial" panose="020B0604020202020204" pitchFamily="34" charset="0"/>
              </a:rPr>
              <a:t>Problem: G generates same as input sequence, the discriminator (too weak) can not tell the difference between </a:t>
            </a:r>
            <a:r>
              <a:rPr lang="en-US" altLang="zh-CN" b="1" dirty="0">
                <a:solidFill>
                  <a:srgbClr val="C00000"/>
                </a:solidFill>
                <a:ea typeface="+mn-ea"/>
                <a:cs typeface="Arial" panose="020B0604020202020204" pitchFamily="34" charset="0"/>
              </a:rPr>
              <a:t>target</a:t>
            </a:r>
            <a:r>
              <a:rPr lang="en-US" altLang="zh-CN" dirty="0">
                <a:solidFill>
                  <a:srgbClr val="C00000"/>
                </a:solidFill>
                <a:ea typeface="+mn-ea"/>
                <a:cs typeface="Arial" panose="020B0604020202020204" pitchFamily="34" charset="0"/>
              </a:rPr>
              <a:t> and  </a:t>
            </a:r>
            <a:r>
              <a:rPr lang="en-US" altLang="zh-CN" b="1" dirty="0">
                <a:solidFill>
                  <a:srgbClr val="C00000"/>
                </a:solidFill>
                <a:ea typeface="+mn-ea"/>
                <a:cs typeface="Arial" panose="020B0604020202020204" pitchFamily="34" charset="0"/>
              </a:rPr>
              <a:t>generated.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387884-E41B-400B-8052-D1F73645E143}"/>
              </a:ext>
            </a:extLst>
          </p:cNvPr>
          <p:cNvSpPr txBox="1"/>
          <p:nvPr/>
        </p:nvSpPr>
        <p:spPr>
          <a:xfrm>
            <a:off x="5273329" y="5450055"/>
            <a:ext cx="6912768" cy="139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 ea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defRPr/>
            </a:pPr>
            <a:r>
              <a:rPr lang="en-US" altLang="zh-CN" dirty="0">
                <a:solidFill>
                  <a:srgbClr val="C00000"/>
                </a:solidFill>
                <a:ea typeface="+mn-ea"/>
                <a:cs typeface="Arial" panose="020B0604020202020204" pitchFamily="34" charset="0"/>
              </a:rPr>
              <a:t>Possible solution: 1. combine neuro structure of </a:t>
            </a:r>
            <a:r>
              <a:rPr lang="en-US" altLang="zh-CN" dirty="0" err="1">
                <a:solidFill>
                  <a:srgbClr val="C00000"/>
                </a:solidFill>
                <a:ea typeface="+mn-ea"/>
                <a:cs typeface="Arial" panose="020B0604020202020204" pitchFamily="34" charset="0"/>
              </a:rPr>
              <a:t>Convlstm</a:t>
            </a:r>
            <a:r>
              <a:rPr lang="en-US" altLang="zh-CN" dirty="0">
                <a:solidFill>
                  <a:srgbClr val="C00000"/>
                </a:solidFill>
                <a:ea typeface="+mn-ea"/>
                <a:cs typeface="Arial" panose="020B0604020202020204" pitchFamily="34" charset="0"/>
              </a:rPr>
              <a:t> with Basic one. 2. Use </a:t>
            </a:r>
            <a:r>
              <a:rPr lang="en-US" altLang="zh-CN" b="1" dirty="0">
                <a:solidFill>
                  <a:srgbClr val="C00000"/>
                </a:solidFill>
                <a:ea typeface="+mn-ea"/>
                <a:cs typeface="Arial" panose="020B0604020202020204" pitchFamily="34" charset="0"/>
              </a:rPr>
              <a:t>stronger D</a:t>
            </a:r>
            <a:r>
              <a:rPr lang="en-US" altLang="zh-CN" dirty="0">
                <a:solidFill>
                  <a:srgbClr val="C00000"/>
                </a:solidFill>
                <a:ea typeface="+mn-ea"/>
                <a:cs typeface="Arial" panose="020B0604020202020204" pitchFamily="34" charset="0"/>
              </a:rPr>
              <a:t> (pretrained or use better loss functions) to tell the slight difference between target and generated clips.</a:t>
            </a:r>
            <a:endParaRPr lang="en-US" altLang="zh-CN" b="1" dirty="0">
              <a:solidFill>
                <a:srgbClr val="C00000"/>
              </a:solidFill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 Rounded MT Bold"/>
        <a:ea typeface="PMingLiU"/>
        <a:cs typeface=""/>
      </a:majorFont>
      <a:minorFont>
        <a:latin typeface="Arial Rounded MT Bold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30260</TotalTime>
  <Words>162</Words>
  <Application>Microsoft Office PowerPoint</Application>
  <PresentationFormat>宽屏</PresentationFormat>
  <Paragraphs>22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Lucida Grande</vt:lpstr>
      <vt:lpstr>Menlo Bold</vt:lpstr>
      <vt:lpstr>Sans serif</vt:lpstr>
      <vt:lpstr>Arial</vt:lpstr>
      <vt:lpstr>Arial Rounded MT Bold</vt:lpstr>
      <vt:lpstr>Calibri</vt:lpstr>
      <vt:lpstr>Courier New</vt:lpstr>
      <vt:lpstr>Helvetica</vt:lpstr>
      <vt:lpstr>Wingdings</vt:lpstr>
      <vt:lpstr>1_Pixel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ZHAO, Pepper [Student]</dc:creator>
  <cp:lastModifiedBy>ZHAO, Pepper [Student]</cp:lastModifiedBy>
  <cp:revision>676</cp:revision>
  <dcterms:created xsi:type="dcterms:W3CDTF">2020-12-29T12:15:49Z</dcterms:created>
  <dcterms:modified xsi:type="dcterms:W3CDTF">2021-05-21T10:26:45Z</dcterms:modified>
</cp:coreProperties>
</file>