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1146" r:id="rId2"/>
    <p:sldId id="1195" r:id="rId3"/>
    <p:sldId id="1185" r:id="rId4"/>
    <p:sldId id="1198" r:id="rId5"/>
    <p:sldId id="1194" r:id="rId6"/>
    <p:sldId id="1192" r:id="rId7"/>
    <p:sldId id="1199" r:id="rId8"/>
    <p:sldId id="1197" r:id="rId9"/>
    <p:sldId id="1189" r:id="rId10"/>
    <p:sldId id="1188" r:id="rId11"/>
    <p:sldId id="1190" r:id="rId12"/>
    <p:sldId id="1191" r:id="rId13"/>
  </p:sldIdLst>
  <p:sldSz cx="12192000" cy="6858000"/>
  <p:notesSz cx="6805613" cy="9944100"/>
  <p:defaultTextStyle>
    <a:defPPr>
      <a:defRPr lang="en-US"/>
    </a:defPPr>
    <a:lvl1pPr algn="ctr" rtl="0" fontAlgn="base">
      <a:spcBef>
        <a:spcPct val="0"/>
      </a:spcBef>
      <a:spcAft>
        <a:spcPct val="0"/>
      </a:spcAft>
      <a:defRPr kumimoji="1" kern="1200">
        <a:solidFill>
          <a:schemeClr val="tx1"/>
        </a:solidFill>
        <a:latin typeface="Arial" charset="0"/>
        <a:ea typeface="ＭＳ Ｐゴシック" charset="0"/>
        <a:cs typeface="ＭＳ Ｐゴシック" charset="0"/>
      </a:defRPr>
    </a:lvl1pPr>
    <a:lvl2pPr marL="457200" algn="ctr" rtl="0" fontAlgn="base">
      <a:spcBef>
        <a:spcPct val="0"/>
      </a:spcBef>
      <a:spcAft>
        <a:spcPct val="0"/>
      </a:spcAft>
      <a:defRPr kumimoji="1" kern="1200">
        <a:solidFill>
          <a:schemeClr val="tx1"/>
        </a:solidFill>
        <a:latin typeface="Arial" charset="0"/>
        <a:ea typeface="ＭＳ Ｐゴシック" charset="0"/>
        <a:cs typeface="ＭＳ Ｐゴシック" charset="0"/>
      </a:defRPr>
    </a:lvl2pPr>
    <a:lvl3pPr marL="914400" algn="ctr" rtl="0" fontAlgn="base">
      <a:spcBef>
        <a:spcPct val="0"/>
      </a:spcBef>
      <a:spcAft>
        <a:spcPct val="0"/>
      </a:spcAft>
      <a:defRPr kumimoji="1" kern="1200">
        <a:solidFill>
          <a:schemeClr val="tx1"/>
        </a:solidFill>
        <a:latin typeface="Arial" charset="0"/>
        <a:ea typeface="ＭＳ Ｐゴシック" charset="0"/>
        <a:cs typeface="ＭＳ Ｐゴシック" charset="0"/>
      </a:defRPr>
    </a:lvl3pPr>
    <a:lvl4pPr marL="1371600" algn="ctr" rtl="0" fontAlgn="base">
      <a:spcBef>
        <a:spcPct val="0"/>
      </a:spcBef>
      <a:spcAft>
        <a:spcPct val="0"/>
      </a:spcAft>
      <a:defRPr kumimoji="1" kern="1200">
        <a:solidFill>
          <a:schemeClr val="tx1"/>
        </a:solidFill>
        <a:latin typeface="Arial" charset="0"/>
        <a:ea typeface="ＭＳ Ｐゴシック" charset="0"/>
        <a:cs typeface="ＭＳ Ｐゴシック" charset="0"/>
      </a:defRPr>
    </a:lvl4pPr>
    <a:lvl5pPr marL="1828800" algn="ctr" rtl="0" fontAlgn="base">
      <a:spcBef>
        <a:spcPct val="0"/>
      </a:spcBef>
      <a:spcAft>
        <a:spcPct val="0"/>
      </a:spcAft>
      <a:defRPr kumimoji="1" kern="1200">
        <a:solidFill>
          <a:schemeClr val="tx1"/>
        </a:solidFill>
        <a:latin typeface="Arial" charset="0"/>
        <a:ea typeface="ＭＳ Ｐゴシック" charset="0"/>
        <a:cs typeface="ＭＳ Ｐゴシック" charset="0"/>
      </a:defRPr>
    </a:lvl5pPr>
    <a:lvl6pPr marL="2286000" algn="l" defTabSz="457200" rtl="0" eaLnBrk="1" latinLnBrk="0" hangingPunct="1">
      <a:defRPr kumimoji="1" kern="1200">
        <a:solidFill>
          <a:schemeClr val="tx1"/>
        </a:solidFill>
        <a:latin typeface="Arial" charset="0"/>
        <a:ea typeface="ＭＳ Ｐゴシック" charset="0"/>
        <a:cs typeface="ＭＳ Ｐゴシック" charset="0"/>
      </a:defRPr>
    </a:lvl6pPr>
    <a:lvl7pPr marL="2743200" algn="l" defTabSz="457200" rtl="0" eaLnBrk="1" latinLnBrk="0" hangingPunct="1">
      <a:defRPr kumimoji="1" kern="1200">
        <a:solidFill>
          <a:schemeClr val="tx1"/>
        </a:solidFill>
        <a:latin typeface="Arial" charset="0"/>
        <a:ea typeface="ＭＳ Ｐゴシック" charset="0"/>
        <a:cs typeface="ＭＳ Ｐゴシック" charset="0"/>
      </a:defRPr>
    </a:lvl7pPr>
    <a:lvl8pPr marL="3200400" algn="l" defTabSz="457200" rtl="0" eaLnBrk="1" latinLnBrk="0" hangingPunct="1">
      <a:defRPr kumimoji="1" kern="1200">
        <a:solidFill>
          <a:schemeClr val="tx1"/>
        </a:solidFill>
        <a:latin typeface="Arial" charset="0"/>
        <a:ea typeface="ＭＳ Ｐゴシック" charset="0"/>
        <a:cs typeface="ＭＳ Ｐゴシック" charset="0"/>
      </a:defRPr>
    </a:lvl8pPr>
    <a:lvl9pPr marL="3657600" algn="l" defTabSz="457200" rtl="0" eaLnBrk="1" latinLnBrk="0" hangingPunct="1">
      <a:defRPr kumimoji="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O, Pepper [Student]" initials="ZP[" lastIdx="1" clrIdx="0">
    <p:extLst>
      <p:ext uri="{19B8F6BF-5375-455C-9EA6-DF929625EA0E}">
        <p15:presenceInfo xmlns:p15="http://schemas.microsoft.com/office/powerpoint/2012/main" userId="ZHAO, Pepper [Studen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340"/>
    <a:srgbClr val="600000"/>
    <a:srgbClr val="2CAE86"/>
    <a:srgbClr val="DEDEEC"/>
    <a:srgbClr val="FF3300"/>
    <a:srgbClr val="FF6600"/>
    <a:srgbClr val="192B0C"/>
    <a:srgbClr val="522B11"/>
    <a:srgbClr val="B4E680"/>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94" autoAdjust="0"/>
    <p:restoredTop sz="88596" autoAdjust="0"/>
  </p:normalViewPr>
  <p:slideViewPr>
    <p:cSldViewPr>
      <p:cViewPr varScale="1">
        <p:scale>
          <a:sx n="64" d="100"/>
          <a:sy n="64" d="100"/>
        </p:scale>
        <p:origin x="376" y="3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50" d="100"/>
          <a:sy n="50" d="100"/>
        </p:scale>
        <p:origin x="2716" y="40"/>
      </p:cViewPr>
      <p:guideLst>
        <p:guide orient="horz" pos="3132"/>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1" y="1"/>
            <a:ext cx="2949615" cy="497517"/>
          </a:xfrm>
          <a:prstGeom prst="rect">
            <a:avLst/>
          </a:prstGeom>
          <a:noFill/>
          <a:ln>
            <a:noFill/>
          </a:ln>
          <a:effectLst/>
        </p:spPr>
        <p:txBody>
          <a:bodyPr vert="horz" wrap="square" lIns="95677" tIns="47839" rIns="95677" bIns="47839" numCol="1" anchor="t" anchorCtr="0" compatLnSpc="1">
            <a:prstTxWarp prst="textNoShape">
              <a:avLst/>
            </a:prstTxWarp>
          </a:bodyPr>
          <a:lstStyle>
            <a:lvl1pPr algn="l" defTabSz="957169">
              <a:defRPr sz="1300" smtClean="0">
                <a:cs typeface="Arial Unicode MS" charset="0"/>
              </a:defRPr>
            </a:lvl1pPr>
          </a:lstStyle>
          <a:p>
            <a:pPr>
              <a:defRPr/>
            </a:pPr>
            <a:endParaRPr lang="en-US" altLang="zh-TW"/>
          </a:p>
        </p:txBody>
      </p:sp>
      <p:sp>
        <p:nvSpPr>
          <p:cNvPr id="163843" name="Rectangle 3"/>
          <p:cNvSpPr>
            <a:spLocks noGrp="1" noChangeArrowheads="1"/>
          </p:cNvSpPr>
          <p:nvPr>
            <p:ph type="dt" sz="quarter" idx="1"/>
          </p:nvPr>
        </p:nvSpPr>
        <p:spPr bwMode="auto">
          <a:xfrm>
            <a:off x="3854452" y="1"/>
            <a:ext cx="2949615" cy="497517"/>
          </a:xfrm>
          <a:prstGeom prst="rect">
            <a:avLst/>
          </a:prstGeom>
          <a:noFill/>
          <a:ln>
            <a:noFill/>
          </a:ln>
          <a:effectLst/>
        </p:spPr>
        <p:txBody>
          <a:bodyPr vert="horz" wrap="square" lIns="95677" tIns="47839" rIns="95677" bIns="47839" numCol="1" anchor="t" anchorCtr="0" compatLnSpc="1">
            <a:prstTxWarp prst="textNoShape">
              <a:avLst/>
            </a:prstTxWarp>
          </a:bodyPr>
          <a:lstStyle>
            <a:lvl1pPr algn="r" defTabSz="957169">
              <a:defRPr sz="1300" smtClean="0">
                <a:cs typeface="Arial Unicode MS" charset="0"/>
              </a:defRPr>
            </a:lvl1pPr>
          </a:lstStyle>
          <a:p>
            <a:pPr>
              <a:defRPr/>
            </a:pPr>
            <a:fld id="{3127E6CE-E3B7-BB45-B3E6-009308D68BF3}" type="datetimeFigureOut">
              <a:rPr lang="zh-TW" altLang="en-US"/>
              <a:pPr>
                <a:defRPr/>
              </a:pPr>
              <a:t>2021/1/12</a:t>
            </a:fld>
            <a:endParaRPr lang="en-US" altLang="zh-TW"/>
          </a:p>
        </p:txBody>
      </p:sp>
      <p:sp>
        <p:nvSpPr>
          <p:cNvPr id="163844" name="Rectangle 4"/>
          <p:cNvSpPr>
            <a:spLocks noGrp="1" noChangeArrowheads="1"/>
          </p:cNvSpPr>
          <p:nvPr>
            <p:ph type="ftr" sz="quarter" idx="2"/>
          </p:nvPr>
        </p:nvSpPr>
        <p:spPr bwMode="auto">
          <a:xfrm>
            <a:off x="1" y="9445024"/>
            <a:ext cx="2949615" cy="497517"/>
          </a:xfrm>
          <a:prstGeom prst="rect">
            <a:avLst/>
          </a:prstGeom>
          <a:noFill/>
          <a:ln>
            <a:noFill/>
          </a:ln>
          <a:effectLst/>
        </p:spPr>
        <p:txBody>
          <a:bodyPr vert="horz" wrap="square" lIns="95677" tIns="47839" rIns="95677" bIns="47839" numCol="1" anchor="b" anchorCtr="0" compatLnSpc="1">
            <a:prstTxWarp prst="textNoShape">
              <a:avLst/>
            </a:prstTxWarp>
          </a:bodyPr>
          <a:lstStyle>
            <a:lvl1pPr algn="l" defTabSz="957169">
              <a:defRPr sz="1300" smtClean="0">
                <a:cs typeface="Arial Unicode MS" charset="0"/>
              </a:defRPr>
            </a:lvl1pPr>
          </a:lstStyle>
          <a:p>
            <a:pPr>
              <a:defRPr/>
            </a:pPr>
            <a:endParaRPr lang="en-US" altLang="zh-TW"/>
          </a:p>
        </p:txBody>
      </p:sp>
      <p:sp>
        <p:nvSpPr>
          <p:cNvPr id="163845" name="Rectangle 5"/>
          <p:cNvSpPr>
            <a:spLocks noGrp="1" noChangeArrowheads="1"/>
          </p:cNvSpPr>
          <p:nvPr>
            <p:ph type="sldNum" sz="quarter" idx="3"/>
          </p:nvPr>
        </p:nvSpPr>
        <p:spPr bwMode="auto">
          <a:xfrm>
            <a:off x="3854452" y="9445024"/>
            <a:ext cx="2949615" cy="497517"/>
          </a:xfrm>
          <a:prstGeom prst="rect">
            <a:avLst/>
          </a:prstGeom>
          <a:noFill/>
          <a:ln>
            <a:noFill/>
          </a:ln>
          <a:effectLst/>
        </p:spPr>
        <p:txBody>
          <a:bodyPr vert="horz" wrap="square" lIns="95677" tIns="47839" rIns="95677" bIns="47839" numCol="1" anchor="b" anchorCtr="0" compatLnSpc="1">
            <a:prstTxWarp prst="textNoShape">
              <a:avLst/>
            </a:prstTxWarp>
          </a:bodyPr>
          <a:lstStyle>
            <a:lvl1pPr algn="r" defTabSz="957169">
              <a:defRPr sz="1300" smtClean="0">
                <a:cs typeface="Arial Unicode MS" charset="0"/>
              </a:defRPr>
            </a:lvl1pPr>
          </a:lstStyle>
          <a:p>
            <a:pPr>
              <a:defRPr/>
            </a:pPr>
            <a:fld id="{16590455-2B33-614D-A6D6-AAFC9BA1369A}" type="slidenum">
              <a:rPr lang="zh-TW" altLang="en-US"/>
              <a:pPr>
                <a:defRPr/>
              </a:pPr>
              <a:t>‹#›</a:t>
            </a:fld>
            <a:endParaRPr lang="en-US" altLang="zh-TW"/>
          </a:p>
        </p:txBody>
      </p:sp>
    </p:spTree>
    <p:extLst>
      <p:ext uri="{BB962C8B-B14F-4D97-AF65-F5344CB8AC3E}">
        <p14:creationId xmlns:p14="http://schemas.microsoft.com/office/powerpoint/2010/main" val="3544505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1"/>
            <a:ext cx="2949615" cy="497517"/>
          </a:xfrm>
          <a:prstGeom prst="rect">
            <a:avLst/>
          </a:prstGeom>
          <a:noFill/>
          <a:ln>
            <a:noFill/>
          </a:ln>
        </p:spPr>
        <p:txBody>
          <a:bodyPr vert="horz" wrap="square" lIns="95677" tIns="47839" rIns="95677" bIns="47839" numCol="1" anchor="t" anchorCtr="0" compatLnSpc="1">
            <a:prstTxWarp prst="textNoShape">
              <a:avLst/>
            </a:prstTxWarp>
          </a:bodyPr>
          <a:lstStyle>
            <a:lvl1pPr algn="l" defTabSz="957169">
              <a:defRPr kumimoji="0" sz="1300" smtClean="0">
                <a:cs typeface="Arial Unicode MS" charset="0"/>
              </a:defRPr>
            </a:lvl1pPr>
          </a:lstStyle>
          <a:p>
            <a:pPr>
              <a:defRPr/>
            </a:pPr>
            <a:endParaRPr lang="en-US" altLang="zh-CN"/>
          </a:p>
        </p:txBody>
      </p:sp>
      <p:sp>
        <p:nvSpPr>
          <p:cNvPr id="3" name="Date Placeholder 2"/>
          <p:cNvSpPr>
            <a:spLocks noGrp="1"/>
          </p:cNvSpPr>
          <p:nvPr>
            <p:ph type="dt" idx="1"/>
          </p:nvPr>
        </p:nvSpPr>
        <p:spPr bwMode="auto">
          <a:xfrm>
            <a:off x="3854452" y="1"/>
            <a:ext cx="2949615" cy="497517"/>
          </a:xfrm>
          <a:prstGeom prst="rect">
            <a:avLst/>
          </a:prstGeom>
          <a:noFill/>
          <a:ln>
            <a:noFill/>
          </a:ln>
        </p:spPr>
        <p:txBody>
          <a:bodyPr vert="horz" wrap="square" lIns="95677" tIns="47839" rIns="95677" bIns="47839" numCol="1" anchor="t" anchorCtr="0" compatLnSpc="1">
            <a:prstTxWarp prst="textNoShape">
              <a:avLst/>
            </a:prstTxWarp>
          </a:bodyPr>
          <a:lstStyle>
            <a:lvl1pPr algn="r" defTabSz="957169">
              <a:defRPr kumimoji="0" sz="1300" smtClean="0">
                <a:cs typeface="Arial Unicode MS" charset="0"/>
              </a:defRPr>
            </a:lvl1pPr>
          </a:lstStyle>
          <a:p>
            <a:pPr>
              <a:defRPr/>
            </a:pPr>
            <a:fld id="{4F3CFBDA-09B0-414B-848A-F699A5CCC958}" type="datetimeFigureOut">
              <a:rPr lang="en-US" altLang="zh-CN"/>
              <a:pPr>
                <a:defRPr/>
              </a:pPr>
              <a:t>1/12/2021</a:t>
            </a:fld>
            <a:endParaRPr lang="en-US" altLang="zh-CN"/>
          </a:p>
        </p:txBody>
      </p:sp>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wrap="square" lIns="89501" tIns="44751" rIns="89501" bIns="44751" numCol="1" anchor="ctr" anchorCtr="0" compatLnSpc="1">
            <a:prstTxWarp prst="textNoShape">
              <a:avLst/>
            </a:prstTxWarp>
          </a:bodyPr>
          <a:lstStyle/>
          <a:p>
            <a:pPr lvl="0"/>
            <a:endParaRPr lang="zh-TW" altLang="zh-TW" noProof="0"/>
          </a:p>
        </p:txBody>
      </p:sp>
      <p:sp>
        <p:nvSpPr>
          <p:cNvPr id="5" name="Notes Placeholder 4"/>
          <p:cNvSpPr>
            <a:spLocks noGrp="1"/>
          </p:cNvSpPr>
          <p:nvPr>
            <p:ph type="body" sz="quarter" idx="3"/>
          </p:nvPr>
        </p:nvSpPr>
        <p:spPr bwMode="auto">
          <a:xfrm>
            <a:off x="680562" y="4724072"/>
            <a:ext cx="5444490" cy="4474533"/>
          </a:xfrm>
          <a:prstGeom prst="rect">
            <a:avLst/>
          </a:prstGeom>
          <a:noFill/>
          <a:ln>
            <a:noFill/>
          </a:ln>
        </p:spPr>
        <p:txBody>
          <a:bodyPr vert="horz" wrap="square" lIns="95677" tIns="47839" rIns="95677" bIns="478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9445024"/>
            <a:ext cx="2949615" cy="497517"/>
          </a:xfrm>
          <a:prstGeom prst="rect">
            <a:avLst/>
          </a:prstGeom>
          <a:noFill/>
          <a:ln>
            <a:noFill/>
          </a:ln>
        </p:spPr>
        <p:txBody>
          <a:bodyPr vert="horz" wrap="square" lIns="95677" tIns="47839" rIns="95677" bIns="47839" numCol="1" anchor="b" anchorCtr="0" compatLnSpc="1">
            <a:prstTxWarp prst="textNoShape">
              <a:avLst/>
            </a:prstTxWarp>
          </a:bodyPr>
          <a:lstStyle>
            <a:lvl1pPr algn="l" defTabSz="957169">
              <a:defRPr kumimoji="0" sz="1300" smtClean="0">
                <a:cs typeface="Arial Unicode MS" charset="0"/>
              </a:defRPr>
            </a:lvl1pPr>
          </a:lstStyle>
          <a:p>
            <a:pPr>
              <a:defRPr/>
            </a:pPr>
            <a:endParaRPr lang="en-US" altLang="zh-CN"/>
          </a:p>
        </p:txBody>
      </p:sp>
      <p:sp>
        <p:nvSpPr>
          <p:cNvPr id="7" name="Slide Number Placeholder 6"/>
          <p:cNvSpPr>
            <a:spLocks noGrp="1"/>
          </p:cNvSpPr>
          <p:nvPr>
            <p:ph type="sldNum" sz="quarter" idx="5"/>
          </p:nvPr>
        </p:nvSpPr>
        <p:spPr bwMode="auto">
          <a:xfrm>
            <a:off x="3854452" y="9445024"/>
            <a:ext cx="2949615" cy="497517"/>
          </a:xfrm>
          <a:prstGeom prst="rect">
            <a:avLst/>
          </a:prstGeom>
          <a:noFill/>
          <a:ln>
            <a:noFill/>
          </a:ln>
        </p:spPr>
        <p:txBody>
          <a:bodyPr vert="horz" wrap="square" lIns="95677" tIns="47839" rIns="95677" bIns="47839" numCol="1" anchor="b" anchorCtr="0" compatLnSpc="1">
            <a:prstTxWarp prst="textNoShape">
              <a:avLst/>
            </a:prstTxWarp>
          </a:bodyPr>
          <a:lstStyle>
            <a:lvl1pPr algn="r" defTabSz="957169">
              <a:defRPr kumimoji="0" sz="1300" smtClean="0">
                <a:cs typeface="Arial Unicode MS" charset="0"/>
              </a:defRPr>
            </a:lvl1pPr>
          </a:lstStyle>
          <a:p>
            <a:pPr>
              <a:defRPr/>
            </a:pPr>
            <a:fld id="{4DDD64AC-B278-FE4B-91A1-631D62D7D01A}" type="slidenum">
              <a:rPr lang="en-US" altLang="zh-CN"/>
              <a:pPr>
                <a:defRPr/>
              </a:pPr>
              <a:t>‹#›</a:t>
            </a:fld>
            <a:endParaRPr lang="en-US" altLang="zh-CN"/>
          </a:p>
        </p:txBody>
      </p:sp>
    </p:spTree>
    <p:extLst>
      <p:ext uri="{BB962C8B-B14F-4D97-AF65-F5344CB8AC3E}">
        <p14:creationId xmlns:p14="http://schemas.microsoft.com/office/powerpoint/2010/main" val="25433422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1</a:t>
            </a:fld>
            <a:endParaRPr lang="en-US" altLang="zh-CN"/>
          </a:p>
        </p:txBody>
      </p:sp>
    </p:spTree>
    <p:extLst>
      <p:ext uri="{BB962C8B-B14F-4D97-AF65-F5344CB8AC3E}">
        <p14:creationId xmlns:p14="http://schemas.microsoft.com/office/powerpoint/2010/main" val="171481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4DDD64AC-B278-FE4B-91A1-631D62D7D01A}" type="slidenum">
              <a:rPr lang="en-US" altLang="zh-CN" smtClean="0"/>
              <a:pPr>
                <a:defRPr/>
              </a:pPr>
              <a:t>2</a:t>
            </a:fld>
            <a:endParaRPr lang="en-US" altLang="zh-CN"/>
          </a:p>
        </p:txBody>
      </p:sp>
    </p:spTree>
    <p:extLst>
      <p:ext uri="{BB962C8B-B14F-4D97-AF65-F5344CB8AC3E}">
        <p14:creationId xmlns:p14="http://schemas.microsoft.com/office/powerpoint/2010/main" val="141431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000" dirty="0">
                <a:solidFill>
                  <a:schemeClr val="tx1">
                    <a:lumMod val="85000"/>
                    <a:lumOff val="15000"/>
                  </a:schemeClr>
                </a:solidFill>
                <a:latin typeface="Garamond"/>
              </a:rPr>
              <a:t>Application oriented.</a:t>
            </a:r>
            <a:r>
              <a:rPr lang="zh-CN" altLang="en-US" sz="1000" dirty="0">
                <a:solidFill>
                  <a:schemeClr val="tx1">
                    <a:lumMod val="85000"/>
                    <a:lumOff val="15000"/>
                  </a:schemeClr>
                </a:solidFill>
                <a:latin typeface="Garamond"/>
              </a:rPr>
              <a:t> </a:t>
            </a:r>
            <a:r>
              <a:rPr lang="en-US" altLang="zh-CN" sz="1000" dirty="0">
                <a:solidFill>
                  <a:schemeClr val="tx1">
                    <a:lumMod val="85000"/>
                    <a:lumOff val="15000"/>
                  </a:schemeClr>
                </a:solidFill>
                <a:latin typeface="Garamond"/>
              </a:rPr>
              <a:t>Focus</a:t>
            </a:r>
            <a:r>
              <a:rPr lang="zh-CN" altLang="en-US" sz="1000" dirty="0">
                <a:solidFill>
                  <a:schemeClr val="tx1">
                    <a:lumMod val="85000"/>
                    <a:lumOff val="15000"/>
                  </a:schemeClr>
                </a:solidFill>
                <a:latin typeface="Garamond"/>
              </a:rPr>
              <a:t> </a:t>
            </a:r>
            <a:r>
              <a:rPr lang="en-US" altLang="zh-CN" sz="1000" dirty="0">
                <a:solidFill>
                  <a:schemeClr val="tx1">
                    <a:lumMod val="85000"/>
                    <a:lumOff val="15000"/>
                  </a:schemeClr>
                </a:solidFill>
                <a:latin typeface="Garamond"/>
              </a:rPr>
              <a:t>on</a:t>
            </a:r>
            <a:r>
              <a:rPr lang="zh-CN" altLang="en-US" sz="1000" dirty="0">
                <a:solidFill>
                  <a:schemeClr val="tx1">
                    <a:lumMod val="85000"/>
                    <a:lumOff val="15000"/>
                  </a:schemeClr>
                </a:solidFill>
                <a:latin typeface="Garamond"/>
              </a:rPr>
              <a:t> </a:t>
            </a:r>
            <a:r>
              <a:rPr lang="en-US" altLang="zh-CN" sz="1000" dirty="0">
                <a:solidFill>
                  <a:schemeClr val="tx1">
                    <a:lumMod val="85000"/>
                    <a:lumOff val="15000"/>
                  </a:schemeClr>
                </a:solidFill>
                <a:latin typeface="Garamond"/>
              </a:rPr>
              <a:t>data</a:t>
            </a:r>
            <a:r>
              <a:rPr lang="zh-CN" altLang="en-US" sz="1000" dirty="0">
                <a:solidFill>
                  <a:schemeClr val="tx1">
                    <a:lumMod val="85000"/>
                    <a:lumOff val="15000"/>
                  </a:schemeClr>
                </a:solidFill>
                <a:latin typeface="Garamond"/>
              </a:rPr>
              <a:t> </a:t>
            </a:r>
            <a:r>
              <a:rPr lang="en-US" altLang="zh-CN" sz="1000" dirty="0">
                <a:solidFill>
                  <a:schemeClr val="tx1">
                    <a:lumMod val="85000"/>
                    <a:lumOff val="15000"/>
                  </a:schemeClr>
                </a:solidFill>
                <a:latin typeface="Garamond"/>
              </a:rPr>
              <a:t>mining</a:t>
            </a:r>
            <a:r>
              <a:rPr lang="zh-CN" altLang="en-US" sz="1000" dirty="0">
                <a:solidFill>
                  <a:schemeClr val="tx1">
                    <a:lumMod val="85000"/>
                    <a:lumOff val="15000"/>
                  </a:schemeClr>
                </a:solidFill>
                <a:latin typeface="Garamond"/>
              </a:rPr>
              <a:t> </a:t>
            </a:r>
            <a:r>
              <a:rPr lang="en-US" altLang="zh-CN" sz="1000" dirty="0">
                <a:solidFill>
                  <a:schemeClr val="tx1">
                    <a:lumMod val="85000"/>
                    <a:lumOff val="15000"/>
                  </a:schemeClr>
                </a:solidFill>
                <a:latin typeface="Garamond"/>
              </a:rPr>
              <a:t>field. </a:t>
            </a:r>
            <a:r>
              <a:rPr lang="zh-CN" altLang="en-US" sz="1000" dirty="0">
                <a:solidFill>
                  <a:schemeClr val="tx1">
                    <a:lumMod val="85000"/>
                    <a:lumOff val="15000"/>
                  </a:schemeClr>
                </a:solidFill>
                <a:latin typeface="Garamond"/>
              </a:rPr>
              <a:t>同样的作者，时间不同</a:t>
            </a:r>
            <a:endParaRPr lang="en-US" altLang="zh-CN" sz="1000" dirty="0">
              <a:solidFill>
                <a:schemeClr val="tx1">
                  <a:lumMod val="85000"/>
                  <a:lumOff val="15000"/>
                </a:schemeClr>
              </a:solidFill>
              <a:latin typeface="Garamond"/>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000" dirty="0">
                <a:solidFill>
                  <a:schemeClr val="tx1">
                    <a:lumMod val="85000"/>
                    <a:lumOff val="15000"/>
                  </a:schemeClr>
                </a:solidFill>
                <a:latin typeface="Garamond"/>
              </a:rPr>
              <a:t>Focus on prediction.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000" dirty="0">
              <a:solidFill>
                <a:schemeClr val="tx1">
                  <a:lumMod val="85000"/>
                  <a:lumOff val="15000"/>
                </a:schemeClr>
              </a:solidFill>
              <a:latin typeface="Garamond"/>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000" dirty="0">
                <a:solidFill>
                  <a:schemeClr val="tx1">
                    <a:lumMod val="85000"/>
                    <a:lumOff val="15000"/>
                  </a:schemeClr>
                </a:solidFill>
                <a:latin typeface="Garamond"/>
              </a:rPr>
              <a:t>The others were duplicated, with low quality</a:t>
            </a:r>
          </a:p>
        </p:txBody>
      </p:sp>
      <p:sp>
        <p:nvSpPr>
          <p:cNvPr id="4" name="灯片编号占位符 3"/>
          <p:cNvSpPr>
            <a:spLocks noGrp="1"/>
          </p:cNvSpPr>
          <p:nvPr>
            <p:ph type="sldNum" sz="quarter" idx="5"/>
          </p:nvPr>
        </p:nvSpPr>
        <p:spPr/>
        <p:txBody>
          <a:bodyPr/>
          <a:lstStyle/>
          <a:p>
            <a:pPr>
              <a:defRPr/>
            </a:pPr>
            <a:fld id="{4DDD64AC-B278-FE4B-91A1-631D62D7D01A}" type="slidenum">
              <a:rPr lang="en-US" altLang="zh-CN" smtClean="0"/>
              <a:pPr>
                <a:defRPr/>
              </a:pPr>
              <a:t>3</a:t>
            </a:fld>
            <a:endParaRPr lang="en-US" altLang="zh-CN"/>
          </a:p>
        </p:txBody>
      </p:sp>
    </p:spTree>
    <p:extLst>
      <p:ext uri="{BB962C8B-B14F-4D97-AF65-F5344CB8AC3E}">
        <p14:creationId xmlns:p14="http://schemas.microsoft.com/office/powerpoint/2010/main" val="1961213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a:t>
            </a:r>
            <a:r>
              <a:rPr lang="en-US" altLang="zh-CN" dirty="0"/>
              <a:t>survey</a:t>
            </a:r>
            <a:r>
              <a:rPr lang="zh-CN" altLang="en-US" dirty="0"/>
              <a:t>中</a:t>
            </a:r>
            <a:r>
              <a:rPr lang="en-US" altLang="zh-CN" dirty="0"/>
              <a:t>input</a:t>
            </a:r>
            <a:r>
              <a:rPr lang="zh-CN" altLang="en-US" dirty="0"/>
              <a:t>的一个总结对比</a:t>
            </a:r>
            <a:endParaRPr lang="en-US" altLang="zh-CN" dirty="0"/>
          </a:p>
          <a:p>
            <a:r>
              <a:rPr lang="zh-CN" altLang="en-US" dirty="0"/>
              <a:t>左边针对</a:t>
            </a:r>
            <a:r>
              <a:rPr lang="en-US" altLang="zh-CN" dirty="0"/>
              <a:t>prediction</a:t>
            </a:r>
            <a:r>
              <a:rPr lang="zh-CN" altLang="en-US" dirty="0"/>
              <a:t>的</a:t>
            </a:r>
            <a:r>
              <a:rPr lang="en-US" altLang="zh-CN" dirty="0"/>
              <a:t>feature</a:t>
            </a:r>
            <a:r>
              <a:rPr lang="zh-CN" altLang="en-US" dirty="0"/>
              <a:t>。</a:t>
            </a:r>
            <a:r>
              <a:rPr lang="en-US" altLang="zh-CN" dirty="0"/>
              <a:t>[4]</a:t>
            </a:r>
            <a:r>
              <a:rPr lang="zh-CN" altLang="en-US" dirty="0"/>
              <a:t>针对</a:t>
            </a:r>
            <a:r>
              <a:rPr lang="en-US" altLang="zh-CN" dirty="0"/>
              <a:t>MOOC</a:t>
            </a:r>
            <a:r>
              <a:rPr lang="zh-CN" altLang="en-US" dirty="0"/>
              <a:t>。这里的</a:t>
            </a:r>
            <a:r>
              <a:rPr lang="en-US" altLang="zh-CN" dirty="0"/>
              <a:t>feature</a:t>
            </a:r>
            <a:r>
              <a:rPr lang="zh-CN" altLang="en-US" dirty="0"/>
              <a:t>指的是不同语义的数据。</a:t>
            </a:r>
            <a:endParaRPr lang="en-US" altLang="zh-CN" dirty="0"/>
          </a:p>
          <a:p>
            <a:r>
              <a:rPr lang="zh-CN" altLang="en-US" dirty="0"/>
              <a:t>右边因为不只是针对</a:t>
            </a:r>
            <a:r>
              <a:rPr lang="en-US" altLang="zh-CN" dirty="0"/>
              <a:t>prediction</a:t>
            </a:r>
            <a:r>
              <a:rPr lang="zh-CN" altLang="en-US" dirty="0"/>
              <a:t>，所以按照教学环境划分数据。</a:t>
            </a:r>
            <a:endParaRPr lang="en-US" altLang="zh-CN" dirty="0"/>
          </a:p>
        </p:txBody>
      </p:sp>
      <p:sp>
        <p:nvSpPr>
          <p:cNvPr id="4" name="灯片编号占位符 3"/>
          <p:cNvSpPr>
            <a:spLocks noGrp="1"/>
          </p:cNvSpPr>
          <p:nvPr>
            <p:ph type="sldNum" sz="quarter" idx="5"/>
          </p:nvPr>
        </p:nvSpPr>
        <p:spPr/>
        <p:txBody>
          <a:bodyPr/>
          <a:lstStyle/>
          <a:p>
            <a:pPr>
              <a:defRPr/>
            </a:pPr>
            <a:fld id="{4DDD64AC-B278-FE4B-91A1-631D62D7D01A}" type="slidenum">
              <a:rPr lang="en-US" altLang="zh-CN" smtClean="0"/>
              <a:pPr>
                <a:defRPr/>
              </a:pPr>
              <a:t>4</a:t>
            </a:fld>
            <a:endParaRPr lang="en-US" altLang="zh-CN"/>
          </a:p>
        </p:txBody>
      </p:sp>
    </p:spTree>
    <p:extLst>
      <p:ext uri="{BB962C8B-B14F-4D97-AF65-F5344CB8AC3E}">
        <p14:creationId xmlns:p14="http://schemas.microsoft.com/office/powerpoint/2010/main" val="1374968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prediction</a:t>
            </a:r>
            <a:r>
              <a:rPr lang="zh-CN" altLang="en-US" dirty="0"/>
              <a:t>的两篇</a:t>
            </a:r>
            <a:r>
              <a:rPr lang="en-US" altLang="zh-CN" dirty="0"/>
              <a:t>survey</a:t>
            </a:r>
            <a:r>
              <a:rPr lang="zh-CN" altLang="en-US" dirty="0"/>
              <a:t>的</a:t>
            </a:r>
            <a:r>
              <a:rPr lang="en-US" altLang="zh-CN" dirty="0"/>
              <a:t>output</a:t>
            </a:r>
            <a:r>
              <a:rPr lang="zh-CN" altLang="en-US" dirty="0"/>
              <a:t>对比。</a:t>
            </a:r>
            <a:endParaRPr lang="en-US" altLang="zh-CN" dirty="0"/>
          </a:p>
          <a:p>
            <a:r>
              <a:rPr lang="en-US" altLang="zh-CN" dirty="0"/>
              <a:t>[1]</a:t>
            </a:r>
            <a:r>
              <a:rPr lang="zh-CN" altLang="en-US" dirty="0"/>
              <a:t>是网络课程平台</a:t>
            </a:r>
            <a:r>
              <a:rPr lang="en-US" altLang="zh-CN" dirty="0"/>
              <a:t>MOOC </a:t>
            </a:r>
            <a:r>
              <a:rPr lang="zh-CN" altLang="en-US" dirty="0"/>
              <a:t>做</a:t>
            </a:r>
            <a:r>
              <a:rPr lang="en-US" altLang="zh-CN" dirty="0"/>
              <a:t>prediction</a:t>
            </a:r>
            <a:r>
              <a:rPr lang="zh-CN" altLang="en-US" dirty="0"/>
              <a:t>的常用</a:t>
            </a:r>
            <a:r>
              <a:rPr lang="en-US" altLang="zh-CN" dirty="0"/>
              <a:t>output</a:t>
            </a:r>
            <a:r>
              <a:rPr lang="zh-CN" altLang="en-US" dirty="0"/>
              <a:t>，不只是针对</a:t>
            </a:r>
            <a:r>
              <a:rPr lang="en-US" altLang="zh-CN" dirty="0"/>
              <a:t>student performance</a:t>
            </a:r>
            <a:r>
              <a:rPr lang="zh-CN" altLang="en-US" dirty="0"/>
              <a:t>。</a:t>
            </a:r>
            <a:endParaRPr lang="en-US" altLang="zh-CN" dirty="0"/>
          </a:p>
          <a:p>
            <a:r>
              <a:rPr lang="en-US" altLang="zh-CN" dirty="0"/>
              <a:t>[2]</a:t>
            </a:r>
            <a:r>
              <a:rPr lang="zh-CN" altLang="en-US" dirty="0"/>
              <a:t>是针对</a:t>
            </a:r>
            <a:r>
              <a:rPr lang="en-US" altLang="zh-CN" dirty="0"/>
              <a:t>performance</a:t>
            </a:r>
            <a:r>
              <a:rPr lang="zh-CN" altLang="en-US" dirty="0"/>
              <a:t>的常用</a:t>
            </a:r>
            <a:r>
              <a:rPr lang="en-US" altLang="zh-CN" dirty="0"/>
              <a:t>output</a:t>
            </a:r>
            <a:endParaRPr lang="zh-CN" altLang="en-US" dirty="0"/>
          </a:p>
        </p:txBody>
      </p:sp>
      <p:sp>
        <p:nvSpPr>
          <p:cNvPr id="4" name="灯片编号占位符 3"/>
          <p:cNvSpPr>
            <a:spLocks noGrp="1"/>
          </p:cNvSpPr>
          <p:nvPr>
            <p:ph type="sldNum" sz="quarter" idx="5"/>
          </p:nvPr>
        </p:nvSpPr>
        <p:spPr/>
        <p:txBody>
          <a:bodyPr/>
          <a:lstStyle/>
          <a:p>
            <a:pPr>
              <a:defRPr/>
            </a:pPr>
            <a:fld id="{4DDD64AC-B278-FE4B-91A1-631D62D7D01A}" type="slidenum">
              <a:rPr lang="en-US" altLang="zh-CN" smtClean="0"/>
              <a:pPr>
                <a:defRPr/>
              </a:pPr>
              <a:t>5</a:t>
            </a:fld>
            <a:endParaRPr lang="en-US" altLang="zh-CN"/>
          </a:p>
        </p:txBody>
      </p:sp>
    </p:spTree>
    <p:extLst>
      <p:ext uri="{BB962C8B-B14F-4D97-AF65-F5344CB8AC3E}">
        <p14:creationId xmlns:p14="http://schemas.microsoft.com/office/powerpoint/2010/main" val="171900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这里对</a:t>
            </a:r>
            <a:r>
              <a:rPr lang="en-US" altLang="zh-CN" dirty="0"/>
              <a:t>student performance</a:t>
            </a:r>
            <a:r>
              <a:rPr lang="zh-CN" altLang="en-US" dirty="0"/>
              <a:t>进行了一个分类。有两个角度参考了现有的</a:t>
            </a:r>
            <a:r>
              <a:rPr lang="en-US" altLang="zh-CN" dirty="0"/>
              <a:t>survey</a:t>
            </a:r>
            <a:r>
              <a:rPr lang="zh-CN" altLang="en-US" dirty="0"/>
              <a:t>。</a:t>
            </a:r>
            <a:endParaRPr lang="en-US" altLang="zh-CN" dirty="0"/>
          </a:p>
          <a:p>
            <a:r>
              <a:rPr lang="en-US" altLang="zh-CN" dirty="0"/>
              <a:t>Data level</a:t>
            </a:r>
            <a:r>
              <a:rPr lang="zh-CN" altLang="en-US" dirty="0"/>
              <a:t>的可以改成</a:t>
            </a:r>
            <a:r>
              <a:rPr lang="en-US" altLang="zh-CN" dirty="0"/>
              <a:t>data modality</a:t>
            </a:r>
            <a:r>
              <a:rPr lang="zh-CN" altLang="en-US" dirty="0"/>
              <a:t>或者 </a:t>
            </a:r>
            <a:r>
              <a:rPr lang="en-US" altLang="zh-CN" dirty="0"/>
              <a:t>data used</a:t>
            </a:r>
            <a:r>
              <a:rPr lang="zh-CN" altLang="en-US" dirty="0"/>
              <a:t>。</a:t>
            </a:r>
            <a:endParaRPr lang="en-US" altLang="zh-CN" dirty="0"/>
          </a:p>
          <a:p>
            <a:r>
              <a:rPr lang="en-US" altLang="zh-CN" dirty="0"/>
              <a:t>Student modeling</a:t>
            </a:r>
            <a:r>
              <a:rPr lang="zh-CN" altLang="en-US" dirty="0"/>
              <a:t>的分类是通过对比一些比较新的文章，为了突出</a:t>
            </a:r>
            <a:r>
              <a:rPr lang="en-US" altLang="zh-CN" dirty="0"/>
              <a:t>multistage</a:t>
            </a:r>
            <a:r>
              <a:rPr lang="zh-CN" altLang="en-US" dirty="0"/>
              <a:t>的</a:t>
            </a:r>
            <a:r>
              <a:rPr lang="en-US" altLang="zh-CN" dirty="0"/>
              <a:t>contribution</a:t>
            </a:r>
            <a:r>
              <a:rPr lang="zh-CN" altLang="en-US" dirty="0"/>
              <a:t>，但是分类还有命名可能不是特别准确。</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4DDD64AC-B278-FE4B-91A1-631D62D7D01A}" type="slidenum">
              <a:rPr lang="en-US" altLang="zh-CN" smtClean="0"/>
              <a:pPr>
                <a:defRPr/>
              </a:pPr>
              <a:t>6</a:t>
            </a:fld>
            <a:endParaRPr lang="en-US" altLang="zh-CN"/>
          </a:p>
        </p:txBody>
      </p:sp>
    </p:spTree>
    <p:extLst>
      <p:ext uri="{BB962C8B-B14F-4D97-AF65-F5344CB8AC3E}">
        <p14:creationId xmlns:p14="http://schemas.microsoft.com/office/powerpoint/2010/main" val="738079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这里对</a:t>
            </a:r>
            <a:r>
              <a:rPr lang="en-US" altLang="zh-CN" dirty="0"/>
              <a:t>student modeling</a:t>
            </a:r>
            <a:r>
              <a:rPr lang="zh-CN" altLang="en-US" dirty="0"/>
              <a:t>的分类做一个解释。</a:t>
            </a:r>
            <a:r>
              <a:rPr lang="en-US" altLang="zh-CN" dirty="0"/>
              <a:t>Student modeling</a:t>
            </a:r>
            <a:r>
              <a:rPr lang="zh-CN" altLang="en-US" dirty="0"/>
              <a:t>就是通过数据的一些时态顺序或者结构关系特征得到额外的信息，辅助预测。这一点在现有的</a:t>
            </a:r>
            <a:r>
              <a:rPr lang="en-US" altLang="zh-CN" dirty="0"/>
              <a:t>survey</a:t>
            </a:r>
            <a:r>
              <a:rPr lang="zh-CN" altLang="en-US" dirty="0"/>
              <a:t>中都没有明确提到。</a:t>
            </a:r>
            <a:endParaRPr lang="en-US" altLang="zh-CN" dirty="0"/>
          </a:p>
        </p:txBody>
      </p:sp>
      <p:sp>
        <p:nvSpPr>
          <p:cNvPr id="4" name="灯片编号占位符 3"/>
          <p:cNvSpPr>
            <a:spLocks noGrp="1"/>
          </p:cNvSpPr>
          <p:nvPr>
            <p:ph type="sldNum" sz="quarter" idx="5"/>
          </p:nvPr>
        </p:nvSpPr>
        <p:spPr/>
        <p:txBody>
          <a:bodyPr/>
          <a:lstStyle/>
          <a:p>
            <a:pPr>
              <a:defRPr/>
            </a:pPr>
            <a:fld id="{4DDD64AC-B278-FE4B-91A1-631D62D7D01A}" type="slidenum">
              <a:rPr lang="en-US" altLang="zh-CN" smtClean="0"/>
              <a:pPr>
                <a:defRPr/>
              </a:pPr>
              <a:t>7</a:t>
            </a:fld>
            <a:endParaRPr lang="en-US" altLang="zh-CN"/>
          </a:p>
        </p:txBody>
      </p:sp>
    </p:spTree>
    <p:extLst>
      <p:ext uri="{BB962C8B-B14F-4D97-AF65-F5344CB8AC3E}">
        <p14:creationId xmlns:p14="http://schemas.microsoft.com/office/powerpoint/2010/main" val="401403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学生答题时的</a:t>
            </a:r>
            <a:r>
              <a:rPr lang="en-US" altLang="zh-CN" sz="1800" b="0" i="0" u="none" strike="noStrike" baseline="0" dirty="0">
                <a:solidFill>
                  <a:srgbClr val="000000"/>
                </a:solidFill>
                <a:latin typeface="Times New Roman" panose="02020603050405020304" pitchFamily="18" charset="0"/>
              </a:rPr>
              <a:t>one response from a student on a problem step</a:t>
            </a:r>
            <a:r>
              <a:rPr lang="zh-CN" altLang="en-US" sz="1800" b="0" i="0" u="none" strike="noStrike" baseline="0" dirty="0">
                <a:solidFill>
                  <a:srgbClr val="000000"/>
                </a:solidFill>
                <a:latin typeface="Times New Roman" panose="02020603050405020304" pitchFamily="18" charset="0"/>
              </a:rPr>
              <a:t>，划分成不同的</a:t>
            </a:r>
            <a:r>
              <a:rPr lang="en-US" altLang="zh-CN" sz="1800" b="0" i="0" u="none" strike="noStrike" baseline="0" dirty="0">
                <a:solidFill>
                  <a:srgbClr val="000000"/>
                </a:solidFill>
                <a:latin typeface="Times New Roman" panose="02020603050405020304" pitchFamily="18" charset="0"/>
              </a:rPr>
              <a:t>stage</a:t>
            </a:r>
          </a:p>
          <a:p>
            <a:endParaRPr lang="en-US" altLang="zh-CN" sz="1800" b="0" i="0" u="none" strike="noStrike" baseline="0" dirty="0">
              <a:solidFill>
                <a:srgbClr val="000000"/>
              </a:solidFill>
              <a:latin typeface="Times New Roman" panose="02020603050405020304" pitchFamily="18" charset="0"/>
            </a:endParaRPr>
          </a:p>
          <a:p>
            <a:r>
              <a:rPr lang="en-US" altLang="zh-CN" sz="1800" b="0" i="0" u="none" strike="noStrike" baseline="0" dirty="0">
                <a:latin typeface="CMR10"/>
              </a:rPr>
              <a:t>matrix factorization.</a:t>
            </a:r>
            <a:endParaRPr lang="en-US" altLang="zh-CN" sz="1800" b="0" i="0" u="none" strike="noStrike" baseline="0" dirty="0">
              <a:solidFill>
                <a:srgbClr val="000000"/>
              </a:solidFill>
              <a:latin typeface="Times New Roman" panose="02020603050405020304" pitchFamily="18" charset="0"/>
            </a:endParaRPr>
          </a:p>
          <a:p>
            <a:pPr algn="l"/>
            <a:r>
              <a:rPr lang="en-US" altLang="zh-CN" sz="1800" b="0" i="0" u="none" strike="noStrike" baseline="0" dirty="0">
                <a:latin typeface="CMR10"/>
              </a:rPr>
              <a:t>Given a three-mode tensor </a:t>
            </a:r>
            <a:r>
              <a:rPr lang="en-US" altLang="zh-CN" sz="1800" b="0" i="0" u="none" strike="noStrike" baseline="0" dirty="0">
                <a:latin typeface="CMBX10"/>
              </a:rPr>
              <a:t>Z </a:t>
            </a:r>
            <a:r>
              <a:rPr lang="en-US" altLang="zh-CN" sz="1800" b="0" i="0" u="none" strike="noStrike" baseline="0" dirty="0">
                <a:latin typeface="CMR10"/>
              </a:rPr>
              <a:t>of size </a:t>
            </a:r>
            <a:r>
              <a:rPr lang="en-US" altLang="zh-CN" sz="1800" b="0" i="0" u="none" strike="noStrike" baseline="0" dirty="0">
                <a:latin typeface="CMMI10"/>
              </a:rPr>
              <a:t>U </a:t>
            </a:r>
            <a:r>
              <a:rPr lang="en-US" altLang="zh-CN" sz="1800" b="0" i="0" u="none" strike="noStrike" baseline="0" dirty="0">
                <a:latin typeface="CMSY10"/>
              </a:rPr>
              <a:t> </a:t>
            </a:r>
            <a:r>
              <a:rPr lang="en-US" altLang="zh-CN" sz="1800" b="0" i="0" u="none" strike="noStrike" baseline="0" dirty="0">
                <a:latin typeface="CMMI10"/>
              </a:rPr>
              <a:t>I </a:t>
            </a:r>
            <a:r>
              <a:rPr lang="en-US" altLang="zh-CN" sz="1800" b="0" i="0" u="none" strike="noStrike" baseline="0" dirty="0">
                <a:latin typeface="CMSY10"/>
              </a:rPr>
              <a:t> </a:t>
            </a:r>
            <a:r>
              <a:rPr lang="en-US" altLang="zh-CN" sz="1800" b="0" i="0" u="none" strike="noStrike" baseline="0" dirty="0">
                <a:latin typeface="CMMI10"/>
              </a:rPr>
              <a:t>T</a:t>
            </a:r>
            <a:r>
              <a:rPr lang="en-US" altLang="zh-CN" sz="1800" b="0" i="0" u="none" strike="noStrike" baseline="0" dirty="0">
                <a:latin typeface="CMR10"/>
              </a:rPr>
              <a:t>, where the first mode describes </a:t>
            </a:r>
            <a:r>
              <a:rPr lang="en-US" altLang="zh-CN" sz="1800" b="0" i="0" u="none" strike="noStrike" baseline="0" dirty="0">
                <a:latin typeface="CMMI10"/>
              </a:rPr>
              <a:t>U </a:t>
            </a:r>
            <a:r>
              <a:rPr lang="en-US" altLang="zh-CN" sz="1800" b="0" i="0" u="none" strike="noStrike" baseline="0" dirty="0">
                <a:latin typeface="CMR10"/>
              </a:rPr>
              <a:t>students, the second</a:t>
            </a:r>
          </a:p>
          <a:p>
            <a:pPr algn="l"/>
            <a:r>
              <a:rPr lang="en-US" altLang="zh-CN" sz="1800" b="0" i="0" u="none" strike="noStrike" baseline="0" dirty="0">
                <a:latin typeface="CMR10"/>
              </a:rPr>
              <a:t>mode describes </a:t>
            </a:r>
            <a:r>
              <a:rPr lang="en-US" altLang="zh-CN" sz="1800" b="0" i="0" u="none" strike="noStrike" baseline="0" dirty="0">
                <a:latin typeface="CMMI10"/>
              </a:rPr>
              <a:t>I </a:t>
            </a:r>
            <a:r>
              <a:rPr lang="en-US" altLang="zh-CN" sz="1800" b="0" i="0" u="none" strike="noStrike" baseline="0" dirty="0">
                <a:latin typeface="CMR10"/>
              </a:rPr>
              <a:t>tasks (problems), and the third mode describes the time.</a:t>
            </a:r>
            <a:endParaRPr lang="zh-CN" altLang="en-US" dirty="0"/>
          </a:p>
        </p:txBody>
      </p:sp>
      <p:sp>
        <p:nvSpPr>
          <p:cNvPr id="4" name="灯片编号占位符 3"/>
          <p:cNvSpPr>
            <a:spLocks noGrp="1"/>
          </p:cNvSpPr>
          <p:nvPr>
            <p:ph type="sldNum" sz="quarter" idx="5"/>
          </p:nvPr>
        </p:nvSpPr>
        <p:spPr/>
        <p:txBody>
          <a:bodyPr/>
          <a:lstStyle/>
          <a:p>
            <a:pPr>
              <a:defRPr/>
            </a:pPr>
            <a:fld id="{4DDD64AC-B278-FE4B-91A1-631D62D7D01A}" type="slidenum">
              <a:rPr lang="en-US" altLang="zh-CN" smtClean="0"/>
              <a:pPr>
                <a:defRPr/>
              </a:pPr>
              <a:t>8</a:t>
            </a:fld>
            <a:endParaRPr lang="en-US" altLang="zh-CN"/>
          </a:p>
        </p:txBody>
      </p:sp>
    </p:spTree>
    <p:extLst>
      <p:ext uri="{BB962C8B-B14F-4D97-AF65-F5344CB8AC3E}">
        <p14:creationId xmlns:p14="http://schemas.microsoft.com/office/powerpoint/2010/main" val="24090205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5" name="Picture 4" descr="ppt template14.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55600" y="6188713"/>
            <a:ext cx="2743200" cy="297633"/>
          </a:xfrm>
          <a:prstGeom prst="rect">
            <a:avLst/>
          </a:prstGeom>
        </p:spPr>
        <p:txBody>
          <a:bodyPr/>
          <a:lstStyle/>
          <a:p>
            <a:fld id="{98F96A78-E747-452A-A472-1528F572ED5B}" type="datetimeFigureOut">
              <a:rPr lang="en-US" smtClean="0"/>
              <a:t>1/12/2021</a:t>
            </a:fld>
            <a:endParaRPr lang="en-US" dirty="0"/>
          </a:p>
        </p:txBody>
      </p:sp>
      <p:sp>
        <p:nvSpPr>
          <p:cNvPr id="6" name="Slide Number Placeholder 5"/>
          <p:cNvSpPr>
            <a:spLocks noGrp="1"/>
          </p:cNvSpPr>
          <p:nvPr>
            <p:ph type="sldNum" sz="quarter" idx="12"/>
          </p:nvPr>
        </p:nvSpPr>
        <p:spPr>
          <a:xfrm>
            <a:off x="8610600" y="6188713"/>
            <a:ext cx="2743200" cy="297633"/>
          </a:xfrm>
          <a:prstGeom prst="rect">
            <a:avLst/>
          </a:prstGeom>
        </p:spPr>
        <p:txBody>
          <a:bodyPr/>
          <a:lstStyle/>
          <a:p>
            <a:fld id="{2B7B873C-A46E-4878-A014-BF36A57BE664}" type="slidenum">
              <a:rPr lang="en-US" smtClean="0"/>
              <a:t>‹#›</a:t>
            </a:fld>
            <a:endParaRPr lang="en-US"/>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9461674" y="110702"/>
            <a:ext cx="2233615" cy="321490"/>
          </a:xfrm>
          <a:prstGeom prst="rect">
            <a:avLst/>
          </a:prstGeom>
        </p:spPr>
      </p:pic>
    </p:spTree>
    <p:extLst>
      <p:ext uri="{BB962C8B-B14F-4D97-AF65-F5344CB8AC3E}">
        <p14:creationId xmlns:p14="http://schemas.microsoft.com/office/powerpoint/2010/main" val="749905079"/>
      </p:ext>
    </p:extLst>
  </p:cSld>
  <p:clrMapOvr>
    <a:masterClrMapping/>
  </p:clrMapOvr>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3748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334433" y="609600"/>
            <a:ext cx="11387667" cy="6858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dirty="0"/>
              <a:t>Click to edit Master title style</a:t>
            </a:r>
          </a:p>
        </p:txBody>
      </p:sp>
      <p:sp>
        <p:nvSpPr>
          <p:cNvPr id="1032" name="Rectangle 10"/>
          <p:cNvSpPr>
            <a:spLocks noGrp="1" noChangeArrowheads="1"/>
          </p:cNvSpPr>
          <p:nvPr>
            <p:ph type="body" idx="1"/>
          </p:nvPr>
        </p:nvSpPr>
        <p:spPr bwMode="auto">
          <a:xfrm>
            <a:off x="334434" y="1412875"/>
            <a:ext cx="11523133" cy="502443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mc:AlternateContent xmlns:mc="http://schemas.openxmlformats.org/markup-compatibility/2006" xmlns:p14="http://schemas.microsoft.com/office/powerpoint/2010/main">
    <mc:Choice Requires="p14">
      <p:transition spd="slow" p14:dur="1200">
        <p14:prism dir="d"/>
      </p:transition>
    </mc:Choice>
    <mc:Fallback xmlns="">
      <p:transition spd="slow">
        <p:fade/>
      </p:transition>
    </mc:Fallback>
  </mc:AlternateContent>
  <p:txStyles>
    <p:title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p:titleStyle>
    <p:body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735" y="4869160"/>
            <a:ext cx="11523133" cy="1296144"/>
          </a:xfrm>
        </p:spPr>
        <p:txBody>
          <a:bodyPr/>
          <a:lstStyle/>
          <a:p>
            <a:pPr marL="0" indent="0" algn="ctr">
              <a:lnSpc>
                <a:spcPct val="115000"/>
              </a:lnSpc>
              <a:spcAft>
                <a:spcPts val="0"/>
              </a:spcAft>
              <a:buNone/>
              <a:tabLst>
                <a:tab pos="457200" algn="l"/>
              </a:tabLst>
            </a:pPr>
            <a:r>
              <a:rPr lang="en-US" dirty="0">
                <a:solidFill>
                  <a:schemeClr val="tx1">
                    <a:lumMod val="85000"/>
                    <a:lumOff val="15000"/>
                  </a:schemeClr>
                </a:solidFill>
                <a:latin typeface="Garamond"/>
              </a:rPr>
              <a:t>ZHAO </a:t>
            </a:r>
            <a:r>
              <a:rPr lang="en-US" dirty="0" err="1">
                <a:solidFill>
                  <a:schemeClr val="tx1">
                    <a:lumMod val="85000"/>
                    <a:lumOff val="15000"/>
                  </a:schemeClr>
                </a:solidFill>
                <a:latin typeface="Garamond"/>
              </a:rPr>
              <a:t>Yuqing</a:t>
            </a:r>
            <a:endParaRPr lang="en-US" dirty="0">
              <a:solidFill>
                <a:schemeClr val="tx1">
                  <a:lumMod val="85000"/>
                  <a:lumOff val="15000"/>
                </a:schemeClr>
              </a:solidFill>
              <a:latin typeface="Garamond"/>
            </a:endParaRPr>
          </a:p>
          <a:p>
            <a:pPr marL="0" indent="0" algn="ctr">
              <a:lnSpc>
                <a:spcPct val="115000"/>
              </a:lnSpc>
              <a:spcAft>
                <a:spcPts val="0"/>
              </a:spcAft>
              <a:buNone/>
              <a:tabLst>
                <a:tab pos="457200" algn="l"/>
              </a:tabLst>
            </a:pPr>
            <a:r>
              <a:rPr lang="en-US" dirty="0">
                <a:solidFill>
                  <a:schemeClr val="tx1">
                    <a:lumMod val="85000"/>
                    <a:lumOff val="15000"/>
                  </a:schemeClr>
                </a:solidFill>
                <a:latin typeface="Garamond"/>
              </a:rPr>
              <a:t>csyzhao1@comp.polyu.edu.hk</a:t>
            </a:r>
            <a:endParaRPr lang="en-HK" dirty="0">
              <a:solidFill>
                <a:schemeClr val="tx1">
                  <a:lumMod val="85000"/>
                  <a:lumOff val="15000"/>
                </a:schemeClr>
              </a:solidFill>
              <a:latin typeface="Garamond"/>
            </a:endParaRPr>
          </a:p>
        </p:txBody>
      </p:sp>
      <p:sp>
        <p:nvSpPr>
          <p:cNvPr id="4" name="Title 1">
            <a:extLst>
              <a:ext uri="{FF2B5EF4-FFF2-40B4-BE49-F238E27FC236}">
                <a16:creationId xmlns:a16="http://schemas.microsoft.com/office/drawing/2014/main" id="{E3198475-D9BD-DC48-8711-0B9E9E0418F4}"/>
              </a:ext>
            </a:extLst>
          </p:cNvPr>
          <p:cNvSpPr txBox="1">
            <a:spLocks/>
          </p:cNvSpPr>
          <p:nvPr/>
        </p:nvSpPr>
        <p:spPr bwMode="auto">
          <a:xfrm>
            <a:off x="402166" y="2420888"/>
            <a:ext cx="11387667" cy="858107"/>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lang="en-US" altLang="zh-CN" dirty="0">
                <a:solidFill>
                  <a:schemeClr val="tx1">
                    <a:lumMod val="85000"/>
                    <a:lumOff val="15000"/>
                  </a:schemeClr>
                </a:solidFill>
                <a:latin typeface="Garamond"/>
                <a:cs typeface="Garamond"/>
              </a:rPr>
              <a:t>A Brief Survey on Student Performance Prediction</a:t>
            </a:r>
            <a:endParaRPr lang="en-US" altLang="zh-CN" sz="3600" dirty="0">
              <a:solidFill>
                <a:schemeClr val="bg1">
                  <a:lumMod val="65000"/>
                </a:schemeClr>
              </a:solidFill>
              <a:latin typeface="Garamond"/>
              <a:cs typeface="Garamond"/>
            </a:endParaRPr>
          </a:p>
        </p:txBody>
      </p:sp>
    </p:spTree>
    <p:extLst>
      <p:ext uri="{BB962C8B-B14F-4D97-AF65-F5344CB8AC3E}">
        <p14:creationId xmlns:p14="http://schemas.microsoft.com/office/powerpoint/2010/main" val="255461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9CDF522-1DCA-4ABA-85CD-9475C286DEE1}"/>
              </a:ext>
            </a:extLst>
          </p:cNvPr>
          <p:cNvPicPr>
            <a:picLocks noChangeAspect="1"/>
          </p:cNvPicPr>
          <p:nvPr/>
        </p:nvPicPr>
        <p:blipFill>
          <a:blip r:embed="rId2"/>
          <a:stretch>
            <a:fillRect/>
          </a:stretch>
        </p:blipFill>
        <p:spPr>
          <a:xfrm>
            <a:off x="857815" y="104817"/>
            <a:ext cx="10476370" cy="6572951"/>
          </a:xfrm>
          <a:prstGeom prst="rect">
            <a:avLst/>
          </a:prstGeom>
        </p:spPr>
      </p:pic>
    </p:spTree>
    <p:extLst>
      <p:ext uri="{BB962C8B-B14F-4D97-AF65-F5344CB8AC3E}">
        <p14:creationId xmlns:p14="http://schemas.microsoft.com/office/powerpoint/2010/main" val="149836893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1541BA3-3687-456E-BC17-54DEFFF2C8AA}"/>
              </a:ext>
            </a:extLst>
          </p:cNvPr>
          <p:cNvPicPr>
            <a:picLocks noChangeAspect="1"/>
          </p:cNvPicPr>
          <p:nvPr/>
        </p:nvPicPr>
        <p:blipFill>
          <a:blip r:embed="rId2"/>
          <a:stretch>
            <a:fillRect/>
          </a:stretch>
        </p:blipFill>
        <p:spPr>
          <a:xfrm>
            <a:off x="2243572" y="80206"/>
            <a:ext cx="7704856" cy="6697587"/>
          </a:xfrm>
          <a:prstGeom prst="rect">
            <a:avLst/>
          </a:prstGeom>
        </p:spPr>
      </p:pic>
    </p:spTree>
    <p:extLst>
      <p:ext uri="{BB962C8B-B14F-4D97-AF65-F5344CB8AC3E}">
        <p14:creationId xmlns:p14="http://schemas.microsoft.com/office/powerpoint/2010/main" val="394812119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A0BD94F-AC57-49AB-BC5F-D2FDA484B088}"/>
              </a:ext>
            </a:extLst>
          </p:cNvPr>
          <p:cNvPicPr>
            <a:picLocks noChangeAspect="1"/>
          </p:cNvPicPr>
          <p:nvPr/>
        </p:nvPicPr>
        <p:blipFill>
          <a:blip r:embed="rId2"/>
          <a:stretch>
            <a:fillRect/>
          </a:stretch>
        </p:blipFill>
        <p:spPr>
          <a:xfrm>
            <a:off x="2351584" y="85373"/>
            <a:ext cx="7488832" cy="6687253"/>
          </a:xfrm>
          <a:prstGeom prst="rect">
            <a:avLst/>
          </a:prstGeom>
        </p:spPr>
      </p:pic>
    </p:spTree>
    <p:extLst>
      <p:ext uri="{BB962C8B-B14F-4D97-AF65-F5344CB8AC3E}">
        <p14:creationId xmlns:p14="http://schemas.microsoft.com/office/powerpoint/2010/main" val="10674440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noChangeArrowheads="1"/>
          </p:cNvSpPr>
          <p:nvPr>
            <p:ph idx="4294967295"/>
          </p:nvPr>
        </p:nvSpPr>
        <p:spPr bwMode="auto">
          <a:xfrm>
            <a:off x="1199456" y="1340768"/>
            <a:ext cx="8928992" cy="532859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spcBef>
                <a:spcPts val="1300"/>
              </a:spcBef>
              <a:defRPr/>
            </a:pPr>
            <a:r>
              <a:rPr lang="en-US" altLang="zh-CN" dirty="0">
                <a:solidFill>
                  <a:schemeClr val="tx1">
                    <a:lumMod val="85000"/>
                    <a:lumOff val="15000"/>
                  </a:schemeClr>
                </a:solidFill>
                <a:latin typeface="Garamond"/>
              </a:rPr>
              <a:t>An Overview of Surveys Taxonomy</a:t>
            </a:r>
          </a:p>
          <a:p>
            <a:pPr>
              <a:spcBef>
                <a:spcPts val="1300"/>
              </a:spcBef>
              <a:defRPr/>
            </a:pPr>
            <a:r>
              <a:rPr lang="en-US" altLang="zh-CN" dirty="0">
                <a:solidFill>
                  <a:schemeClr val="tx1">
                    <a:lumMod val="85000"/>
                    <a:lumOff val="15000"/>
                  </a:schemeClr>
                </a:solidFill>
                <a:latin typeface="Garamond"/>
              </a:rPr>
              <a:t>Input of Student Performance Prediction</a:t>
            </a:r>
          </a:p>
          <a:p>
            <a:pPr>
              <a:spcBef>
                <a:spcPts val="1300"/>
              </a:spcBef>
              <a:defRPr/>
            </a:pPr>
            <a:r>
              <a:rPr lang="en-US" altLang="zh-CN" dirty="0">
                <a:solidFill>
                  <a:schemeClr val="tx1">
                    <a:lumMod val="85000"/>
                    <a:lumOff val="15000"/>
                  </a:schemeClr>
                </a:solidFill>
                <a:latin typeface="Garamond"/>
              </a:rPr>
              <a:t>Output of Student Performance Prediction</a:t>
            </a:r>
          </a:p>
          <a:p>
            <a:pPr>
              <a:spcBef>
                <a:spcPts val="1300"/>
              </a:spcBef>
              <a:defRPr/>
            </a:pPr>
            <a:r>
              <a:rPr lang="en-US" altLang="zh-CN" dirty="0">
                <a:solidFill>
                  <a:schemeClr val="tx1">
                    <a:lumMod val="85000"/>
                    <a:lumOff val="15000"/>
                  </a:schemeClr>
                </a:solidFill>
                <a:latin typeface="Garamond"/>
              </a:rPr>
              <a:t>Provisional Taxonomy</a:t>
            </a:r>
          </a:p>
          <a:p>
            <a:pPr lvl="1">
              <a:spcBef>
                <a:spcPts val="1300"/>
              </a:spcBef>
              <a:defRPr/>
            </a:pPr>
            <a:r>
              <a:rPr lang="en-US" altLang="zh-CN" dirty="0">
                <a:solidFill>
                  <a:schemeClr val="tx1">
                    <a:lumMod val="85000"/>
                    <a:lumOff val="15000"/>
                  </a:schemeClr>
                </a:solidFill>
                <a:latin typeface="Garamond"/>
              </a:rPr>
              <a:t>Student Modeling</a:t>
            </a:r>
          </a:p>
          <a:p>
            <a:pPr>
              <a:spcBef>
                <a:spcPts val="1300"/>
              </a:spcBef>
              <a:defRPr/>
            </a:pPr>
            <a:r>
              <a:rPr lang="en-US" altLang="zh-CN" dirty="0">
                <a:solidFill>
                  <a:schemeClr val="tx1">
                    <a:lumMod val="85000"/>
                    <a:lumOff val="15000"/>
                  </a:schemeClr>
                </a:solidFill>
                <a:latin typeface="Garamond"/>
              </a:rPr>
              <a:t>Appendix Charts</a:t>
            </a:r>
          </a:p>
        </p:txBody>
      </p:sp>
      <p:sp>
        <p:nvSpPr>
          <p:cNvPr id="5" name="Rectangle 2"/>
          <p:cNvSpPr txBox="1">
            <a:spLocks noChangeArrowheads="1"/>
          </p:cNvSpPr>
          <p:nvPr/>
        </p:nvSpPr>
        <p:spPr>
          <a:xfrm>
            <a:off x="1703512" y="510988"/>
            <a:ext cx="6767736" cy="685800"/>
          </a:xfrm>
          <a:prstGeom prst="rect">
            <a:avLst/>
          </a:prstGeom>
        </p:spPr>
        <p:txBody>
          <a:bodyPr/>
          <a:lstStyle>
            <a:lvl1pPr algn="ctr" rtl="0" eaLnBrk="0" fontAlgn="base" hangingPunct="0">
              <a:spcBef>
                <a:spcPct val="0"/>
              </a:spcBef>
              <a:spcAft>
                <a:spcPct val="0"/>
              </a:spcAft>
              <a:defRPr lang="en-US" altLang="zh-CN" sz="4000" b="1" kern="1200" dirty="0">
                <a:solidFill>
                  <a:srgbClr val="663300"/>
                </a:solidFill>
                <a:effectLst>
                  <a:outerShdw blurRad="38100" dist="38100" dir="2700000" algn="tl">
                    <a:srgbClr val="C0C0C0"/>
                  </a:outerShdw>
                </a:effectLst>
                <a:latin typeface="Sans serif"/>
                <a:ea typeface="Arial Unicode MS" pitchFamily="34" charset="-128"/>
                <a:cs typeface="Arial Unicode MS" pitchFamily="34" charset="-128"/>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pPr algn="l">
              <a:lnSpc>
                <a:spcPct val="80000"/>
              </a:lnSpc>
            </a:pPr>
            <a:r>
              <a:rPr lang="en-US" dirty="0">
                <a:solidFill>
                  <a:schemeClr val="tx1">
                    <a:lumMod val="85000"/>
                    <a:lumOff val="15000"/>
                  </a:schemeClr>
                </a:solidFill>
                <a:latin typeface="Garamond"/>
                <a:ea typeface="新細明體" pitchFamily="18" charset="-120"/>
              </a:rPr>
              <a:t>Outline</a:t>
            </a:r>
          </a:p>
        </p:txBody>
      </p:sp>
    </p:spTree>
    <p:extLst>
      <p:ext uri="{BB962C8B-B14F-4D97-AF65-F5344CB8AC3E}">
        <p14:creationId xmlns:p14="http://schemas.microsoft.com/office/powerpoint/2010/main" val="17522562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ABC072FE-7714-41BB-8233-00D389CF10D4}"/>
              </a:ext>
            </a:extLst>
          </p:cNvPr>
          <p:cNvGrpSpPr/>
          <p:nvPr/>
        </p:nvGrpSpPr>
        <p:grpSpPr>
          <a:xfrm>
            <a:off x="151962" y="690630"/>
            <a:ext cx="8560840" cy="6042945"/>
            <a:chOff x="3631160" y="169282"/>
            <a:chExt cx="8560840" cy="6042945"/>
          </a:xfrm>
        </p:grpSpPr>
        <p:pic>
          <p:nvPicPr>
            <p:cNvPr id="3" name="图片 2">
              <a:extLst>
                <a:ext uri="{FF2B5EF4-FFF2-40B4-BE49-F238E27FC236}">
                  <a16:creationId xmlns:a16="http://schemas.microsoft.com/office/drawing/2014/main" id="{E8598327-1DA4-43C7-9A73-CAE6C4E53ED4}"/>
                </a:ext>
              </a:extLst>
            </p:cNvPr>
            <p:cNvPicPr>
              <a:picLocks noChangeAspect="1"/>
            </p:cNvPicPr>
            <p:nvPr/>
          </p:nvPicPr>
          <p:blipFill rotWithShape="1">
            <a:blip r:embed="rId3"/>
            <a:srcRect l="1870" b="4348"/>
            <a:stretch/>
          </p:blipFill>
          <p:spPr>
            <a:xfrm>
              <a:off x="3631160" y="169282"/>
              <a:ext cx="8560840" cy="6042945"/>
            </a:xfrm>
            <a:prstGeom prst="rect">
              <a:avLst/>
            </a:prstGeom>
          </p:spPr>
        </p:pic>
        <p:sp>
          <p:nvSpPr>
            <p:cNvPr id="5" name="矩形 4">
              <a:extLst>
                <a:ext uri="{FF2B5EF4-FFF2-40B4-BE49-F238E27FC236}">
                  <a16:creationId xmlns:a16="http://schemas.microsoft.com/office/drawing/2014/main" id="{5D4BCE2C-A53C-42F3-94C6-FFD905A0B227}"/>
                </a:ext>
              </a:extLst>
            </p:cNvPr>
            <p:cNvSpPr/>
            <p:nvPr/>
          </p:nvSpPr>
          <p:spPr>
            <a:xfrm>
              <a:off x="6602308" y="3689836"/>
              <a:ext cx="1772620" cy="30084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3B04E40-FE9B-4961-922F-0A7E11DA67C9}"/>
                </a:ext>
              </a:extLst>
            </p:cNvPr>
            <p:cNvSpPr/>
            <p:nvPr/>
          </p:nvSpPr>
          <p:spPr>
            <a:xfrm>
              <a:off x="6602308" y="3989002"/>
              <a:ext cx="114987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280DE1A7-DBF1-43BB-9EA9-266F4E8497E7}"/>
                </a:ext>
              </a:extLst>
            </p:cNvPr>
            <p:cNvSpPr/>
            <p:nvPr/>
          </p:nvSpPr>
          <p:spPr>
            <a:xfrm>
              <a:off x="7620051" y="5373216"/>
              <a:ext cx="755826" cy="2160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38F0BF1A-2FDB-46A7-B545-3098D560ABA0}"/>
                </a:ext>
              </a:extLst>
            </p:cNvPr>
            <p:cNvSpPr/>
            <p:nvPr/>
          </p:nvSpPr>
          <p:spPr>
            <a:xfrm>
              <a:off x="9408368" y="908720"/>
              <a:ext cx="1800200"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95D3AAD-163C-4103-A7C9-56207093355E}"/>
                </a:ext>
              </a:extLst>
            </p:cNvPr>
            <p:cNvSpPr/>
            <p:nvPr/>
          </p:nvSpPr>
          <p:spPr>
            <a:xfrm>
              <a:off x="9192344" y="1907314"/>
              <a:ext cx="1800200" cy="28803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Content Placeholder 2">
            <a:extLst>
              <a:ext uri="{FF2B5EF4-FFF2-40B4-BE49-F238E27FC236}">
                <a16:creationId xmlns:a16="http://schemas.microsoft.com/office/drawing/2014/main" id="{7F911D43-E57C-4BCE-B4B4-71CA9C97A245}"/>
              </a:ext>
            </a:extLst>
          </p:cNvPr>
          <p:cNvSpPr txBox="1">
            <a:spLocks/>
          </p:cNvSpPr>
          <p:nvPr/>
        </p:nvSpPr>
        <p:spPr bwMode="auto">
          <a:xfrm>
            <a:off x="8023650" y="1979648"/>
            <a:ext cx="4016388" cy="481501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lang="en-US" altLang="zh-CN" sz="2000" dirty="0">
                <a:solidFill>
                  <a:schemeClr val="tx1">
                    <a:lumMod val="85000"/>
                    <a:lumOff val="15000"/>
                  </a:schemeClr>
                </a:solidFill>
                <a:latin typeface="Garamond"/>
              </a:rPr>
              <a:t>7 surveys about education data mining were found, </a:t>
            </a:r>
            <a:r>
              <a:rPr lang="en-US" altLang="zh-CN" sz="2000" dirty="0">
                <a:solidFill>
                  <a:srgbClr val="C00000"/>
                </a:solidFill>
                <a:latin typeface="Garamond"/>
              </a:rPr>
              <a:t>4 of which were relatively good</a:t>
            </a:r>
          </a:p>
          <a:p>
            <a:pPr>
              <a:spcBef>
                <a:spcPts val="1300"/>
              </a:spcBef>
              <a:defRPr/>
            </a:pPr>
            <a:r>
              <a:rPr lang="en-US" altLang="zh-CN" sz="2000" dirty="0">
                <a:solidFill>
                  <a:schemeClr val="tx1">
                    <a:lumMod val="85000"/>
                    <a:lumOff val="15000"/>
                  </a:schemeClr>
                </a:solidFill>
                <a:latin typeface="Garamond"/>
              </a:rPr>
              <a:t>These four Surveys have </a:t>
            </a:r>
            <a:r>
              <a:rPr lang="en-US" altLang="zh-CN" sz="2000" dirty="0">
                <a:solidFill>
                  <a:srgbClr val="C00000"/>
                </a:solidFill>
                <a:latin typeface="Garamond"/>
              </a:rPr>
              <a:t>different emphases</a:t>
            </a:r>
          </a:p>
          <a:p>
            <a:pPr lvl="1">
              <a:spcBef>
                <a:spcPts val="1300"/>
              </a:spcBef>
              <a:defRPr/>
            </a:pPr>
            <a:r>
              <a:rPr lang="en-US" altLang="zh-CN" sz="2000" dirty="0">
                <a:solidFill>
                  <a:schemeClr val="tx1">
                    <a:lumMod val="85000"/>
                    <a:lumOff val="15000"/>
                  </a:schemeClr>
                </a:solidFill>
                <a:latin typeface="Garamond"/>
              </a:rPr>
              <a:t>Two focuses on Prediction</a:t>
            </a:r>
          </a:p>
          <a:p>
            <a:pPr lvl="1">
              <a:spcBef>
                <a:spcPts val="1300"/>
              </a:spcBef>
              <a:defRPr/>
            </a:pPr>
            <a:r>
              <a:rPr lang="en-US" altLang="zh-CN" sz="2000" dirty="0">
                <a:solidFill>
                  <a:schemeClr val="tx1">
                    <a:lumMod val="85000"/>
                    <a:lumOff val="15000"/>
                  </a:schemeClr>
                </a:solidFill>
                <a:latin typeface="Garamond"/>
              </a:rPr>
              <a:t>Others are broader and consider users and orientations.</a:t>
            </a:r>
          </a:p>
          <a:p>
            <a:pPr>
              <a:spcBef>
                <a:spcPts val="1300"/>
              </a:spcBef>
              <a:defRPr/>
            </a:pPr>
            <a:r>
              <a:rPr lang="en-US" altLang="zh-CN" sz="2000" dirty="0">
                <a:solidFill>
                  <a:schemeClr val="bg2"/>
                </a:solidFill>
                <a:latin typeface="Garamond"/>
              </a:rPr>
              <a:t>Taxonomy in common: </a:t>
            </a:r>
          </a:p>
          <a:p>
            <a:pPr lvl="1">
              <a:spcBef>
                <a:spcPts val="1300"/>
              </a:spcBef>
              <a:defRPr/>
            </a:pPr>
            <a:r>
              <a:rPr lang="en-US" altLang="zh-CN" sz="2000" dirty="0">
                <a:solidFill>
                  <a:schemeClr val="bg2"/>
                </a:solidFill>
                <a:latin typeface="Garamond"/>
              </a:rPr>
              <a:t>Input, method, output</a:t>
            </a:r>
          </a:p>
          <a:p>
            <a:pPr lvl="1">
              <a:spcBef>
                <a:spcPts val="1300"/>
              </a:spcBef>
              <a:defRPr/>
            </a:pPr>
            <a:endParaRPr lang="en-US" altLang="zh-CN" sz="2000" dirty="0">
              <a:solidFill>
                <a:schemeClr val="tx1">
                  <a:lumMod val="85000"/>
                  <a:lumOff val="15000"/>
                </a:schemeClr>
              </a:solidFill>
              <a:latin typeface="Garamond"/>
            </a:endParaRPr>
          </a:p>
        </p:txBody>
      </p:sp>
      <p:sp>
        <p:nvSpPr>
          <p:cNvPr id="14" name="Title 1">
            <a:extLst>
              <a:ext uri="{FF2B5EF4-FFF2-40B4-BE49-F238E27FC236}">
                <a16:creationId xmlns:a16="http://schemas.microsoft.com/office/drawing/2014/main" id="{F255FE38-233F-4C97-BEF6-537BB5E13AB0}"/>
              </a:ext>
            </a:extLst>
          </p:cNvPr>
          <p:cNvSpPr txBox="1">
            <a:spLocks/>
          </p:cNvSpPr>
          <p:nvPr/>
        </p:nvSpPr>
        <p:spPr>
          <a:xfrm>
            <a:off x="402166" y="374549"/>
            <a:ext cx="11387667" cy="685800"/>
          </a:xfrm>
          <a:prstGeom prst="rect">
            <a:avLst/>
          </a:prstGeom>
        </p:spPr>
        <p:txBody>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sz="3600" kern="0" dirty="0">
                <a:solidFill>
                  <a:schemeClr val="tx1">
                    <a:lumMod val="85000"/>
                    <a:lumOff val="15000"/>
                  </a:schemeClr>
                </a:solidFill>
                <a:latin typeface="Garamond"/>
              </a:rPr>
              <a:t>An Overview of Surveys Taxonomy</a:t>
            </a:r>
          </a:p>
        </p:txBody>
      </p:sp>
    </p:spTree>
    <p:extLst>
      <p:ext uri="{BB962C8B-B14F-4D97-AF65-F5344CB8AC3E}">
        <p14:creationId xmlns:p14="http://schemas.microsoft.com/office/powerpoint/2010/main" val="236700791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C3EAD9B9-2429-46AE-818F-25ED5799C9C9}"/>
              </a:ext>
            </a:extLst>
          </p:cNvPr>
          <p:cNvPicPr>
            <a:picLocks noChangeAspect="1"/>
          </p:cNvPicPr>
          <p:nvPr/>
        </p:nvPicPr>
        <p:blipFill>
          <a:blip r:embed="rId3"/>
          <a:stretch>
            <a:fillRect/>
          </a:stretch>
        </p:blipFill>
        <p:spPr>
          <a:xfrm>
            <a:off x="259737" y="1435711"/>
            <a:ext cx="11932263" cy="4661140"/>
          </a:xfrm>
          <a:prstGeom prst="rect">
            <a:avLst/>
          </a:prstGeom>
        </p:spPr>
      </p:pic>
      <p:sp>
        <p:nvSpPr>
          <p:cNvPr id="11" name="Content Placeholder 2">
            <a:extLst>
              <a:ext uri="{FF2B5EF4-FFF2-40B4-BE49-F238E27FC236}">
                <a16:creationId xmlns:a16="http://schemas.microsoft.com/office/drawing/2014/main" id="{B1F5705E-DDCA-4A37-A7E4-ADA3D11F522D}"/>
              </a:ext>
            </a:extLst>
          </p:cNvPr>
          <p:cNvSpPr txBox="1">
            <a:spLocks/>
          </p:cNvSpPr>
          <p:nvPr/>
        </p:nvSpPr>
        <p:spPr bwMode="auto">
          <a:xfrm>
            <a:off x="6582610" y="1270292"/>
            <a:ext cx="3420380" cy="390862"/>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marL="0" indent="0">
              <a:spcBef>
                <a:spcPts val="1300"/>
              </a:spcBef>
              <a:buNone/>
              <a:defRPr/>
            </a:pPr>
            <a:r>
              <a:rPr lang="en-US" altLang="zh-CN" sz="1800" dirty="0">
                <a:solidFill>
                  <a:srgbClr val="C00000"/>
                </a:solidFill>
                <a:latin typeface="微软雅黑" panose="020B0503020204020204" pitchFamily="34" charset="-122"/>
                <a:ea typeface="微软雅黑" panose="020B0503020204020204" pitchFamily="34" charset="-122"/>
              </a:rPr>
              <a:t>According to environment</a:t>
            </a:r>
          </a:p>
        </p:txBody>
      </p:sp>
      <p:cxnSp>
        <p:nvCxnSpPr>
          <p:cNvPr id="12" name="直接箭头连接符 11">
            <a:extLst>
              <a:ext uri="{FF2B5EF4-FFF2-40B4-BE49-F238E27FC236}">
                <a16:creationId xmlns:a16="http://schemas.microsoft.com/office/drawing/2014/main" id="{C580B17C-2F4A-4D39-8D4B-E8F96ECB72E4}"/>
              </a:ext>
            </a:extLst>
          </p:cNvPr>
          <p:cNvCxnSpPr>
            <a:cxnSpLocks/>
          </p:cNvCxnSpPr>
          <p:nvPr/>
        </p:nvCxnSpPr>
        <p:spPr>
          <a:xfrm flipV="1">
            <a:off x="7725438" y="1755689"/>
            <a:ext cx="216024" cy="64070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129D0FB-545F-498E-AD0F-E775A21CC5EA}"/>
              </a:ext>
            </a:extLst>
          </p:cNvPr>
          <p:cNvCxnSpPr>
            <a:cxnSpLocks/>
          </p:cNvCxnSpPr>
          <p:nvPr/>
        </p:nvCxnSpPr>
        <p:spPr>
          <a:xfrm flipV="1">
            <a:off x="3474900" y="1921082"/>
            <a:ext cx="196346" cy="38665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87583599-4425-4458-B7A8-F190C621D1CF}"/>
              </a:ext>
            </a:extLst>
          </p:cNvPr>
          <p:cNvSpPr txBox="1">
            <a:spLocks/>
          </p:cNvSpPr>
          <p:nvPr/>
        </p:nvSpPr>
        <p:spPr bwMode="auto">
          <a:xfrm>
            <a:off x="2853277" y="1270292"/>
            <a:ext cx="2387478" cy="97079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marL="0" indent="0">
              <a:spcBef>
                <a:spcPts val="1300"/>
              </a:spcBef>
              <a:buNone/>
              <a:defRPr/>
            </a:pPr>
            <a:r>
              <a:rPr lang="en-US" altLang="zh-CN" sz="1800" dirty="0">
                <a:solidFill>
                  <a:srgbClr val="C00000"/>
                </a:solidFill>
                <a:latin typeface="微软雅黑" panose="020B0503020204020204" pitchFamily="34" charset="-122"/>
                <a:ea typeface="微软雅黑" panose="020B0503020204020204" pitchFamily="34" charset="-122"/>
              </a:rPr>
              <a:t>According to domain knowledge </a:t>
            </a:r>
          </a:p>
        </p:txBody>
      </p:sp>
      <p:sp>
        <p:nvSpPr>
          <p:cNvPr id="4" name="Title 1">
            <a:extLst>
              <a:ext uri="{FF2B5EF4-FFF2-40B4-BE49-F238E27FC236}">
                <a16:creationId xmlns:a16="http://schemas.microsoft.com/office/drawing/2014/main" id="{645E7895-A694-4DAB-8F6E-EEDFDE438C72}"/>
              </a:ext>
            </a:extLst>
          </p:cNvPr>
          <p:cNvSpPr txBox="1">
            <a:spLocks/>
          </p:cNvSpPr>
          <p:nvPr/>
        </p:nvSpPr>
        <p:spPr>
          <a:xfrm>
            <a:off x="337330" y="539205"/>
            <a:ext cx="11387667" cy="685800"/>
          </a:xfrm>
          <a:prstGeom prst="rect">
            <a:avLst/>
          </a:prstGeom>
        </p:spPr>
        <p:txBody>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endParaRPr kumimoji="0" lang="en-US" sz="3600" kern="0" dirty="0">
              <a:solidFill>
                <a:schemeClr val="tx1">
                  <a:lumMod val="85000"/>
                  <a:lumOff val="15000"/>
                </a:schemeClr>
              </a:solidFill>
              <a:latin typeface="Garamond"/>
            </a:endParaRPr>
          </a:p>
        </p:txBody>
      </p:sp>
      <p:sp>
        <p:nvSpPr>
          <p:cNvPr id="10" name="文本框 9">
            <a:extLst>
              <a:ext uri="{FF2B5EF4-FFF2-40B4-BE49-F238E27FC236}">
                <a16:creationId xmlns:a16="http://schemas.microsoft.com/office/drawing/2014/main" id="{0AF2E9A3-FD37-4EE0-99D9-684DC9B1B0E8}"/>
              </a:ext>
            </a:extLst>
          </p:cNvPr>
          <p:cNvSpPr txBox="1"/>
          <p:nvPr/>
        </p:nvSpPr>
        <p:spPr>
          <a:xfrm>
            <a:off x="0" y="6150114"/>
            <a:ext cx="13201068" cy="707886"/>
          </a:xfrm>
          <a:prstGeom prst="rect">
            <a:avLst/>
          </a:prstGeom>
          <a:noFill/>
        </p:spPr>
        <p:txBody>
          <a:bodyPr wrap="square">
            <a:spAutoFit/>
          </a:bodyPr>
          <a:lstStyle/>
          <a:p>
            <a:pPr algn="l"/>
            <a:r>
              <a:rPr lang="en-US" altLang="zh-CN" sz="1000" dirty="0">
                <a:solidFill>
                  <a:schemeClr val="bg1">
                    <a:lumMod val="75000"/>
                  </a:schemeClr>
                </a:solidFill>
              </a:rPr>
              <a:t>[1]Romero, Cristóbal, and Sebastián Ventura. "Educational data mining: a review of the state of the art." IEEE Transactions on Systems, Man, and Cybernetics, Part C (Applications and Reviews) 40.6 (2010): 601-618. </a:t>
            </a:r>
          </a:p>
          <a:p>
            <a:pPr algn="l"/>
            <a:r>
              <a:rPr lang="en-US" altLang="zh-CN" sz="1000" dirty="0">
                <a:solidFill>
                  <a:schemeClr val="bg1">
                    <a:lumMod val="75000"/>
                  </a:schemeClr>
                </a:solidFill>
              </a:rPr>
              <a:t>[2]Romero, Cristobal, and Sebastian Ventura. "Educational data mining: A survey from 1995 to 2005." Expert systems with applications 33.1 (2007): 135-146.</a:t>
            </a:r>
          </a:p>
          <a:p>
            <a:pPr algn="l"/>
            <a:r>
              <a:rPr lang="en-US" altLang="zh-CN" sz="1000" dirty="0">
                <a:solidFill>
                  <a:schemeClr val="bg1">
                    <a:lumMod val="75000"/>
                  </a:schemeClr>
                </a:solidFill>
              </a:rPr>
              <a:t>[3]Hellas, </a:t>
            </a:r>
            <a:r>
              <a:rPr lang="en-US" altLang="zh-CN" sz="1000" dirty="0" err="1">
                <a:solidFill>
                  <a:schemeClr val="bg1">
                    <a:lumMod val="75000"/>
                  </a:schemeClr>
                </a:solidFill>
              </a:rPr>
              <a:t>Arto</a:t>
            </a:r>
            <a:r>
              <a:rPr lang="en-US" altLang="zh-CN" sz="1000" dirty="0">
                <a:solidFill>
                  <a:schemeClr val="bg1">
                    <a:lumMod val="75000"/>
                  </a:schemeClr>
                </a:solidFill>
              </a:rPr>
              <a:t>, et al. "Predicting academic performance: a systematic literature review." Proceedings Companion of the 23rd Annual ACM Conference on Innovation and Technology in Computer Science Education. 2018.</a:t>
            </a:r>
          </a:p>
          <a:p>
            <a:pPr algn="l"/>
            <a:r>
              <a:rPr lang="en-US" altLang="zh-CN" sz="1000" dirty="0">
                <a:solidFill>
                  <a:schemeClr val="bg1">
                    <a:lumMod val="75000"/>
                  </a:schemeClr>
                </a:solidFill>
              </a:rPr>
              <a:t>[4] Moreno-Marcos, Pedro Manuel, et al. "Prediction in MOOCs: A review and future research directions." IEEE Transactions on Learning Technologies 12.3 (2018): 384-401.</a:t>
            </a:r>
          </a:p>
        </p:txBody>
      </p:sp>
      <p:cxnSp>
        <p:nvCxnSpPr>
          <p:cNvPr id="19" name="直接箭头连接符 18">
            <a:extLst>
              <a:ext uri="{FF2B5EF4-FFF2-40B4-BE49-F238E27FC236}">
                <a16:creationId xmlns:a16="http://schemas.microsoft.com/office/drawing/2014/main" id="{0D926DB5-703C-487C-AD36-B6A09770FE9D}"/>
              </a:ext>
            </a:extLst>
          </p:cNvPr>
          <p:cNvCxnSpPr>
            <a:cxnSpLocks/>
          </p:cNvCxnSpPr>
          <p:nvPr/>
        </p:nvCxnSpPr>
        <p:spPr>
          <a:xfrm flipV="1">
            <a:off x="7941462" y="1755689"/>
            <a:ext cx="0" cy="2532219"/>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367E735F-C3C3-49B3-9333-162FD177E2E1}"/>
              </a:ext>
            </a:extLst>
          </p:cNvPr>
          <p:cNvCxnSpPr>
            <a:cxnSpLocks/>
          </p:cNvCxnSpPr>
          <p:nvPr/>
        </p:nvCxnSpPr>
        <p:spPr>
          <a:xfrm flipV="1">
            <a:off x="3649808" y="1921082"/>
            <a:ext cx="0" cy="272554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6F7C8464-E4F5-4B43-8E51-4AB5284080C6}"/>
              </a:ext>
            </a:extLst>
          </p:cNvPr>
          <p:cNvSpPr txBox="1">
            <a:spLocks/>
          </p:cNvSpPr>
          <p:nvPr/>
        </p:nvSpPr>
        <p:spPr>
          <a:xfrm>
            <a:off x="402166" y="374549"/>
            <a:ext cx="11387667" cy="685800"/>
          </a:xfrm>
          <a:prstGeom prst="rect">
            <a:avLst/>
          </a:prstGeom>
        </p:spPr>
        <p:txBody>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altLang="zh-CN" sz="3600" kern="0" dirty="0">
                <a:solidFill>
                  <a:schemeClr val="tx1">
                    <a:lumMod val="85000"/>
                    <a:lumOff val="15000"/>
                  </a:schemeClr>
                </a:solidFill>
                <a:latin typeface="Garamond"/>
              </a:rPr>
              <a:t>Input of Student Performance Prediction</a:t>
            </a:r>
          </a:p>
        </p:txBody>
      </p:sp>
    </p:spTree>
    <p:extLst>
      <p:ext uri="{BB962C8B-B14F-4D97-AF65-F5344CB8AC3E}">
        <p14:creationId xmlns:p14="http://schemas.microsoft.com/office/powerpoint/2010/main" val="417182770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5F5860D6-4193-4412-8520-860E4D1EFB7B}"/>
              </a:ext>
            </a:extLst>
          </p:cNvPr>
          <p:cNvPicPr>
            <a:picLocks noChangeAspect="1"/>
          </p:cNvPicPr>
          <p:nvPr/>
        </p:nvPicPr>
        <p:blipFill>
          <a:blip r:embed="rId3"/>
          <a:stretch>
            <a:fillRect/>
          </a:stretch>
        </p:blipFill>
        <p:spPr>
          <a:xfrm>
            <a:off x="2638079" y="1060349"/>
            <a:ext cx="7450092" cy="5391114"/>
          </a:xfrm>
          <a:prstGeom prst="rect">
            <a:avLst/>
          </a:prstGeom>
        </p:spPr>
      </p:pic>
      <p:sp>
        <p:nvSpPr>
          <p:cNvPr id="15" name="文本框 14">
            <a:extLst>
              <a:ext uri="{FF2B5EF4-FFF2-40B4-BE49-F238E27FC236}">
                <a16:creationId xmlns:a16="http://schemas.microsoft.com/office/drawing/2014/main" id="{6F55DB58-4B51-47B5-AFAE-B58F01CC9DD0}"/>
              </a:ext>
            </a:extLst>
          </p:cNvPr>
          <p:cNvSpPr txBox="1"/>
          <p:nvPr/>
        </p:nvSpPr>
        <p:spPr>
          <a:xfrm>
            <a:off x="0" y="6404210"/>
            <a:ext cx="13201068" cy="400110"/>
          </a:xfrm>
          <a:prstGeom prst="rect">
            <a:avLst/>
          </a:prstGeom>
          <a:noFill/>
        </p:spPr>
        <p:txBody>
          <a:bodyPr wrap="square">
            <a:spAutoFit/>
          </a:bodyPr>
          <a:lstStyle/>
          <a:p>
            <a:pPr algn="l"/>
            <a:r>
              <a:rPr lang="en-US" altLang="zh-CN" sz="1000" dirty="0">
                <a:solidFill>
                  <a:schemeClr val="bg1">
                    <a:lumMod val="75000"/>
                  </a:schemeClr>
                </a:solidFill>
              </a:rPr>
              <a:t>[1] Moreno-Marcos, Pedro Manuel, et al. "Prediction in MOOCs: A review and future research directions." IEEE Transactions on Learning Technologies 12.3 (2018): 384-401.</a:t>
            </a:r>
          </a:p>
          <a:p>
            <a:pPr algn="l"/>
            <a:r>
              <a:rPr lang="en-US" altLang="zh-CN" sz="1000" dirty="0">
                <a:solidFill>
                  <a:schemeClr val="bg1">
                    <a:lumMod val="75000"/>
                  </a:schemeClr>
                </a:solidFill>
              </a:rPr>
              <a:t>[2]Hellas, </a:t>
            </a:r>
            <a:r>
              <a:rPr lang="en-US" altLang="zh-CN" sz="1000" dirty="0" err="1">
                <a:solidFill>
                  <a:schemeClr val="bg1">
                    <a:lumMod val="75000"/>
                  </a:schemeClr>
                </a:solidFill>
              </a:rPr>
              <a:t>Arto</a:t>
            </a:r>
            <a:r>
              <a:rPr lang="en-US" altLang="zh-CN" sz="1000" dirty="0">
                <a:solidFill>
                  <a:schemeClr val="bg1">
                    <a:lumMod val="75000"/>
                  </a:schemeClr>
                </a:solidFill>
              </a:rPr>
              <a:t>, et al. "Predicting academic performance: a systematic literature review." Proceedings Companion of the 23rd Annual ACM Conference on Innovation and Technology in Computer Science Education. 2018.</a:t>
            </a:r>
          </a:p>
        </p:txBody>
      </p:sp>
      <p:sp>
        <p:nvSpPr>
          <p:cNvPr id="16" name="Title 1">
            <a:extLst>
              <a:ext uri="{FF2B5EF4-FFF2-40B4-BE49-F238E27FC236}">
                <a16:creationId xmlns:a16="http://schemas.microsoft.com/office/drawing/2014/main" id="{BDA05D0F-CE46-424B-96D9-C49A24275DBC}"/>
              </a:ext>
            </a:extLst>
          </p:cNvPr>
          <p:cNvSpPr txBox="1">
            <a:spLocks/>
          </p:cNvSpPr>
          <p:nvPr/>
        </p:nvSpPr>
        <p:spPr>
          <a:xfrm>
            <a:off x="402166" y="374549"/>
            <a:ext cx="11387667" cy="685800"/>
          </a:xfrm>
          <a:prstGeom prst="rect">
            <a:avLst/>
          </a:prstGeom>
        </p:spPr>
        <p:txBody>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altLang="zh-CN" sz="3600" kern="0" dirty="0">
                <a:solidFill>
                  <a:schemeClr val="tx1">
                    <a:lumMod val="85000"/>
                    <a:lumOff val="15000"/>
                  </a:schemeClr>
                </a:solidFill>
                <a:latin typeface="Garamond"/>
              </a:rPr>
              <a:t>Output of Student Performance Prediction</a:t>
            </a:r>
          </a:p>
        </p:txBody>
      </p:sp>
    </p:spTree>
    <p:extLst>
      <p:ext uri="{BB962C8B-B14F-4D97-AF65-F5344CB8AC3E}">
        <p14:creationId xmlns:p14="http://schemas.microsoft.com/office/powerpoint/2010/main" val="12507530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等腰三角形 30">
            <a:extLst>
              <a:ext uri="{FF2B5EF4-FFF2-40B4-BE49-F238E27FC236}">
                <a16:creationId xmlns:a16="http://schemas.microsoft.com/office/drawing/2014/main" id="{114394E7-4FA6-4FD1-A5EF-E7E45C9897F3}"/>
              </a:ext>
            </a:extLst>
          </p:cNvPr>
          <p:cNvSpPr/>
          <p:nvPr/>
        </p:nvSpPr>
        <p:spPr>
          <a:xfrm>
            <a:off x="1341059" y="2048419"/>
            <a:ext cx="4190604" cy="3612586"/>
          </a:xfrm>
          <a:prstGeom prst="triangl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等腰三角形 23">
            <a:extLst>
              <a:ext uri="{FF2B5EF4-FFF2-40B4-BE49-F238E27FC236}">
                <a16:creationId xmlns:a16="http://schemas.microsoft.com/office/drawing/2014/main" id="{2E59C722-7D1F-4179-810B-6187A3B5B60E}"/>
              </a:ext>
            </a:extLst>
          </p:cNvPr>
          <p:cNvSpPr/>
          <p:nvPr/>
        </p:nvSpPr>
        <p:spPr>
          <a:xfrm>
            <a:off x="1991544" y="2827941"/>
            <a:ext cx="2889634" cy="2491062"/>
          </a:xfrm>
          <a:prstGeom prs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等腰三角形 20">
            <a:extLst>
              <a:ext uri="{FF2B5EF4-FFF2-40B4-BE49-F238E27FC236}">
                <a16:creationId xmlns:a16="http://schemas.microsoft.com/office/drawing/2014/main" id="{72931189-EFA8-4EBA-AAC8-D085769DA9C8}"/>
              </a:ext>
            </a:extLst>
          </p:cNvPr>
          <p:cNvSpPr/>
          <p:nvPr/>
        </p:nvSpPr>
        <p:spPr>
          <a:xfrm>
            <a:off x="2665235" y="3636479"/>
            <a:ext cx="1542251" cy="1329526"/>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a:extLst>
              <a:ext uri="{FF2B5EF4-FFF2-40B4-BE49-F238E27FC236}">
                <a16:creationId xmlns:a16="http://schemas.microsoft.com/office/drawing/2014/main" id="{BD36164F-BE0A-415F-8797-348889ECA185}"/>
              </a:ext>
            </a:extLst>
          </p:cNvPr>
          <p:cNvCxnSpPr>
            <a:cxnSpLocks/>
          </p:cNvCxnSpPr>
          <p:nvPr/>
        </p:nvCxnSpPr>
        <p:spPr>
          <a:xfrm>
            <a:off x="3436360" y="4510464"/>
            <a:ext cx="2448272" cy="134146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2B6D5A12-F837-4D6F-B8F7-32C2A6AD6827}"/>
              </a:ext>
            </a:extLst>
          </p:cNvPr>
          <p:cNvCxnSpPr>
            <a:cxnSpLocks/>
            <a:stCxn id="14" idx="2"/>
          </p:cNvCxnSpPr>
          <p:nvPr/>
        </p:nvCxnSpPr>
        <p:spPr>
          <a:xfrm>
            <a:off x="3436360" y="1713404"/>
            <a:ext cx="1" cy="277634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41537FF1-032B-4A91-A458-3BC1BAF97E4E}"/>
              </a:ext>
            </a:extLst>
          </p:cNvPr>
          <p:cNvCxnSpPr>
            <a:cxnSpLocks/>
          </p:cNvCxnSpPr>
          <p:nvPr/>
        </p:nvCxnSpPr>
        <p:spPr>
          <a:xfrm flipV="1">
            <a:off x="988090" y="4510464"/>
            <a:ext cx="2448270" cy="134146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D0EF5B1-2A6B-4C79-AB06-1525AF1D2EDC}"/>
              </a:ext>
            </a:extLst>
          </p:cNvPr>
          <p:cNvSpPr txBox="1"/>
          <p:nvPr/>
        </p:nvSpPr>
        <p:spPr>
          <a:xfrm>
            <a:off x="-137466" y="5934670"/>
            <a:ext cx="2197546" cy="923330"/>
          </a:xfrm>
          <a:prstGeom prst="rect">
            <a:avLst/>
          </a:prstGeom>
          <a:noFill/>
          <a:effectLst>
            <a:outerShdw blurRad="50800" dist="38100" dir="2700000" algn="tl" rotWithShape="0">
              <a:prstClr val="black">
                <a:alpha val="40000"/>
              </a:prstClr>
            </a:outerShdw>
          </a:effectLst>
        </p:spPr>
        <p:txBody>
          <a:bodyPr wrap="square" rtlCol="0">
            <a:spAutoFit/>
          </a:bodyPr>
          <a:lstStyle>
            <a:defPPr>
              <a:defRPr lang="en-US"/>
            </a:defPPr>
            <a:lvl1pPr>
              <a:defRPr b="1">
                <a:latin typeface="微软雅黑" panose="020B0503020204020204" pitchFamily="34" charset="-122"/>
                <a:ea typeface="微软雅黑" panose="020B0503020204020204" pitchFamily="34" charset="-122"/>
              </a:defRPr>
            </a:lvl1pPr>
          </a:lstStyle>
          <a:p>
            <a:r>
              <a:rPr lang="en-US" altLang="zh-CN" dirty="0">
                <a:solidFill>
                  <a:srgbClr val="600000"/>
                </a:solidFill>
              </a:rPr>
              <a:t>System Environment</a:t>
            </a:r>
          </a:p>
          <a:p>
            <a:r>
              <a:rPr lang="en-US" altLang="zh-CN" dirty="0">
                <a:solidFill>
                  <a:srgbClr val="600000"/>
                </a:solidFill>
              </a:rPr>
              <a:t>(Data Level)</a:t>
            </a:r>
            <a:endParaRPr lang="zh-CN" altLang="en-US" dirty="0">
              <a:solidFill>
                <a:srgbClr val="600000"/>
              </a:solidFill>
            </a:endParaRPr>
          </a:p>
        </p:txBody>
      </p:sp>
      <p:sp>
        <p:nvSpPr>
          <p:cNvPr id="13" name="文本框 12">
            <a:extLst>
              <a:ext uri="{FF2B5EF4-FFF2-40B4-BE49-F238E27FC236}">
                <a16:creationId xmlns:a16="http://schemas.microsoft.com/office/drawing/2014/main" id="{4F2E74E2-E4A9-42E3-8C57-C134A6F3FE76}"/>
              </a:ext>
            </a:extLst>
          </p:cNvPr>
          <p:cNvSpPr txBox="1"/>
          <p:nvPr/>
        </p:nvSpPr>
        <p:spPr>
          <a:xfrm>
            <a:off x="5338650" y="6011716"/>
            <a:ext cx="2295872"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b="1" dirty="0">
                <a:solidFill>
                  <a:srgbClr val="155340"/>
                </a:solidFill>
                <a:latin typeface="微软雅黑" panose="020B0503020204020204" pitchFamily="34" charset="-122"/>
                <a:ea typeface="微软雅黑" panose="020B0503020204020204" pitchFamily="34" charset="-122"/>
              </a:rPr>
              <a:t>Predicted Value</a:t>
            </a:r>
          </a:p>
          <a:p>
            <a:r>
              <a:rPr lang="en-US" altLang="zh-CN" b="1" dirty="0">
                <a:solidFill>
                  <a:srgbClr val="155340"/>
                </a:solidFill>
                <a:latin typeface="微软雅黑" panose="020B0503020204020204" pitchFamily="34" charset="-122"/>
                <a:ea typeface="微软雅黑" panose="020B0503020204020204" pitchFamily="34" charset="-122"/>
              </a:rPr>
              <a:t>(Outcome)</a:t>
            </a:r>
            <a:endParaRPr lang="zh-CN" altLang="en-US" b="1" dirty="0">
              <a:solidFill>
                <a:srgbClr val="15534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1FFD97DB-79F0-410F-BC90-B181B22F39C7}"/>
              </a:ext>
            </a:extLst>
          </p:cNvPr>
          <p:cNvSpPr txBox="1"/>
          <p:nvPr/>
        </p:nvSpPr>
        <p:spPr>
          <a:xfrm>
            <a:off x="1508153" y="1067073"/>
            <a:ext cx="3856413" cy="646331"/>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altLang="zh-CN" b="1" dirty="0">
                <a:solidFill>
                  <a:schemeClr val="accent5">
                    <a:lumMod val="25000"/>
                  </a:schemeClr>
                </a:solidFill>
                <a:latin typeface="微软雅黑" panose="020B0503020204020204" pitchFamily="34" charset="-122"/>
                <a:ea typeface="微软雅黑" panose="020B0503020204020204" pitchFamily="34" charset="-122"/>
              </a:rPr>
              <a:t>Student Modeling </a:t>
            </a:r>
          </a:p>
          <a:p>
            <a:r>
              <a:rPr lang="en-US" altLang="zh-CN" b="1" dirty="0">
                <a:solidFill>
                  <a:schemeClr val="accent5">
                    <a:lumMod val="25000"/>
                  </a:schemeClr>
                </a:solidFill>
                <a:latin typeface="微软雅黑" panose="020B0503020204020204" pitchFamily="34" charset="-122"/>
                <a:ea typeface="微软雅黑" panose="020B0503020204020204" pitchFamily="34" charset="-122"/>
              </a:rPr>
              <a:t>(Feature Level)</a:t>
            </a:r>
            <a:endParaRPr lang="zh-CN" altLang="en-US" b="1" dirty="0">
              <a:solidFill>
                <a:schemeClr val="accent5">
                  <a:lumMod val="25000"/>
                </a:schemeClr>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D1435442-CD59-4B08-8551-0281663616CF}"/>
              </a:ext>
            </a:extLst>
          </p:cNvPr>
          <p:cNvSpPr/>
          <p:nvPr/>
        </p:nvSpPr>
        <p:spPr>
          <a:xfrm>
            <a:off x="4084432" y="4840354"/>
            <a:ext cx="185872" cy="185872"/>
          </a:xfrm>
          <a:prstGeom prst="ellipse">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EACA8C13-DC81-434A-8B0A-D0217CBBE85B}"/>
              </a:ext>
            </a:extLst>
          </p:cNvPr>
          <p:cNvSpPr/>
          <p:nvPr/>
        </p:nvSpPr>
        <p:spPr>
          <a:xfrm>
            <a:off x="4788240" y="5213027"/>
            <a:ext cx="185872" cy="185872"/>
          </a:xfrm>
          <a:prstGeom prst="ellipse">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FC68A5C6-DF44-4A96-A2D0-4E9432AF3CD4}"/>
              </a:ext>
            </a:extLst>
          </p:cNvPr>
          <p:cNvSpPr/>
          <p:nvPr/>
        </p:nvSpPr>
        <p:spPr>
          <a:xfrm>
            <a:off x="3343423" y="3574362"/>
            <a:ext cx="185872" cy="185872"/>
          </a:xfrm>
          <a:prstGeom prst="ellipse">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E3BA6BCE-FCA9-426D-99D8-9C84481DC9F7}"/>
              </a:ext>
            </a:extLst>
          </p:cNvPr>
          <p:cNvSpPr/>
          <p:nvPr/>
        </p:nvSpPr>
        <p:spPr>
          <a:xfrm>
            <a:off x="3343423" y="2736448"/>
            <a:ext cx="185872" cy="185872"/>
          </a:xfrm>
          <a:prstGeom prst="ellipse">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25C8727-E2F2-49E3-9CED-E25304CB56C9}"/>
              </a:ext>
            </a:extLst>
          </p:cNvPr>
          <p:cNvSpPr/>
          <p:nvPr/>
        </p:nvSpPr>
        <p:spPr>
          <a:xfrm>
            <a:off x="2602416" y="4840354"/>
            <a:ext cx="185872" cy="185872"/>
          </a:xfrm>
          <a:prstGeom prst="ellipse">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469E7BBD-06B5-46C7-B27F-5C7F38D6E53E}"/>
              </a:ext>
            </a:extLst>
          </p:cNvPr>
          <p:cNvSpPr/>
          <p:nvPr/>
        </p:nvSpPr>
        <p:spPr>
          <a:xfrm>
            <a:off x="1874208" y="5216735"/>
            <a:ext cx="185872" cy="185872"/>
          </a:xfrm>
          <a:prstGeom prst="ellipse">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52F6C483-B1AB-439F-9DC4-9D5201207C65}"/>
              </a:ext>
            </a:extLst>
          </p:cNvPr>
          <p:cNvSpPr/>
          <p:nvPr/>
        </p:nvSpPr>
        <p:spPr>
          <a:xfrm>
            <a:off x="3343423" y="1963118"/>
            <a:ext cx="185872" cy="185872"/>
          </a:xfrm>
          <a:prstGeom prst="ellipse">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10F78EC8-E3C7-482C-A946-2696DC882E7F}"/>
              </a:ext>
            </a:extLst>
          </p:cNvPr>
          <p:cNvSpPr/>
          <p:nvPr/>
        </p:nvSpPr>
        <p:spPr>
          <a:xfrm>
            <a:off x="5429339" y="5560434"/>
            <a:ext cx="185872" cy="185872"/>
          </a:xfrm>
          <a:prstGeom prst="ellipse">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32D46BA9-FDFE-434E-A03D-9CB35E1DCD36}"/>
              </a:ext>
            </a:extLst>
          </p:cNvPr>
          <p:cNvSpPr/>
          <p:nvPr/>
        </p:nvSpPr>
        <p:spPr>
          <a:xfrm>
            <a:off x="1252207" y="5560434"/>
            <a:ext cx="185872" cy="185872"/>
          </a:xfrm>
          <a:prstGeom prst="ellipse">
            <a:avLst/>
          </a:prstGeom>
          <a:solidFill>
            <a:schemeClr val="bg1"/>
          </a:solidFill>
          <a:ln w="381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Title 1">
            <a:extLst>
              <a:ext uri="{FF2B5EF4-FFF2-40B4-BE49-F238E27FC236}">
                <a16:creationId xmlns:a16="http://schemas.microsoft.com/office/drawing/2014/main" id="{DC059DDD-AB67-4502-B2FF-447DBA0D34B4}"/>
              </a:ext>
            </a:extLst>
          </p:cNvPr>
          <p:cNvSpPr txBox="1">
            <a:spLocks/>
          </p:cNvSpPr>
          <p:nvPr/>
        </p:nvSpPr>
        <p:spPr>
          <a:xfrm>
            <a:off x="402166" y="374549"/>
            <a:ext cx="11387667" cy="685800"/>
          </a:xfrm>
          <a:prstGeom prst="rect">
            <a:avLst/>
          </a:prstGeom>
        </p:spPr>
        <p:txBody>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altLang="zh-CN" sz="3600" kern="0" dirty="0">
                <a:solidFill>
                  <a:schemeClr val="tx1">
                    <a:lumMod val="85000"/>
                    <a:lumOff val="15000"/>
                  </a:schemeClr>
                </a:solidFill>
                <a:latin typeface="Garamond"/>
              </a:rPr>
              <a:t>Provisional Taxonomy</a:t>
            </a:r>
          </a:p>
        </p:txBody>
      </p:sp>
      <p:sp>
        <p:nvSpPr>
          <p:cNvPr id="35" name="文本框 34">
            <a:extLst>
              <a:ext uri="{FF2B5EF4-FFF2-40B4-BE49-F238E27FC236}">
                <a16:creationId xmlns:a16="http://schemas.microsoft.com/office/drawing/2014/main" id="{F1593EBD-1977-436E-8E34-1554E64D45DD}"/>
              </a:ext>
            </a:extLst>
          </p:cNvPr>
          <p:cNvSpPr txBox="1"/>
          <p:nvPr/>
        </p:nvSpPr>
        <p:spPr>
          <a:xfrm rot="3541111">
            <a:off x="2807005" y="2512025"/>
            <a:ext cx="2295872" cy="307777"/>
          </a:xfrm>
          <a:prstGeom prst="rect">
            <a:avLst/>
          </a:prstGeom>
          <a:noFill/>
          <a:effectLst/>
        </p:spPr>
        <p:txBody>
          <a:bodyPr wrap="square" rtlCol="0">
            <a:spAutoFit/>
          </a:bodyPr>
          <a:lstStyle/>
          <a:p>
            <a:r>
              <a:rPr lang="en-US" altLang="zh-CN" sz="1400" dirty="0">
                <a:latin typeface="Arial Nova" panose="020B0604020202020204" pitchFamily="34" charset="0"/>
                <a:ea typeface="微软雅黑" panose="020B0503020204020204" pitchFamily="34" charset="-122"/>
              </a:rPr>
              <a:t>Graphical Feature</a:t>
            </a:r>
          </a:p>
        </p:txBody>
      </p:sp>
      <p:sp>
        <p:nvSpPr>
          <p:cNvPr id="36" name="文本框 35">
            <a:extLst>
              <a:ext uri="{FF2B5EF4-FFF2-40B4-BE49-F238E27FC236}">
                <a16:creationId xmlns:a16="http://schemas.microsoft.com/office/drawing/2014/main" id="{9626441F-4857-4B37-9F9E-DE2330B09E47}"/>
              </a:ext>
            </a:extLst>
          </p:cNvPr>
          <p:cNvSpPr txBox="1"/>
          <p:nvPr/>
        </p:nvSpPr>
        <p:spPr>
          <a:xfrm rot="3538718">
            <a:off x="2789083" y="3265794"/>
            <a:ext cx="2295872" cy="307777"/>
          </a:xfrm>
          <a:prstGeom prst="rect">
            <a:avLst/>
          </a:prstGeom>
          <a:noFill/>
          <a:effectLst/>
        </p:spPr>
        <p:txBody>
          <a:bodyPr wrap="square" rtlCol="0">
            <a:spAutoFit/>
          </a:bodyPr>
          <a:lstStyle/>
          <a:p>
            <a:r>
              <a:rPr lang="en-US" altLang="zh-CN" sz="1400" dirty="0">
                <a:latin typeface="Arial Nova" panose="020B0604020202020204" pitchFamily="34" charset="0"/>
                <a:ea typeface="微软雅黑" panose="020B0503020204020204" pitchFamily="34" charset="-122"/>
              </a:rPr>
              <a:t>Sequential Feature</a:t>
            </a:r>
          </a:p>
        </p:txBody>
      </p:sp>
      <p:sp>
        <p:nvSpPr>
          <p:cNvPr id="37" name="文本框 36">
            <a:extLst>
              <a:ext uri="{FF2B5EF4-FFF2-40B4-BE49-F238E27FC236}">
                <a16:creationId xmlns:a16="http://schemas.microsoft.com/office/drawing/2014/main" id="{8FD5CECF-A280-42A3-8E38-6C022BAAD50C}"/>
              </a:ext>
            </a:extLst>
          </p:cNvPr>
          <p:cNvSpPr txBox="1"/>
          <p:nvPr/>
        </p:nvSpPr>
        <p:spPr>
          <a:xfrm rot="3515693">
            <a:off x="3092146" y="3866878"/>
            <a:ext cx="1597874" cy="307777"/>
          </a:xfrm>
          <a:prstGeom prst="rect">
            <a:avLst/>
          </a:prstGeom>
          <a:noFill/>
          <a:effectLst/>
        </p:spPr>
        <p:txBody>
          <a:bodyPr wrap="square" rtlCol="0">
            <a:spAutoFit/>
          </a:bodyPr>
          <a:lstStyle/>
          <a:p>
            <a:r>
              <a:rPr lang="en-US" altLang="zh-CN" sz="1400" dirty="0">
                <a:latin typeface="Arial Nova" panose="020B0604020202020204" pitchFamily="34" charset="0"/>
                <a:ea typeface="微软雅黑" panose="020B0503020204020204" pitchFamily="34" charset="-122"/>
              </a:rPr>
              <a:t>Static Feature</a:t>
            </a:r>
          </a:p>
        </p:txBody>
      </p:sp>
      <p:sp>
        <p:nvSpPr>
          <p:cNvPr id="38" name="文本框 37">
            <a:extLst>
              <a:ext uri="{FF2B5EF4-FFF2-40B4-BE49-F238E27FC236}">
                <a16:creationId xmlns:a16="http://schemas.microsoft.com/office/drawing/2014/main" id="{B187B5B8-0C18-460A-B8A7-32D0A20F22C4}"/>
              </a:ext>
            </a:extLst>
          </p:cNvPr>
          <p:cNvSpPr txBox="1"/>
          <p:nvPr/>
        </p:nvSpPr>
        <p:spPr>
          <a:xfrm rot="17878863">
            <a:off x="1147837" y="4335854"/>
            <a:ext cx="2295872" cy="307777"/>
          </a:xfrm>
          <a:prstGeom prst="rect">
            <a:avLst/>
          </a:prstGeom>
          <a:noFill/>
          <a:effectLst/>
        </p:spPr>
        <p:txBody>
          <a:bodyPr wrap="square" rtlCol="0">
            <a:spAutoFit/>
          </a:bodyPr>
          <a:lstStyle/>
          <a:p>
            <a:r>
              <a:rPr lang="en-US" altLang="zh-CN" sz="1400" dirty="0">
                <a:latin typeface="Arial Nova" panose="020B0604020202020204" pitchFamily="34" charset="0"/>
                <a:ea typeface="微软雅黑" panose="020B0503020204020204" pitchFamily="34" charset="-122"/>
              </a:rPr>
              <a:t>Traditional Education</a:t>
            </a:r>
          </a:p>
        </p:txBody>
      </p:sp>
      <p:sp>
        <p:nvSpPr>
          <p:cNvPr id="39" name="文本框 38">
            <a:extLst>
              <a:ext uri="{FF2B5EF4-FFF2-40B4-BE49-F238E27FC236}">
                <a16:creationId xmlns:a16="http://schemas.microsoft.com/office/drawing/2014/main" id="{1F22B86E-56F7-404E-8BE6-A409EE795CFD}"/>
              </a:ext>
            </a:extLst>
          </p:cNvPr>
          <p:cNvSpPr txBox="1"/>
          <p:nvPr/>
        </p:nvSpPr>
        <p:spPr>
          <a:xfrm rot="17924259">
            <a:off x="1775112" y="4054927"/>
            <a:ext cx="2295872" cy="307777"/>
          </a:xfrm>
          <a:prstGeom prst="rect">
            <a:avLst/>
          </a:prstGeom>
          <a:noFill/>
          <a:effectLst/>
        </p:spPr>
        <p:txBody>
          <a:bodyPr wrap="square" rtlCol="0">
            <a:spAutoFit/>
          </a:bodyPr>
          <a:lstStyle/>
          <a:p>
            <a:r>
              <a:rPr lang="en-US" altLang="zh-CN" sz="1400" dirty="0">
                <a:latin typeface="Arial Nova" panose="020B0604020202020204" pitchFamily="34" charset="0"/>
                <a:ea typeface="微软雅黑" panose="020B0503020204020204" pitchFamily="34" charset="-122"/>
              </a:rPr>
              <a:t>Distant Learning</a:t>
            </a:r>
          </a:p>
        </p:txBody>
      </p:sp>
      <p:sp>
        <p:nvSpPr>
          <p:cNvPr id="40" name="文本框 39">
            <a:extLst>
              <a:ext uri="{FF2B5EF4-FFF2-40B4-BE49-F238E27FC236}">
                <a16:creationId xmlns:a16="http://schemas.microsoft.com/office/drawing/2014/main" id="{21631E20-DAA9-4E62-9321-F692CD3F5671}"/>
              </a:ext>
            </a:extLst>
          </p:cNvPr>
          <p:cNvSpPr txBox="1"/>
          <p:nvPr/>
        </p:nvSpPr>
        <p:spPr>
          <a:xfrm>
            <a:off x="3161450" y="4695546"/>
            <a:ext cx="1056419" cy="307777"/>
          </a:xfrm>
          <a:prstGeom prst="rect">
            <a:avLst/>
          </a:prstGeom>
          <a:noFill/>
          <a:effectLst/>
        </p:spPr>
        <p:txBody>
          <a:bodyPr wrap="square" rtlCol="0">
            <a:spAutoFit/>
          </a:bodyPr>
          <a:lstStyle/>
          <a:p>
            <a:r>
              <a:rPr lang="en-US" altLang="zh-CN" sz="1400" dirty="0">
                <a:latin typeface="Arial Nova" panose="020B0604020202020204" pitchFamily="34" charset="0"/>
                <a:ea typeface="微软雅黑" panose="020B0503020204020204" pitchFamily="34" charset="-122"/>
              </a:rPr>
              <a:t>GPA</a:t>
            </a:r>
          </a:p>
        </p:txBody>
      </p:sp>
      <p:sp>
        <p:nvSpPr>
          <p:cNvPr id="41" name="文本框 40">
            <a:extLst>
              <a:ext uri="{FF2B5EF4-FFF2-40B4-BE49-F238E27FC236}">
                <a16:creationId xmlns:a16="http://schemas.microsoft.com/office/drawing/2014/main" id="{53FFCE8F-127A-4A43-816E-8D770922C17C}"/>
              </a:ext>
            </a:extLst>
          </p:cNvPr>
          <p:cNvSpPr txBox="1"/>
          <p:nvPr/>
        </p:nvSpPr>
        <p:spPr>
          <a:xfrm>
            <a:off x="3900811" y="5091122"/>
            <a:ext cx="1056419" cy="307777"/>
          </a:xfrm>
          <a:prstGeom prst="rect">
            <a:avLst/>
          </a:prstGeom>
          <a:noFill/>
          <a:effectLst/>
        </p:spPr>
        <p:txBody>
          <a:bodyPr wrap="square" rtlCol="0">
            <a:spAutoFit/>
          </a:bodyPr>
          <a:lstStyle/>
          <a:p>
            <a:r>
              <a:rPr lang="en-US" altLang="zh-CN" sz="1400" dirty="0">
                <a:latin typeface="Arial Nova" panose="020B0604020202020204" pitchFamily="34" charset="0"/>
                <a:ea typeface="微软雅黑" panose="020B0503020204020204" pitchFamily="34" charset="-122"/>
              </a:rPr>
              <a:t>CFA</a:t>
            </a:r>
          </a:p>
        </p:txBody>
      </p:sp>
      <p:sp>
        <p:nvSpPr>
          <p:cNvPr id="42" name="文本框 41">
            <a:extLst>
              <a:ext uri="{FF2B5EF4-FFF2-40B4-BE49-F238E27FC236}">
                <a16:creationId xmlns:a16="http://schemas.microsoft.com/office/drawing/2014/main" id="{A0EBB259-C3F3-492E-BA06-7388CC4ACE6B}"/>
              </a:ext>
            </a:extLst>
          </p:cNvPr>
          <p:cNvSpPr txBox="1"/>
          <p:nvPr/>
        </p:nvSpPr>
        <p:spPr>
          <a:xfrm>
            <a:off x="4402125" y="5391883"/>
            <a:ext cx="1056419" cy="307777"/>
          </a:xfrm>
          <a:prstGeom prst="rect">
            <a:avLst/>
          </a:prstGeom>
          <a:noFill/>
          <a:effectLst/>
        </p:spPr>
        <p:txBody>
          <a:bodyPr wrap="square" rtlCol="0">
            <a:spAutoFit/>
          </a:bodyPr>
          <a:lstStyle/>
          <a:p>
            <a:r>
              <a:rPr lang="en-US" altLang="zh-CN" sz="1400" dirty="0">
                <a:latin typeface="Arial Nova" panose="020B0604020202020204" pitchFamily="34" charset="0"/>
                <a:ea typeface="微软雅黑" panose="020B0503020204020204" pitchFamily="34" charset="-122"/>
              </a:rPr>
              <a:t>Dropout</a:t>
            </a:r>
          </a:p>
        </p:txBody>
      </p:sp>
      <p:sp>
        <p:nvSpPr>
          <p:cNvPr id="43" name="Content Placeholder 2">
            <a:extLst>
              <a:ext uri="{FF2B5EF4-FFF2-40B4-BE49-F238E27FC236}">
                <a16:creationId xmlns:a16="http://schemas.microsoft.com/office/drawing/2014/main" id="{EBDA52D9-49CB-44CE-B02B-0BD04277DD04}"/>
              </a:ext>
            </a:extLst>
          </p:cNvPr>
          <p:cNvSpPr txBox="1">
            <a:spLocks/>
          </p:cNvSpPr>
          <p:nvPr/>
        </p:nvSpPr>
        <p:spPr bwMode="auto">
          <a:xfrm>
            <a:off x="7514214" y="1185881"/>
            <a:ext cx="4677786" cy="5192037"/>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0800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lang="en-US" altLang="zh-CN" sz="2200" b="1" dirty="0">
                <a:solidFill>
                  <a:schemeClr val="tx1">
                    <a:lumMod val="85000"/>
                    <a:lumOff val="15000"/>
                  </a:schemeClr>
                </a:solidFill>
                <a:latin typeface="Garamond"/>
              </a:rPr>
              <a:t>Extract</a:t>
            </a:r>
            <a:r>
              <a:rPr lang="en-US" altLang="zh-CN" sz="2200" dirty="0">
                <a:solidFill>
                  <a:schemeClr val="tx1">
                    <a:lumMod val="85000"/>
                    <a:lumOff val="15000"/>
                  </a:schemeClr>
                </a:solidFill>
                <a:latin typeface="Garamond"/>
              </a:rPr>
              <a:t> </a:t>
            </a:r>
            <a:r>
              <a:rPr lang="en-US" altLang="zh-CN" sz="2200" dirty="0">
                <a:solidFill>
                  <a:schemeClr val="accent5">
                    <a:lumMod val="25000"/>
                  </a:schemeClr>
                </a:solidFill>
                <a:latin typeface="Garamond"/>
              </a:rPr>
              <a:t>Student Modeling Feature</a:t>
            </a:r>
          </a:p>
          <a:p>
            <a:pPr lvl="1">
              <a:spcBef>
                <a:spcPts val="1300"/>
              </a:spcBef>
              <a:defRPr/>
            </a:pPr>
            <a:r>
              <a:rPr lang="en-US" altLang="zh-CN" sz="2000" dirty="0">
                <a:solidFill>
                  <a:schemeClr val="accent5">
                    <a:lumMod val="25000"/>
                  </a:schemeClr>
                </a:solidFill>
                <a:latin typeface="Garamond"/>
              </a:rPr>
              <a:t>Graphical Feature</a:t>
            </a:r>
          </a:p>
          <a:p>
            <a:pPr lvl="1">
              <a:spcBef>
                <a:spcPts val="1300"/>
              </a:spcBef>
              <a:defRPr/>
            </a:pPr>
            <a:r>
              <a:rPr lang="en-US" altLang="zh-CN" sz="2000" dirty="0">
                <a:solidFill>
                  <a:schemeClr val="accent5">
                    <a:lumMod val="25000"/>
                  </a:schemeClr>
                </a:solidFill>
                <a:latin typeface="Garamond"/>
              </a:rPr>
              <a:t>Sequential Feature</a:t>
            </a:r>
          </a:p>
          <a:p>
            <a:pPr lvl="1">
              <a:spcBef>
                <a:spcPts val="1300"/>
              </a:spcBef>
              <a:defRPr/>
            </a:pPr>
            <a:r>
              <a:rPr lang="en-US" altLang="zh-CN" sz="2000" dirty="0">
                <a:solidFill>
                  <a:schemeClr val="accent5">
                    <a:lumMod val="25000"/>
                  </a:schemeClr>
                </a:solidFill>
                <a:latin typeface="Garamond"/>
              </a:rPr>
              <a:t>Static Feature</a:t>
            </a:r>
            <a:endParaRPr lang="en-US" altLang="zh-CN" sz="2200" dirty="0">
              <a:solidFill>
                <a:schemeClr val="accent5">
                  <a:lumMod val="25000"/>
                </a:schemeClr>
              </a:solidFill>
              <a:latin typeface="Garamond"/>
            </a:endParaRPr>
          </a:p>
          <a:p>
            <a:pPr>
              <a:spcBef>
                <a:spcPts val="1300"/>
              </a:spcBef>
              <a:defRPr/>
            </a:pPr>
            <a:r>
              <a:rPr lang="en-US" altLang="zh-CN" sz="2200" b="1" dirty="0">
                <a:solidFill>
                  <a:schemeClr val="tx1">
                    <a:lumMod val="85000"/>
                    <a:lumOff val="15000"/>
                  </a:schemeClr>
                </a:solidFill>
                <a:latin typeface="Garamond"/>
              </a:rPr>
              <a:t>From</a:t>
            </a:r>
            <a:r>
              <a:rPr lang="en-US" altLang="zh-CN" sz="2200" dirty="0">
                <a:solidFill>
                  <a:schemeClr val="tx1">
                    <a:lumMod val="85000"/>
                    <a:lumOff val="15000"/>
                  </a:schemeClr>
                </a:solidFill>
                <a:latin typeface="Garamond"/>
              </a:rPr>
              <a:t> </a:t>
            </a:r>
            <a:r>
              <a:rPr lang="en-US" altLang="zh-CN" sz="2200" dirty="0">
                <a:solidFill>
                  <a:srgbClr val="600000"/>
                </a:solidFill>
                <a:latin typeface="Garamond"/>
              </a:rPr>
              <a:t>System Environment Data</a:t>
            </a:r>
          </a:p>
          <a:p>
            <a:pPr lvl="1">
              <a:spcBef>
                <a:spcPts val="1300"/>
              </a:spcBef>
              <a:defRPr/>
            </a:pPr>
            <a:r>
              <a:rPr lang="en-US" altLang="zh-CN" sz="2000" dirty="0">
                <a:solidFill>
                  <a:srgbClr val="600000"/>
                </a:solidFill>
                <a:latin typeface="Garamond"/>
              </a:rPr>
              <a:t>Traditional Education</a:t>
            </a:r>
          </a:p>
          <a:p>
            <a:pPr lvl="1">
              <a:spcBef>
                <a:spcPts val="1300"/>
              </a:spcBef>
              <a:defRPr/>
            </a:pPr>
            <a:r>
              <a:rPr lang="en-US" altLang="zh-CN" sz="2000" dirty="0">
                <a:solidFill>
                  <a:srgbClr val="600000"/>
                </a:solidFill>
                <a:latin typeface="Garamond"/>
              </a:rPr>
              <a:t>Distant Learning</a:t>
            </a:r>
          </a:p>
          <a:p>
            <a:pPr>
              <a:spcBef>
                <a:spcPts val="1300"/>
              </a:spcBef>
              <a:defRPr/>
            </a:pPr>
            <a:r>
              <a:rPr lang="en-US" altLang="zh-CN" sz="2200" b="1" dirty="0">
                <a:solidFill>
                  <a:schemeClr val="tx1">
                    <a:lumMod val="85000"/>
                    <a:lumOff val="15000"/>
                  </a:schemeClr>
                </a:solidFill>
                <a:latin typeface="Garamond"/>
              </a:rPr>
              <a:t>To Predict </a:t>
            </a:r>
            <a:r>
              <a:rPr lang="en-US" altLang="zh-CN" sz="2200" dirty="0">
                <a:solidFill>
                  <a:srgbClr val="155340"/>
                </a:solidFill>
                <a:latin typeface="Garamond"/>
              </a:rPr>
              <a:t>Outcome Value</a:t>
            </a:r>
          </a:p>
          <a:p>
            <a:pPr lvl="1">
              <a:spcBef>
                <a:spcPts val="1300"/>
              </a:spcBef>
              <a:defRPr/>
            </a:pPr>
            <a:r>
              <a:rPr lang="en-US" altLang="zh-CN" sz="2000" dirty="0">
                <a:solidFill>
                  <a:srgbClr val="155340"/>
                </a:solidFill>
                <a:latin typeface="Garamond"/>
              </a:rPr>
              <a:t>GPA</a:t>
            </a:r>
          </a:p>
          <a:p>
            <a:pPr lvl="1">
              <a:spcBef>
                <a:spcPts val="1300"/>
              </a:spcBef>
              <a:defRPr/>
            </a:pPr>
            <a:r>
              <a:rPr lang="en-US" altLang="zh-CN" sz="2000" dirty="0">
                <a:solidFill>
                  <a:srgbClr val="155340"/>
                </a:solidFill>
                <a:latin typeface="Garamond"/>
              </a:rPr>
              <a:t>CFA</a:t>
            </a:r>
          </a:p>
          <a:p>
            <a:pPr lvl="1">
              <a:spcBef>
                <a:spcPts val="1300"/>
              </a:spcBef>
              <a:defRPr/>
            </a:pPr>
            <a:r>
              <a:rPr lang="en-US" altLang="zh-CN" sz="2000" dirty="0">
                <a:solidFill>
                  <a:srgbClr val="155340"/>
                </a:solidFill>
                <a:latin typeface="Garamond"/>
              </a:rPr>
              <a:t>Dropout</a:t>
            </a:r>
          </a:p>
          <a:p>
            <a:pPr lvl="1">
              <a:spcBef>
                <a:spcPts val="1300"/>
              </a:spcBef>
              <a:defRPr/>
            </a:pPr>
            <a:endParaRPr lang="en-US" altLang="zh-CN" sz="2200" dirty="0">
              <a:solidFill>
                <a:schemeClr val="tx1">
                  <a:lumMod val="85000"/>
                  <a:lumOff val="15000"/>
                </a:schemeClr>
              </a:solidFill>
              <a:latin typeface="Garamond"/>
            </a:endParaRPr>
          </a:p>
        </p:txBody>
      </p:sp>
    </p:spTree>
    <p:extLst>
      <p:ext uri="{BB962C8B-B14F-4D97-AF65-F5344CB8AC3E}">
        <p14:creationId xmlns:p14="http://schemas.microsoft.com/office/powerpoint/2010/main" val="41449021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445CB26-F2FF-4B9A-BD1A-68CE6D47FF98}"/>
              </a:ext>
            </a:extLst>
          </p:cNvPr>
          <p:cNvSpPr txBox="1">
            <a:spLocks/>
          </p:cNvSpPr>
          <p:nvPr/>
        </p:nvSpPr>
        <p:spPr>
          <a:xfrm>
            <a:off x="329286" y="1411306"/>
            <a:ext cx="7225225" cy="5120800"/>
          </a:xfrm>
          <a:prstGeom prst="rect">
            <a:avLst/>
          </a:prstGeom>
        </p:spPr>
        <p:txBody>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kumimoji="0" lang="en-US" kern="0" dirty="0">
                <a:solidFill>
                  <a:schemeClr val="tx1"/>
                </a:solidFill>
                <a:latin typeface="Garamond"/>
              </a:rPr>
              <a:t>Graphical Feature</a:t>
            </a:r>
          </a:p>
          <a:p>
            <a:pPr lvl="2">
              <a:spcBef>
                <a:spcPts val="1300"/>
              </a:spcBef>
              <a:defRPr/>
            </a:pPr>
            <a:r>
              <a:rPr kumimoji="0" lang="en-US" altLang="zh-CN" sz="2200" kern="0" dirty="0">
                <a:solidFill>
                  <a:schemeClr val="tx1">
                    <a:lumMod val="85000"/>
                    <a:lumOff val="15000"/>
                  </a:schemeClr>
                </a:solidFill>
                <a:latin typeface="Garamond"/>
              </a:rPr>
              <a:t>Probabilistic Graphical Models: Bayesian Network[1-2], Course Concept Graph[3], Social Network[2][4-6]</a:t>
            </a:r>
          </a:p>
          <a:p>
            <a:pPr lvl="2">
              <a:spcBef>
                <a:spcPts val="1300"/>
              </a:spcBef>
              <a:defRPr/>
            </a:pPr>
            <a:r>
              <a:rPr kumimoji="0" lang="en-US" altLang="zh-CN" sz="2200" kern="0" dirty="0">
                <a:solidFill>
                  <a:schemeClr val="tx1">
                    <a:lumMod val="85000"/>
                    <a:lumOff val="15000"/>
                  </a:schemeClr>
                </a:solidFill>
                <a:latin typeface="Garamond"/>
              </a:rPr>
              <a:t>Brings </a:t>
            </a:r>
            <a:r>
              <a:rPr kumimoji="0" lang="en-US" altLang="zh-CN" sz="2200" kern="0" dirty="0">
                <a:solidFill>
                  <a:srgbClr val="C00000"/>
                </a:solidFill>
                <a:latin typeface="Garamond"/>
              </a:rPr>
              <a:t>additional information of relationships </a:t>
            </a:r>
            <a:r>
              <a:rPr kumimoji="0" lang="en-US" altLang="zh-CN" sz="2200" kern="0" dirty="0">
                <a:solidFill>
                  <a:schemeClr val="tx1">
                    <a:lumMod val="85000"/>
                    <a:lumOff val="15000"/>
                  </a:schemeClr>
                </a:solidFill>
                <a:latin typeface="Garamond"/>
              </a:rPr>
              <a:t>between nodes into the model</a:t>
            </a:r>
            <a:endParaRPr kumimoji="0" lang="en-US" sz="2200" kern="0" dirty="0">
              <a:solidFill>
                <a:schemeClr val="tx1">
                  <a:lumMod val="85000"/>
                  <a:lumOff val="15000"/>
                </a:schemeClr>
              </a:solidFill>
              <a:latin typeface="Garamond"/>
            </a:endParaRPr>
          </a:p>
        </p:txBody>
      </p:sp>
      <p:sp>
        <p:nvSpPr>
          <p:cNvPr id="9" name="文本框 8">
            <a:extLst>
              <a:ext uri="{FF2B5EF4-FFF2-40B4-BE49-F238E27FC236}">
                <a16:creationId xmlns:a16="http://schemas.microsoft.com/office/drawing/2014/main" id="{D432C4D4-2809-422D-A7F3-C0C318062523}"/>
              </a:ext>
            </a:extLst>
          </p:cNvPr>
          <p:cNvSpPr txBox="1"/>
          <p:nvPr/>
        </p:nvSpPr>
        <p:spPr>
          <a:xfrm>
            <a:off x="7560585" y="5251038"/>
            <a:ext cx="4229248" cy="584775"/>
          </a:xfrm>
          <a:prstGeom prst="rect">
            <a:avLst/>
          </a:prstGeom>
          <a:noFill/>
        </p:spPr>
        <p:txBody>
          <a:bodyPr wrap="square">
            <a:spAutoFit/>
          </a:bodyPr>
          <a:lstStyle/>
          <a:p>
            <a:r>
              <a:rPr lang="en-US" altLang="zh-CN" sz="1600" dirty="0">
                <a:solidFill>
                  <a:schemeClr val="tx1">
                    <a:lumMod val="85000"/>
                    <a:lumOff val="15000"/>
                  </a:schemeClr>
                </a:solidFill>
                <a:latin typeface="Garamond"/>
                <a:ea typeface="+mn-ea"/>
                <a:cs typeface="Helvetica"/>
              </a:rPr>
              <a:t>Fig2. Social Learning Network: network between learners, teachers, and subjects</a:t>
            </a:r>
            <a:endParaRPr lang="zh-CN" altLang="en-US" sz="1600" dirty="0">
              <a:solidFill>
                <a:schemeClr val="tx1">
                  <a:lumMod val="85000"/>
                  <a:lumOff val="15000"/>
                </a:schemeClr>
              </a:solidFill>
              <a:latin typeface="Garamond"/>
              <a:ea typeface="+mn-ea"/>
              <a:cs typeface="Helvetica"/>
            </a:endParaRPr>
          </a:p>
        </p:txBody>
      </p:sp>
      <p:sp>
        <p:nvSpPr>
          <p:cNvPr id="10" name="文本框 9">
            <a:extLst>
              <a:ext uri="{FF2B5EF4-FFF2-40B4-BE49-F238E27FC236}">
                <a16:creationId xmlns:a16="http://schemas.microsoft.com/office/drawing/2014/main" id="{0AF2E9A3-FD37-4EE0-99D9-684DC9B1B0E8}"/>
              </a:ext>
            </a:extLst>
          </p:cNvPr>
          <p:cNvSpPr txBox="1"/>
          <p:nvPr/>
        </p:nvSpPr>
        <p:spPr>
          <a:xfrm>
            <a:off x="169173" y="6003515"/>
            <a:ext cx="11853652" cy="830997"/>
          </a:xfrm>
          <a:prstGeom prst="rect">
            <a:avLst/>
          </a:prstGeom>
          <a:noFill/>
        </p:spPr>
        <p:txBody>
          <a:bodyPr wrap="square">
            <a:spAutoFit/>
          </a:bodyPr>
          <a:lstStyle/>
          <a:p>
            <a:pPr algn="l"/>
            <a:r>
              <a:rPr lang="en-US" altLang="zh-CN" sz="800" dirty="0">
                <a:solidFill>
                  <a:schemeClr val="bg1">
                    <a:lumMod val="75000"/>
                  </a:schemeClr>
                </a:solidFill>
              </a:rPr>
              <a:t>[1]Bekele, </a:t>
            </a:r>
            <a:r>
              <a:rPr lang="en-US" altLang="zh-CN" sz="800" dirty="0" err="1">
                <a:solidFill>
                  <a:schemeClr val="bg1">
                    <a:lumMod val="75000"/>
                  </a:schemeClr>
                </a:solidFill>
              </a:rPr>
              <a:t>Rahel</a:t>
            </a:r>
            <a:r>
              <a:rPr lang="en-US" altLang="zh-CN" sz="800" dirty="0">
                <a:solidFill>
                  <a:schemeClr val="bg1">
                    <a:lumMod val="75000"/>
                  </a:schemeClr>
                </a:solidFill>
              </a:rPr>
              <a:t>, and Wolfgang Menzel. "A </a:t>
            </a:r>
            <a:r>
              <a:rPr lang="en-US" altLang="zh-CN" sz="800" dirty="0" err="1">
                <a:solidFill>
                  <a:schemeClr val="bg1">
                    <a:lumMod val="75000"/>
                  </a:schemeClr>
                </a:solidFill>
              </a:rPr>
              <a:t>bayesian</a:t>
            </a:r>
            <a:r>
              <a:rPr lang="en-US" altLang="zh-CN" sz="800" dirty="0">
                <a:solidFill>
                  <a:schemeClr val="bg1">
                    <a:lumMod val="75000"/>
                  </a:schemeClr>
                </a:solidFill>
              </a:rPr>
              <a:t> approach to predict performance of a student (</a:t>
            </a:r>
            <a:r>
              <a:rPr lang="en-US" altLang="zh-CN" sz="800" dirty="0" err="1">
                <a:solidFill>
                  <a:schemeClr val="bg1">
                    <a:lumMod val="75000"/>
                  </a:schemeClr>
                </a:solidFill>
              </a:rPr>
              <a:t>bapps</a:t>
            </a:r>
            <a:r>
              <a:rPr lang="en-US" altLang="zh-CN" sz="800" dirty="0">
                <a:solidFill>
                  <a:schemeClr val="bg1">
                    <a:lumMod val="75000"/>
                  </a:schemeClr>
                </a:solidFill>
              </a:rPr>
              <a:t>): A case with </a:t>
            </a:r>
            <a:r>
              <a:rPr lang="en-US" altLang="zh-CN" sz="800" dirty="0" err="1">
                <a:solidFill>
                  <a:schemeClr val="bg1">
                    <a:lumMod val="75000"/>
                  </a:schemeClr>
                </a:solidFill>
              </a:rPr>
              <a:t>ethiopian</a:t>
            </a:r>
            <a:r>
              <a:rPr lang="en-US" altLang="zh-CN" sz="800" dirty="0">
                <a:solidFill>
                  <a:schemeClr val="bg1">
                    <a:lumMod val="75000"/>
                  </a:schemeClr>
                </a:solidFill>
              </a:rPr>
              <a:t> students." algorithms 22.23 (2005): 24.</a:t>
            </a:r>
          </a:p>
          <a:p>
            <a:pPr algn="l"/>
            <a:r>
              <a:rPr lang="en-US" altLang="zh-CN" sz="800" dirty="0">
                <a:solidFill>
                  <a:schemeClr val="bg1">
                    <a:lumMod val="75000"/>
                  </a:schemeClr>
                </a:solidFill>
              </a:rPr>
              <a:t>[2] Yang, Tsung-Yen, Christopher G. Brinton, and Carlee Joe-Wong. "Predicting learner interactions in social learning networks." IEEE INFOCOM 2018-IEEE Conference on Computer Communications. IEEE, 2018.</a:t>
            </a:r>
          </a:p>
          <a:p>
            <a:pPr algn="l"/>
            <a:r>
              <a:rPr lang="en-US" altLang="zh-CN" sz="800" dirty="0">
                <a:solidFill>
                  <a:schemeClr val="bg1">
                    <a:lumMod val="75000"/>
                  </a:schemeClr>
                </a:solidFill>
              </a:rPr>
              <a:t>[3] Pan, </a:t>
            </a:r>
            <a:r>
              <a:rPr lang="en-US" altLang="zh-CN" sz="800" dirty="0" err="1">
                <a:solidFill>
                  <a:schemeClr val="bg1">
                    <a:lumMod val="75000"/>
                  </a:schemeClr>
                </a:solidFill>
              </a:rPr>
              <a:t>Liangming</a:t>
            </a:r>
            <a:r>
              <a:rPr lang="en-US" altLang="zh-CN" sz="800" dirty="0">
                <a:solidFill>
                  <a:schemeClr val="bg1">
                    <a:lumMod val="75000"/>
                  </a:schemeClr>
                </a:solidFill>
              </a:rPr>
              <a:t>, et al. "Course concept extraction in </a:t>
            </a:r>
            <a:r>
              <a:rPr lang="en-US" altLang="zh-CN" sz="800" dirty="0" err="1">
                <a:solidFill>
                  <a:schemeClr val="bg1">
                    <a:lumMod val="75000"/>
                  </a:schemeClr>
                </a:solidFill>
              </a:rPr>
              <a:t>moocs</a:t>
            </a:r>
            <a:r>
              <a:rPr lang="en-US" altLang="zh-CN" sz="800" dirty="0">
                <a:solidFill>
                  <a:schemeClr val="bg1">
                    <a:lumMod val="75000"/>
                  </a:schemeClr>
                </a:solidFill>
              </a:rPr>
              <a:t> via embedding-based graph propagation." Proceedings of the Eighth International Joint Conference on Natural Language Processing (Volume 1: Long Papers). 2017.</a:t>
            </a:r>
          </a:p>
          <a:p>
            <a:pPr algn="l"/>
            <a:r>
              <a:rPr lang="en-US" altLang="zh-CN" sz="800" dirty="0">
                <a:solidFill>
                  <a:schemeClr val="bg1">
                    <a:lumMod val="75000"/>
                  </a:schemeClr>
                </a:solidFill>
              </a:rPr>
              <a:t>[4] Brinton, Christopher G., and Mung Chiang. "MOOC performance prediction via clickstream data and social learning networks." 2015 IEEE conference on computer communications (INFOCOM). IEEE, 2015.</a:t>
            </a:r>
          </a:p>
          <a:p>
            <a:pPr algn="l"/>
            <a:r>
              <a:rPr lang="en-US" altLang="zh-CN" sz="800" dirty="0">
                <a:solidFill>
                  <a:schemeClr val="bg1">
                    <a:lumMod val="75000"/>
                  </a:schemeClr>
                </a:solidFill>
              </a:rPr>
              <a:t>[5] Yang, Tsung-Yen, et al. "Behavior-based grade prediction for MOOCs via time series neural networks." IEEE Journal of Selected Topics in Signal Processing 11.5 (2017): 716-728.</a:t>
            </a:r>
          </a:p>
          <a:p>
            <a:pPr algn="l"/>
            <a:r>
              <a:rPr lang="en-US" altLang="zh-CN" sz="800" dirty="0">
                <a:solidFill>
                  <a:schemeClr val="bg1">
                    <a:lumMod val="75000"/>
                  </a:schemeClr>
                </a:solidFill>
              </a:rPr>
              <a:t>[6] Brinton, Christopher G., et al. "Social learning networks: Efficiency optimization for MOOC forums." IEEE INFOCOM 2016-The 35th Annual IEEE International Conference on Computer Communications. IEEE, 2016.</a:t>
            </a:r>
            <a:endParaRPr lang="zh-CN" altLang="en-US" sz="800" dirty="0">
              <a:solidFill>
                <a:schemeClr val="bg1">
                  <a:lumMod val="75000"/>
                </a:schemeClr>
              </a:solidFill>
            </a:endParaRPr>
          </a:p>
        </p:txBody>
      </p:sp>
      <p:sp>
        <p:nvSpPr>
          <p:cNvPr id="11" name="Title 1">
            <a:extLst>
              <a:ext uri="{FF2B5EF4-FFF2-40B4-BE49-F238E27FC236}">
                <a16:creationId xmlns:a16="http://schemas.microsoft.com/office/drawing/2014/main" id="{0E319BE4-AF97-47CB-A025-6A5C566E33F4}"/>
              </a:ext>
            </a:extLst>
          </p:cNvPr>
          <p:cNvSpPr txBox="1">
            <a:spLocks/>
          </p:cNvSpPr>
          <p:nvPr/>
        </p:nvSpPr>
        <p:spPr>
          <a:xfrm>
            <a:off x="402166" y="374549"/>
            <a:ext cx="11387667" cy="685800"/>
          </a:xfrm>
          <a:prstGeom prst="rect">
            <a:avLst/>
          </a:prstGeom>
        </p:spPr>
        <p:txBody>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altLang="zh-CN" sz="3600" kern="0" dirty="0">
                <a:solidFill>
                  <a:schemeClr val="tx1">
                    <a:lumMod val="85000"/>
                    <a:lumOff val="15000"/>
                  </a:schemeClr>
                </a:solidFill>
                <a:latin typeface="Garamond"/>
              </a:rPr>
              <a:t>Student Modeling</a:t>
            </a:r>
          </a:p>
        </p:txBody>
      </p:sp>
      <p:grpSp>
        <p:nvGrpSpPr>
          <p:cNvPr id="7" name="组合 6">
            <a:extLst>
              <a:ext uri="{FF2B5EF4-FFF2-40B4-BE49-F238E27FC236}">
                <a16:creationId xmlns:a16="http://schemas.microsoft.com/office/drawing/2014/main" id="{CF4A9E3D-C6E3-4C58-BA7D-01B103021D24}"/>
              </a:ext>
            </a:extLst>
          </p:cNvPr>
          <p:cNvGrpSpPr/>
          <p:nvPr/>
        </p:nvGrpSpPr>
        <p:grpSpPr>
          <a:xfrm>
            <a:off x="8567569" y="3429000"/>
            <a:ext cx="2448272" cy="1775661"/>
            <a:chOff x="1775520" y="3404674"/>
            <a:chExt cx="2781300" cy="2181225"/>
          </a:xfrm>
        </p:grpSpPr>
        <p:grpSp>
          <p:nvGrpSpPr>
            <p:cNvPr id="12" name="组合 11">
              <a:extLst>
                <a:ext uri="{FF2B5EF4-FFF2-40B4-BE49-F238E27FC236}">
                  <a16:creationId xmlns:a16="http://schemas.microsoft.com/office/drawing/2014/main" id="{DE9ABBA4-D077-4CDB-87A9-29EE20462A47}"/>
                </a:ext>
              </a:extLst>
            </p:cNvPr>
            <p:cNvGrpSpPr/>
            <p:nvPr/>
          </p:nvGrpSpPr>
          <p:grpSpPr>
            <a:xfrm>
              <a:off x="1775520" y="3404674"/>
              <a:ext cx="2781300" cy="2181225"/>
              <a:chOff x="4534322" y="3429000"/>
              <a:chExt cx="2781300" cy="2181225"/>
            </a:xfrm>
          </p:grpSpPr>
          <p:sp>
            <p:nvSpPr>
              <p:cNvPr id="14" name="矩形 13">
                <a:extLst>
                  <a:ext uri="{FF2B5EF4-FFF2-40B4-BE49-F238E27FC236}">
                    <a16:creationId xmlns:a16="http://schemas.microsoft.com/office/drawing/2014/main" id="{F6AE0A7D-9AD9-4D5E-B6FA-712D77D9B39E}"/>
                  </a:ext>
                </a:extLst>
              </p:cNvPr>
              <p:cNvSpPr/>
              <p:nvPr/>
            </p:nvSpPr>
            <p:spPr>
              <a:xfrm>
                <a:off x="4534322" y="3429000"/>
                <a:ext cx="2781300" cy="2181225"/>
              </a:xfrm>
              <a:prstGeom prst="rect">
                <a:avLst/>
              </a:prstGeom>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ln>
                    <a:solidFill>
                      <a:schemeClr val="tx1"/>
                    </a:solidFill>
                    <a:prstDash val="dash"/>
                  </a:ln>
                </a:endParaRPr>
              </a:p>
            </p:txBody>
          </p:sp>
          <p:pic>
            <p:nvPicPr>
              <p:cNvPr id="15" name="图片 14" descr="图形用户界面, 应用程序&#10;&#10;描述已自动生成">
                <a:extLst>
                  <a:ext uri="{FF2B5EF4-FFF2-40B4-BE49-F238E27FC236}">
                    <a16:creationId xmlns:a16="http://schemas.microsoft.com/office/drawing/2014/main" id="{5170BD0F-67E0-45CE-BF9F-E2BB6C394BF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34322" y="3429000"/>
                <a:ext cx="2781300" cy="2181225"/>
              </a:xfrm>
              <a:prstGeom prst="rect">
                <a:avLst/>
              </a:prstGeom>
            </p:spPr>
          </p:pic>
        </p:grpSp>
        <p:sp>
          <p:nvSpPr>
            <p:cNvPr id="13" name="文本框 12">
              <a:extLst>
                <a:ext uri="{FF2B5EF4-FFF2-40B4-BE49-F238E27FC236}">
                  <a16:creationId xmlns:a16="http://schemas.microsoft.com/office/drawing/2014/main" id="{656615C3-C2C0-495E-B2E1-FC68054A068E}"/>
                </a:ext>
              </a:extLst>
            </p:cNvPr>
            <p:cNvSpPr txBox="1"/>
            <p:nvPr/>
          </p:nvSpPr>
          <p:spPr>
            <a:xfrm>
              <a:off x="1775520" y="3444736"/>
              <a:ext cx="1898010" cy="378074"/>
            </a:xfrm>
            <a:prstGeom prst="rect">
              <a:avLst/>
            </a:prstGeom>
            <a:noFill/>
          </p:spPr>
          <p:txBody>
            <a:bodyPr wrap="square">
              <a:spAutoFit/>
            </a:bodyPr>
            <a:lstStyle/>
            <a:p>
              <a:r>
                <a:rPr lang="en-US" altLang="zh-CN" sz="1400" dirty="0">
                  <a:solidFill>
                    <a:schemeClr val="tx1">
                      <a:lumMod val="85000"/>
                      <a:lumOff val="15000"/>
                    </a:schemeClr>
                  </a:solidFill>
                  <a:latin typeface="Abadi" panose="020B0604020202020204" pitchFamily="34" charset="0"/>
                  <a:ea typeface="微软雅黑" panose="020B0503020204020204" pitchFamily="34" charset="-122"/>
                </a:rPr>
                <a:t>SLN Topology</a:t>
              </a:r>
              <a:endParaRPr lang="zh-CN" altLang="en-US" sz="1400" dirty="0">
                <a:latin typeface="Abadi" panose="020B0604020202020204" pitchFamily="34" charset="0"/>
                <a:ea typeface="微软雅黑" panose="020B0503020204020204" pitchFamily="34" charset="-122"/>
              </a:endParaRPr>
            </a:p>
          </p:txBody>
        </p:sp>
      </p:grpSp>
      <p:pic>
        <p:nvPicPr>
          <p:cNvPr id="3" name="图片 2">
            <a:extLst>
              <a:ext uri="{FF2B5EF4-FFF2-40B4-BE49-F238E27FC236}">
                <a16:creationId xmlns:a16="http://schemas.microsoft.com/office/drawing/2014/main" id="{6AA0A331-531C-4D49-B4FE-5A8F9A7980DF}"/>
              </a:ext>
            </a:extLst>
          </p:cNvPr>
          <p:cNvPicPr>
            <a:picLocks noChangeAspect="1"/>
          </p:cNvPicPr>
          <p:nvPr/>
        </p:nvPicPr>
        <p:blipFill>
          <a:blip r:embed="rId4"/>
          <a:stretch>
            <a:fillRect/>
          </a:stretch>
        </p:blipFill>
        <p:spPr>
          <a:xfrm>
            <a:off x="7566659" y="1256502"/>
            <a:ext cx="4367259" cy="1426403"/>
          </a:xfrm>
          <a:prstGeom prst="rect">
            <a:avLst/>
          </a:prstGeom>
        </p:spPr>
      </p:pic>
      <p:sp>
        <p:nvSpPr>
          <p:cNvPr id="16" name="文本框 15">
            <a:extLst>
              <a:ext uri="{FF2B5EF4-FFF2-40B4-BE49-F238E27FC236}">
                <a16:creationId xmlns:a16="http://schemas.microsoft.com/office/drawing/2014/main" id="{1AF9614A-1923-4851-B49C-2F0C9E1421C9}"/>
              </a:ext>
            </a:extLst>
          </p:cNvPr>
          <p:cNvSpPr txBox="1"/>
          <p:nvPr/>
        </p:nvSpPr>
        <p:spPr>
          <a:xfrm>
            <a:off x="7560585" y="2729282"/>
            <a:ext cx="4229248" cy="338554"/>
          </a:xfrm>
          <a:prstGeom prst="rect">
            <a:avLst/>
          </a:prstGeom>
          <a:noFill/>
        </p:spPr>
        <p:txBody>
          <a:bodyPr wrap="square">
            <a:spAutoFit/>
          </a:bodyPr>
          <a:lstStyle/>
          <a:p>
            <a:r>
              <a:rPr lang="en-US" altLang="zh-CN" sz="1600" dirty="0">
                <a:solidFill>
                  <a:schemeClr val="tx1">
                    <a:lumMod val="85000"/>
                    <a:lumOff val="15000"/>
                  </a:schemeClr>
                </a:solidFill>
                <a:latin typeface="Garamond"/>
                <a:ea typeface="+mn-ea"/>
                <a:cs typeface="Helvetica"/>
              </a:rPr>
              <a:t>Fig1. Example of course concepts</a:t>
            </a:r>
            <a:endParaRPr lang="zh-CN" altLang="en-US" sz="1600" dirty="0">
              <a:solidFill>
                <a:schemeClr val="tx1">
                  <a:lumMod val="85000"/>
                  <a:lumOff val="15000"/>
                </a:schemeClr>
              </a:solidFill>
              <a:latin typeface="Garamond"/>
              <a:ea typeface="+mn-ea"/>
              <a:cs typeface="Helvetica"/>
            </a:endParaRPr>
          </a:p>
        </p:txBody>
      </p:sp>
      <p:pic>
        <p:nvPicPr>
          <p:cNvPr id="4" name="图片 3">
            <a:extLst>
              <a:ext uri="{FF2B5EF4-FFF2-40B4-BE49-F238E27FC236}">
                <a16:creationId xmlns:a16="http://schemas.microsoft.com/office/drawing/2014/main" id="{C0978969-C9E8-4A4D-9AAD-F22F808B87EA}"/>
              </a:ext>
            </a:extLst>
          </p:cNvPr>
          <p:cNvPicPr>
            <a:picLocks noChangeAspect="1"/>
          </p:cNvPicPr>
          <p:nvPr/>
        </p:nvPicPr>
        <p:blipFill>
          <a:blip r:embed="rId5"/>
          <a:stretch>
            <a:fillRect/>
          </a:stretch>
        </p:blipFill>
        <p:spPr>
          <a:xfrm>
            <a:off x="3981802" y="3613164"/>
            <a:ext cx="3044207" cy="1974148"/>
          </a:xfrm>
          <a:prstGeom prst="rect">
            <a:avLst/>
          </a:prstGeom>
        </p:spPr>
      </p:pic>
      <p:sp>
        <p:nvSpPr>
          <p:cNvPr id="17" name="文本框 16">
            <a:extLst>
              <a:ext uri="{FF2B5EF4-FFF2-40B4-BE49-F238E27FC236}">
                <a16:creationId xmlns:a16="http://schemas.microsoft.com/office/drawing/2014/main" id="{2620B577-1A57-4DF5-A83F-46F1BD356000}"/>
              </a:ext>
            </a:extLst>
          </p:cNvPr>
          <p:cNvSpPr txBox="1"/>
          <p:nvPr/>
        </p:nvSpPr>
        <p:spPr>
          <a:xfrm>
            <a:off x="1587025" y="5489485"/>
            <a:ext cx="4028361" cy="584775"/>
          </a:xfrm>
          <a:prstGeom prst="rect">
            <a:avLst/>
          </a:prstGeom>
          <a:noFill/>
        </p:spPr>
        <p:txBody>
          <a:bodyPr wrap="square">
            <a:spAutoFit/>
          </a:bodyPr>
          <a:lstStyle/>
          <a:p>
            <a:r>
              <a:rPr lang="en-US" altLang="zh-CN" sz="1600" dirty="0">
                <a:solidFill>
                  <a:schemeClr val="tx1">
                    <a:lumMod val="85000"/>
                    <a:lumOff val="15000"/>
                  </a:schemeClr>
                </a:solidFill>
                <a:latin typeface="Garamond"/>
                <a:ea typeface="+mn-ea"/>
                <a:cs typeface="Helvetica"/>
              </a:rPr>
              <a:t>Fig3. Belief Network Modeling using Bayesian Network</a:t>
            </a:r>
            <a:endParaRPr lang="zh-CN" altLang="en-US" sz="1600" dirty="0">
              <a:solidFill>
                <a:schemeClr val="tx1">
                  <a:lumMod val="85000"/>
                  <a:lumOff val="15000"/>
                </a:schemeClr>
              </a:solidFill>
              <a:latin typeface="Garamond"/>
              <a:ea typeface="+mn-ea"/>
              <a:cs typeface="Helvetica"/>
            </a:endParaRPr>
          </a:p>
        </p:txBody>
      </p:sp>
      <p:pic>
        <p:nvPicPr>
          <p:cNvPr id="8" name="图片 7">
            <a:extLst>
              <a:ext uri="{FF2B5EF4-FFF2-40B4-BE49-F238E27FC236}">
                <a16:creationId xmlns:a16="http://schemas.microsoft.com/office/drawing/2014/main" id="{76F70982-5BA7-4C49-A50B-1D3359F80F55}"/>
              </a:ext>
            </a:extLst>
          </p:cNvPr>
          <p:cNvPicPr>
            <a:picLocks noChangeAspect="1"/>
          </p:cNvPicPr>
          <p:nvPr/>
        </p:nvPicPr>
        <p:blipFill>
          <a:blip r:embed="rId6"/>
          <a:stretch>
            <a:fillRect/>
          </a:stretch>
        </p:blipFill>
        <p:spPr>
          <a:xfrm>
            <a:off x="415416" y="4327174"/>
            <a:ext cx="3486329" cy="546128"/>
          </a:xfrm>
          <a:prstGeom prst="rect">
            <a:avLst/>
          </a:prstGeom>
        </p:spPr>
      </p:pic>
      <p:sp>
        <p:nvSpPr>
          <p:cNvPr id="27" name="矩形 26">
            <a:extLst>
              <a:ext uri="{FF2B5EF4-FFF2-40B4-BE49-F238E27FC236}">
                <a16:creationId xmlns:a16="http://schemas.microsoft.com/office/drawing/2014/main" id="{2E08CD9A-9E79-45E1-80D8-A750BA1ADB96}"/>
              </a:ext>
            </a:extLst>
          </p:cNvPr>
          <p:cNvSpPr/>
          <p:nvPr/>
        </p:nvSpPr>
        <p:spPr>
          <a:xfrm>
            <a:off x="329286" y="3619100"/>
            <a:ext cx="6846834" cy="1926569"/>
          </a:xfrm>
          <a:prstGeom prst="rect">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n>
                <a:solidFill>
                  <a:schemeClr val="tx1"/>
                </a:solidFill>
                <a:prstDash val="dash"/>
              </a:ln>
            </a:endParaRPr>
          </a:p>
        </p:txBody>
      </p:sp>
    </p:spTree>
    <p:extLst>
      <p:ext uri="{BB962C8B-B14F-4D97-AF65-F5344CB8AC3E}">
        <p14:creationId xmlns:p14="http://schemas.microsoft.com/office/powerpoint/2010/main" val="35658400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445CB26-F2FF-4B9A-BD1A-68CE6D47FF98}"/>
              </a:ext>
            </a:extLst>
          </p:cNvPr>
          <p:cNvSpPr txBox="1">
            <a:spLocks/>
          </p:cNvSpPr>
          <p:nvPr/>
        </p:nvSpPr>
        <p:spPr>
          <a:xfrm>
            <a:off x="335361" y="1476552"/>
            <a:ext cx="5866208" cy="5120800"/>
          </a:xfrm>
          <a:prstGeom prst="rect">
            <a:avLst/>
          </a:prstGeom>
        </p:spPr>
        <p:txBody>
          <a:bodyPr/>
          <a:lstStyle>
            <a:lvl1pPr marL="342900" indent="-342900" algn="l" rtl="0" eaLnBrk="0" fontAlgn="base" hangingPunct="0">
              <a:spcBef>
                <a:spcPct val="20000"/>
              </a:spcBef>
              <a:spcAft>
                <a:spcPct val="0"/>
              </a:spcAft>
              <a:buClr>
                <a:srgbClr val="3C3C65"/>
              </a:buClr>
              <a:buSzPct val="110000"/>
              <a:buFont typeface="Arial" charset="0"/>
              <a:buChar char="•"/>
              <a:defRPr sz="3000">
                <a:solidFill>
                  <a:srgbClr val="3C3C65"/>
                </a:solidFill>
                <a:latin typeface="Helvetica"/>
                <a:ea typeface="+mn-ea"/>
                <a:cs typeface="Helvetica"/>
              </a:defRPr>
            </a:lvl1pPr>
            <a:lvl2pPr marL="733425" indent="-347663" algn="l" rtl="0" eaLnBrk="0" fontAlgn="base" hangingPunct="0">
              <a:spcBef>
                <a:spcPts val="600"/>
              </a:spcBef>
              <a:spcAft>
                <a:spcPct val="0"/>
              </a:spcAft>
              <a:buClr>
                <a:srgbClr val="651425"/>
              </a:buClr>
              <a:buSzPct val="100000"/>
              <a:buFont typeface="Lucida Grande" charset="0"/>
              <a:buChar char="-"/>
              <a:defRPr sz="2800">
                <a:solidFill>
                  <a:srgbClr val="3C3C65"/>
                </a:solidFill>
                <a:latin typeface="Helvetica"/>
                <a:ea typeface="+mn-ea"/>
                <a:cs typeface="Helvetica"/>
              </a:defRPr>
            </a:lvl2pPr>
            <a:lvl3pPr marL="1000125" indent="-265113" algn="l" rtl="0" eaLnBrk="0" fontAlgn="base" hangingPunct="0">
              <a:spcBef>
                <a:spcPct val="20000"/>
              </a:spcBef>
              <a:spcAft>
                <a:spcPct val="0"/>
              </a:spcAft>
              <a:buClr>
                <a:srgbClr val="404040"/>
              </a:buClr>
              <a:buSzPct val="100000"/>
              <a:buFont typeface="Menlo Bold" charset="0"/>
              <a:buChar char="‣"/>
              <a:defRPr sz="2400">
                <a:solidFill>
                  <a:srgbClr val="3C3C65"/>
                </a:solidFill>
                <a:latin typeface="Helvetica"/>
                <a:ea typeface="+mn-ea"/>
                <a:cs typeface="Helvetica"/>
              </a:defRPr>
            </a:lvl3pPr>
            <a:lvl4pPr marL="1600200" indent="-228600" algn="l" rtl="0" eaLnBrk="0" fontAlgn="base" hangingPunct="0">
              <a:spcBef>
                <a:spcPct val="20000"/>
              </a:spcBef>
              <a:spcAft>
                <a:spcPct val="0"/>
              </a:spcAft>
              <a:buClr>
                <a:schemeClr val="accent2"/>
              </a:buClr>
              <a:buSzPct val="55000"/>
              <a:buFont typeface="Wingdings" charset="0"/>
              <a:buChar char="n"/>
              <a:defRPr sz="2000">
                <a:solidFill>
                  <a:srgbClr val="3C3C65"/>
                </a:solidFill>
                <a:latin typeface="Helvetica"/>
                <a:ea typeface="+mn-ea"/>
                <a:cs typeface="Helvetica"/>
              </a:defRPr>
            </a:lvl4pPr>
            <a:lvl5pPr marL="2057400" indent="-228600" algn="l" rtl="0" eaLnBrk="0" fontAlgn="base" hangingPunct="0">
              <a:spcBef>
                <a:spcPct val="20000"/>
              </a:spcBef>
              <a:spcAft>
                <a:spcPct val="0"/>
              </a:spcAft>
              <a:buClr>
                <a:schemeClr val="accent1"/>
              </a:buClr>
              <a:buSzPct val="50000"/>
              <a:buFont typeface="Wingdings" charset="0"/>
              <a:buChar char="n"/>
              <a:defRPr sz="2000">
                <a:solidFill>
                  <a:srgbClr val="3C3C65"/>
                </a:solidFill>
                <a:latin typeface="Helvetica"/>
                <a:ea typeface="+mn-ea"/>
                <a:cs typeface="Helvetica"/>
              </a:defRPr>
            </a:lvl5pPr>
            <a:lvl6pPr marL="25146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6pPr>
            <a:lvl7pPr marL="29718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7pPr>
            <a:lvl8pPr marL="34290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8pPr>
            <a:lvl9pPr marL="38862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cs typeface="+mn-cs"/>
              </a:defRPr>
            </a:lvl9pPr>
          </a:lstStyle>
          <a:p>
            <a:pPr>
              <a:spcBef>
                <a:spcPts val="1300"/>
              </a:spcBef>
              <a:defRPr/>
            </a:pPr>
            <a:r>
              <a:rPr kumimoji="0" lang="en-US" kern="0" dirty="0">
                <a:solidFill>
                  <a:schemeClr val="tx1"/>
                </a:solidFill>
                <a:latin typeface="Garamond"/>
              </a:rPr>
              <a:t>Sequential Feature</a:t>
            </a:r>
            <a:endParaRPr kumimoji="0" lang="en-US" sz="2600" kern="0" dirty="0">
              <a:solidFill>
                <a:schemeClr val="tx1"/>
              </a:solidFill>
              <a:latin typeface="Garamond"/>
            </a:endParaRPr>
          </a:p>
          <a:p>
            <a:pPr lvl="2">
              <a:spcBef>
                <a:spcPts val="1300"/>
              </a:spcBef>
              <a:defRPr/>
            </a:pPr>
            <a:r>
              <a:rPr kumimoji="0" lang="en-US" altLang="zh-CN" sz="2000" kern="0" dirty="0">
                <a:solidFill>
                  <a:schemeClr val="tx1">
                    <a:lumMod val="85000"/>
                    <a:lumOff val="15000"/>
                  </a:schemeClr>
                </a:solidFill>
                <a:latin typeface="Garamond"/>
              </a:rPr>
              <a:t>Hidden Markov Model[1], Three-mode Tensor Factorization (on student/problem/time)[2][3], Quarter-wise Based Model[4], and others (using prior performance)[5-8]</a:t>
            </a:r>
          </a:p>
          <a:p>
            <a:pPr lvl="2">
              <a:spcBef>
                <a:spcPts val="1300"/>
              </a:spcBef>
              <a:defRPr/>
            </a:pPr>
            <a:r>
              <a:rPr kumimoji="0" lang="en-US" altLang="zh-CN" sz="2000" kern="0" dirty="0">
                <a:solidFill>
                  <a:srgbClr val="C00000"/>
                </a:solidFill>
                <a:latin typeface="Garamond"/>
              </a:rPr>
              <a:t>Applying causality of temporal or sequential conditions</a:t>
            </a:r>
            <a:r>
              <a:rPr kumimoji="0" lang="en-US" altLang="zh-CN" sz="2000" kern="0" dirty="0">
                <a:solidFill>
                  <a:schemeClr val="tx1">
                    <a:lumMod val="85000"/>
                    <a:lumOff val="15000"/>
                  </a:schemeClr>
                </a:solidFill>
                <a:latin typeface="Garamond"/>
              </a:rPr>
              <a:t> to increase the accuracy of prediction</a:t>
            </a:r>
            <a:endParaRPr kumimoji="0" lang="en-US" sz="2400" kern="0" dirty="0">
              <a:solidFill>
                <a:schemeClr val="tx1">
                  <a:lumMod val="85000"/>
                  <a:lumOff val="15000"/>
                </a:schemeClr>
              </a:solidFill>
              <a:latin typeface="Garamond"/>
            </a:endParaRPr>
          </a:p>
        </p:txBody>
      </p:sp>
      <p:pic>
        <p:nvPicPr>
          <p:cNvPr id="8" name="图片 7" descr="图示, 示意图&#10;&#10;描述已自动生成">
            <a:extLst>
              <a:ext uri="{FF2B5EF4-FFF2-40B4-BE49-F238E27FC236}">
                <a16:creationId xmlns:a16="http://schemas.microsoft.com/office/drawing/2014/main" id="{D18EFC77-5C57-420B-9C1C-3A8A812D72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9903" y="2240302"/>
            <a:ext cx="5182504" cy="1609128"/>
          </a:xfrm>
          <a:prstGeom prst="rect">
            <a:avLst/>
          </a:prstGeom>
        </p:spPr>
      </p:pic>
      <p:sp>
        <p:nvSpPr>
          <p:cNvPr id="9" name="文本框 8">
            <a:extLst>
              <a:ext uri="{FF2B5EF4-FFF2-40B4-BE49-F238E27FC236}">
                <a16:creationId xmlns:a16="http://schemas.microsoft.com/office/drawing/2014/main" id="{D432C4D4-2809-422D-A7F3-C0C318062523}"/>
              </a:ext>
            </a:extLst>
          </p:cNvPr>
          <p:cNvSpPr txBox="1"/>
          <p:nvPr/>
        </p:nvSpPr>
        <p:spPr>
          <a:xfrm>
            <a:off x="6396208" y="4019782"/>
            <a:ext cx="5866208" cy="830997"/>
          </a:xfrm>
          <a:prstGeom prst="rect">
            <a:avLst/>
          </a:prstGeom>
          <a:noFill/>
        </p:spPr>
        <p:txBody>
          <a:bodyPr wrap="square">
            <a:spAutoFit/>
          </a:bodyPr>
          <a:lstStyle/>
          <a:p>
            <a:pPr algn="l"/>
            <a:r>
              <a:rPr lang="en-US" altLang="zh-CN" sz="1600" dirty="0">
                <a:solidFill>
                  <a:schemeClr val="tx1">
                    <a:lumMod val="85000"/>
                    <a:lumOff val="15000"/>
                  </a:schemeClr>
                </a:solidFill>
                <a:latin typeface="Garamond"/>
                <a:ea typeface="+mn-ea"/>
                <a:cs typeface="Helvetica"/>
              </a:rPr>
              <a:t>Fig1. Architecture of Quarter-wise Based Model. Prediction results of the previous quarter can be utilized in the prediction of the current quarter.</a:t>
            </a:r>
            <a:endParaRPr lang="zh-CN" altLang="en-US" sz="1600" dirty="0">
              <a:solidFill>
                <a:schemeClr val="tx1">
                  <a:lumMod val="85000"/>
                  <a:lumOff val="15000"/>
                </a:schemeClr>
              </a:solidFill>
              <a:latin typeface="Garamond"/>
              <a:ea typeface="+mn-ea"/>
              <a:cs typeface="Helvetica"/>
            </a:endParaRPr>
          </a:p>
        </p:txBody>
      </p:sp>
      <p:sp>
        <p:nvSpPr>
          <p:cNvPr id="10" name="文本框 9">
            <a:extLst>
              <a:ext uri="{FF2B5EF4-FFF2-40B4-BE49-F238E27FC236}">
                <a16:creationId xmlns:a16="http://schemas.microsoft.com/office/drawing/2014/main" id="{0AF2E9A3-FD37-4EE0-99D9-684DC9B1B0E8}"/>
              </a:ext>
            </a:extLst>
          </p:cNvPr>
          <p:cNvSpPr txBox="1"/>
          <p:nvPr/>
        </p:nvSpPr>
        <p:spPr>
          <a:xfrm>
            <a:off x="0" y="5657671"/>
            <a:ext cx="12444932" cy="1200329"/>
          </a:xfrm>
          <a:prstGeom prst="rect">
            <a:avLst/>
          </a:prstGeom>
          <a:noFill/>
        </p:spPr>
        <p:txBody>
          <a:bodyPr wrap="square">
            <a:spAutoFit/>
          </a:bodyPr>
          <a:lstStyle/>
          <a:p>
            <a:pPr algn="l"/>
            <a:r>
              <a:rPr lang="en-US" altLang="zh-CN" sz="900" dirty="0">
                <a:solidFill>
                  <a:schemeClr val="bg1">
                    <a:lumMod val="75000"/>
                  </a:schemeClr>
                </a:solidFill>
              </a:rPr>
              <a:t>[1] </a:t>
            </a:r>
            <a:r>
              <a:rPr lang="en-US" altLang="zh-CN" sz="900" dirty="0" err="1">
                <a:solidFill>
                  <a:schemeClr val="bg1">
                    <a:lumMod val="75000"/>
                  </a:schemeClr>
                </a:solidFill>
              </a:rPr>
              <a:t>Pardos</a:t>
            </a:r>
            <a:r>
              <a:rPr lang="en-US" altLang="zh-CN" sz="900" dirty="0">
                <a:solidFill>
                  <a:schemeClr val="bg1">
                    <a:lumMod val="75000"/>
                  </a:schemeClr>
                </a:solidFill>
              </a:rPr>
              <a:t>, Zachary A., and Neil T. Heffernan. "Using HMMs and bagged decision trees to leverage rich features of user and skill from an intelligent tutoring system dataset." Journal of Machine Learning Research W &amp; CP 40 (2010). </a:t>
            </a:r>
          </a:p>
          <a:p>
            <a:pPr algn="l"/>
            <a:r>
              <a:rPr lang="en-US" altLang="zh-CN" sz="900" dirty="0">
                <a:solidFill>
                  <a:schemeClr val="bg1">
                    <a:lumMod val="75000"/>
                  </a:schemeClr>
                </a:solidFill>
              </a:rPr>
              <a:t>[2] Thai-Nghe, Nguyen, </a:t>
            </a:r>
            <a:r>
              <a:rPr lang="en-US" altLang="zh-CN" sz="900" dirty="0" err="1">
                <a:solidFill>
                  <a:schemeClr val="bg1">
                    <a:lumMod val="75000"/>
                  </a:schemeClr>
                </a:solidFill>
              </a:rPr>
              <a:t>Tomáš</a:t>
            </a:r>
            <a:r>
              <a:rPr lang="en-US" altLang="zh-CN" sz="900" dirty="0">
                <a:solidFill>
                  <a:schemeClr val="bg1">
                    <a:lumMod val="75000"/>
                  </a:schemeClr>
                </a:solidFill>
              </a:rPr>
              <a:t> </a:t>
            </a:r>
            <a:r>
              <a:rPr lang="en-US" altLang="zh-CN" sz="900" dirty="0" err="1">
                <a:solidFill>
                  <a:schemeClr val="bg1">
                    <a:lumMod val="75000"/>
                  </a:schemeClr>
                </a:solidFill>
              </a:rPr>
              <a:t>Horváth</a:t>
            </a:r>
            <a:r>
              <a:rPr lang="en-US" altLang="zh-CN" sz="900" dirty="0">
                <a:solidFill>
                  <a:schemeClr val="bg1">
                    <a:lumMod val="75000"/>
                  </a:schemeClr>
                </a:solidFill>
              </a:rPr>
              <a:t>, and Lars Schmidt-</a:t>
            </a:r>
            <a:r>
              <a:rPr lang="en-US" altLang="zh-CN" sz="900" dirty="0" err="1">
                <a:solidFill>
                  <a:schemeClr val="bg1">
                    <a:lumMod val="75000"/>
                  </a:schemeClr>
                </a:solidFill>
              </a:rPr>
              <a:t>Thieme</a:t>
            </a:r>
            <a:r>
              <a:rPr lang="en-US" altLang="zh-CN" sz="900" dirty="0">
                <a:solidFill>
                  <a:schemeClr val="bg1">
                    <a:lumMod val="75000"/>
                  </a:schemeClr>
                </a:solidFill>
              </a:rPr>
              <a:t>. "Factorization models for forecasting student performance." Educational Data Mining 2011. 2010.</a:t>
            </a:r>
          </a:p>
          <a:p>
            <a:pPr algn="l"/>
            <a:r>
              <a:rPr lang="en-US" altLang="zh-CN" sz="900" dirty="0">
                <a:solidFill>
                  <a:schemeClr val="bg1">
                    <a:lumMod val="75000"/>
                  </a:schemeClr>
                </a:solidFill>
              </a:rPr>
              <a:t>[3] Meier, Yannick, et al. "Predicting grades." IEEE Transactions on Signal Processing 64.4 (2015): 959-972.</a:t>
            </a:r>
          </a:p>
          <a:p>
            <a:pPr algn="l"/>
            <a:r>
              <a:rPr lang="en-US" altLang="zh-CN" sz="900" dirty="0">
                <a:solidFill>
                  <a:schemeClr val="bg1">
                    <a:lumMod val="75000"/>
                  </a:schemeClr>
                </a:solidFill>
              </a:rPr>
              <a:t>[4] Xu, </a:t>
            </a:r>
            <a:r>
              <a:rPr lang="en-US" altLang="zh-CN" sz="900" dirty="0" err="1">
                <a:solidFill>
                  <a:schemeClr val="bg1">
                    <a:lumMod val="75000"/>
                  </a:schemeClr>
                </a:solidFill>
              </a:rPr>
              <a:t>Jie</a:t>
            </a:r>
            <a:r>
              <a:rPr lang="en-US" altLang="zh-CN" sz="900" dirty="0">
                <a:solidFill>
                  <a:schemeClr val="bg1">
                    <a:lumMod val="75000"/>
                  </a:schemeClr>
                </a:solidFill>
              </a:rPr>
              <a:t>, et al. "Progressive prediction of student performance in college programs." Proceedings of the Thirty-First AAAI Conference on Artificial Intelligence. 2017.</a:t>
            </a:r>
          </a:p>
          <a:p>
            <a:pPr algn="l"/>
            <a:r>
              <a:rPr lang="en-US" altLang="zh-CN" sz="900" dirty="0">
                <a:solidFill>
                  <a:schemeClr val="bg1">
                    <a:lumMod val="75000"/>
                  </a:schemeClr>
                </a:solidFill>
              </a:rPr>
              <a:t>[5] </a:t>
            </a:r>
            <a:r>
              <a:rPr lang="en-US" altLang="zh-CN" sz="900" dirty="0" err="1">
                <a:solidFill>
                  <a:schemeClr val="bg1">
                    <a:lumMod val="75000"/>
                  </a:schemeClr>
                </a:solidFill>
              </a:rPr>
              <a:t>Piech</a:t>
            </a:r>
            <a:r>
              <a:rPr lang="en-US" altLang="zh-CN" sz="900" dirty="0">
                <a:solidFill>
                  <a:schemeClr val="bg1">
                    <a:lumMod val="75000"/>
                  </a:schemeClr>
                </a:solidFill>
              </a:rPr>
              <a:t>, Chris, et al. "Deep knowledge tracing." Advances in neural information processing systems 28 (2015): 505-513.</a:t>
            </a:r>
          </a:p>
          <a:p>
            <a:pPr algn="l"/>
            <a:r>
              <a:rPr lang="en-US" altLang="zh-CN" sz="900" dirty="0">
                <a:solidFill>
                  <a:schemeClr val="bg1">
                    <a:lumMod val="75000"/>
                  </a:schemeClr>
                </a:solidFill>
              </a:rPr>
              <a:t>[6] Bergner, Yoav, et al. "Model-Based Collaborative Filtering Analysis of Student Response Data: Machine-Learning Item Response Theory." International Educational Data Mining Society (2012).</a:t>
            </a:r>
          </a:p>
          <a:p>
            <a:pPr algn="l"/>
            <a:r>
              <a:rPr lang="en-US" altLang="zh-CN" sz="900" dirty="0">
                <a:solidFill>
                  <a:schemeClr val="bg1">
                    <a:lumMod val="75000"/>
                  </a:schemeClr>
                </a:solidFill>
              </a:rPr>
              <a:t>[7] Romero, Cristóbal, et al. "Predicting students' final performance from participation in on-line discussion forums." Computers &amp; Education 68 (2013): 458-472.</a:t>
            </a:r>
          </a:p>
          <a:p>
            <a:pPr algn="l"/>
            <a:r>
              <a:rPr lang="en-US" altLang="zh-CN" sz="900" dirty="0">
                <a:solidFill>
                  <a:schemeClr val="bg1">
                    <a:lumMod val="75000"/>
                  </a:schemeClr>
                </a:solidFill>
              </a:rPr>
              <a:t>[8] Meier, Yannick, et al. "Predicting grades." IEEE Transactions on Signal Processing 64.4 (2015): 959-972.</a:t>
            </a:r>
            <a:endParaRPr lang="zh-CN" altLang="en-US" sz="900" dirty="0">
              <a:solidFill>
                <a:schemeClr val="bg1">
                  <a:lumMod val="75000"/>
                </a:schemeClr>
              </a:solidFill>
            </a:endParaRPr>
          </a:p>
        </p:txBody>
      </p:sp>
      <p:sp>
        <p:nvSpPr>
          <p:cNvPr id="11" name="Title 1">
            <a:extLst>
              <a:ext uri="{FF2B5EF4-FFF2-40B4-BE49-F238E27FC236}">
                <a16:creationId xmlns:a16="http://schemas.microsoft.com/office/drawing/2014/main" id="{0E319BE4-AF97-47CB-A025-6A5C566E33F4}"/>
              </a:ext>
            </a:extLst>
          </p:cNvPr>
          <p:cNvSpPr txBox="1">
            <a:spLocks/>
          </p:cNvSpPr>
          <p:nvPr/>
        </p:nvSpPr>
        <p:spPr>
          <a:xfrm>
            <a:off x="402166" y="374549"/>
            <a:ext cx="11387667" cy="685800"/>
          </a:xfrm>
          <a:prstGeom prst="rect">
            <a:avLst/>
          </a:prstGeom>
        </p:spPr>
        <p:txBody>
          <a:bodyPr/>
          <a:lstStyle>
            <a:lvl1pPr algn="ctr" rtl="0" eaLnBrk="0" fontAlgn="base" hangingPunct="0">
              <a:spcBef>
                <a:spcPct val="0"/>
              </a:spcBef>
              <a:spcAft>
                <a:spcPct val="0"/>
              </a:spcAft>
              <a:defRPr sz="4000" b="1">
                <a:solidFill>
                  <a:srgbClr val="3C3C65"/>
                </a:solidFill>
                <a:latin typeface="Sans serif"/>
                <a:ea typeface="新細明體" pitchFamily="18" charset="-120"/>
                <a:cs typeface="Sans serif"/>
              </a:defRPr>
            </a:lvl1pPr>
            <a:lvl2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2pPr>
            <a:lvl3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3pPr>
            <a:lvl4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4pPr>
            <a:lvl5pPr algn="ctr" rtl="0" eaLnBrk="0" fontAlgn="base" hangingPunct="0">
              <a:spcBef>
                <a:spcPct val="0"/>
              </a:spcBef>
              <a:spcAft>
                <a:spcPct val="0"/>
              </a:spcAft>
              <a:defRPr sz="3800" b="1">
                <a:solidFill>
                  <a:srgbClr val="3C3C65"/>
                </a:solidFill>
                <a:latin typeface="Calibri" charset="0"/>
                <a:ea typeface="新細明體" pitchFamily="18" charset="-120"/>
                <a:cs typeface="Calibri" pitchFamily="34" charset="0"/>
              </a:defRPr>
            </a:lvl5pPr>
            <a:lvl6pPr marL="4572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6pPr>
            <a:lvl7pPr marL="9144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7pPr>
            <a:lvl8pPr marL="13716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8pPr>
            <a:lvl9pPr marL="1828800" algn="ctr" rtl="0" eaLnBrk="0" fontAlgn="base" hangingPunct="0">
              <a:spcBef>
                <a:spcPct val="0"/>
              </a:spcBef>
              <a:spcAft>
                <a:spcPct val="0"/>
              </a:spcAft>
              <a:defRPr sz="4400" b="1">
                <a:solidFill>
                  <a:schemeClr val="tx1"/>
                </a:solidFill>
                <a:latin typeface="Arial Rounded MT Bold" pitchFamily="34" charset="0"/>
                <a:ea typeface="PMingLiU" pitchFamily="18" charset="-120"/>
              </a:defRPr>
            </a:lvl9pPr>
          </a:lstStyle>
          <a:p>
            <a:r>
              <a:rPr kumimoji="0" lang="en-US" altLang="zh-CN" sz="3600" kern="0" dirty="0">
                <a:solidFill>
                  <a:schemeClr val="tx1">
                    <a:lumMod val="85000"/>
                    <a:lumOff val="15000"/>
                  </a:schemeClr>
                </a:solidFill>
                <a:latin typeface="Garamond"/>
              </a:rPr>
              <a:t>Student Modeling</a:t>
            </a:r>
          </a:p>
        </p:txBody>
      </p:sp>
    </p:spTree>
    <p:extLst>
      <p:ext uri="{BB962C8B-B14F-4D97-AF65-F5344CB8AC3E}">
        <p14:creationId xmlns:p14="http://schemas.microsoft.com/office/powerpoint/2010/main" val="391927844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22B4F9A-65FF-4866-856C-5EE377A59327}"/>
              </a:ext>
            </a:extLst>
          </p:cNvPr>
          <p:cNvPicPr>
            <a:picLocks noChangeAspect="1"/>
          </p:cNvPicPr>
          <p:nvPr/>
        </p:nvPicPr>
        <p:blipFill>
          <a:blip r:embed="rId2"/>
          <a:stretch>
            <a:fillRect/>
          </a:stretch>
        </p:blipFill>
        <p:spPr>
          <a:xfrm>
            <a:off x="1921516" y="66848"/>
            <a:ext cx="8348967" cy="6724303"/>
          </a:xfrm>
          <a:prstGeom prst="rect">
            <a:avLst/>
          </a:prstGeom>
        </p:spPr>
      </p:pic>
    </p:spTree>
    <p:extLst>
      <p:ext uri="{BB962C8B-B14F-4D97-AF65-F5344CB8AC3E}">
        <p14:creationId xmlns:p14="http://schemas.microsoft.com/office/powerpoint/2010/main" val="19886163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Rounded MT Bold"/>
        <a:ea typeface="PMingLiU"/>
        <a:cs typeface=""/>
      </a:majorFont>
      <a:minorFont>
        <a:latin typeface="Arial Rounded MT Bold"/>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4078</TotalTime>
  <Words>1292</Words>
  <Application>Microsoft Office PowerPoint</Application>
  <PresentationFormat>宽屏</PresentationFormat>
  <Paragraphs>107</Paragraphs>
  <Slides>12</Slides>
  <Notes>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12</vt:i4>
      </vt:variant>
    </vt:vector>
  </HeadingPairs>
  <TitlesOfParts>
    <vt:vector size="30" baseType="lpstr">
      <vt:lpstr>CMBX10</vt:lpstr>
      <vt:lpstr>CMMI10</vt:lpstr>
      <vt:lpstr>CMR10</vt:lpstr>
      <vt:lpstr>CMSY10</vt:lpstr>
      <vt:lpstr>Lucida Grande</vt:lpstr>
      <vt:lpstr>Menlo Bold</vt:lpstr>
      <vt:lpstr>Sans serif</vt:lpstr>
      <vt:lpstr>微软雅黑</vt:lpstr>
      <vt:lpstr>Abadi</vt:lpstr>
      <vt:lpstr>Arial</vt:lpstr>
      <vt:lpstr>Arial Nova</vt:lpstr>
      <vt:lpstr>Arial Rounded MT Bold</vt:lpstr>
      <vt:lpstr>Calibri</vt:lpstr>
      <vt:lpstr>Garamond</vt:lpstr>
      <vt:lpstr>Helvetica</vt:lpstr>
      <vt:lpstr>Times New Roman</vt:lpstr>
      <vt:lpstr>Wingdings</vt:lpstr>
      <vt:lpstr>1_Pixel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 Pepper [Student]</dc:creator>
  <cp:lastModifiedBy>ZHAO, Pepper [Student]</cp:lastModifiedBy>
  <cp:revision>96</cp:revision>
  <dcterms:created xsi:type="dcterms:W3CDTF">2020-12-29T12:15:49Z</dcterms:created>
  <dcterms:modified xsi:type="dcterms:W3CDTF">2021-01-13T05:57:10Z</dcterms:modified>
</cp:coreProperties>
</file>