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728" r:id="rId2"/>
    <p:sldId id="1106" r:id="rId3"/>
    <p:sldId id="719" r:id="rId4"/>
    <p:sldId id="1129" r:id="rId5"/>
    <p:sldId id="1139" r:id="rId6"/>
    <p:sldId id="1130" r:id="rId7"/>
    <p:sldId id="1132" r:id="rId8"/>
    <p:sldId id="1133" r:id="rId9"/>
    <p:sldId id="1128" r:id="rId10"/>
    <p:sldId id="1136" r:id="rId11"/>
    <p:sldId id="1134" r:id="rId12"/>
    <p:sldId id="1115" r:id="rId13"/>
    <p:sldId id="1110" r:id="rId14"/>
    <p:sldId id="1113" r:id="rId15"/>
    <p:sldId id="725" r:id="rId16"/>
  </p:sldIdLst>
  <p:sldSz cx="12192000" cy="6858000"/>
  <p:notesSz cx="7010400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B0C"/>
    <a:srgbClr val="522B11"/>
    <a:srgbClr val="B4E680"/>
    <a:srgbClr val="CC3399"/>
    <a:srgbClr val="FF5050"/>
    <a:srgbClr val="2CAE86"/>
    <a:srgbClr val="2EB88D"/>
    <a:srgbClr val="2FBF92"/>
    <a:srgbClr val="31C99A"/>
    <a:srgbClr val="39CF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9412" autoAdjust="0"/>
  </p:normalViewPr>
  <p:slideViewPr>
    <p:cSldViewPr>
      <p:cViewPr varScale="1">
        <p:scale>
          <a:sx n="57" d="100"/>
          <a:sy n="57" d="100"/>
        </p:scale>
        <p:origin x="1016" y="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3384"/>
    </p:cViewPr>
  </p:sorter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928"/>
        <p:guide pos="220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38372" cy="4651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677" tIns="47839" rIns="95677" bIns="47839" numCol="1" anchor="t" anchorCtr="0" compatLnSpc="1">
            <a:prstTxWarp prst="textNoShape">
              <a:avLst/>
            </a:prstTxWarp>
          </a:bodyPr>
          <a:lstStyle>
            <a:lvl1pPr algn="l" defTabSz="957169">
              <a:defRPr sz="1300" smtClean="0">
                <a:cs typeface="Arial Unicode MS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436" y="1"/>
            <a:ext cx="3038372" cy="4651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677" tIns="47839" rIns="95677" bIns="47839" numCol="1" anchor="t" anchorCtr="0" compatLnSpc="1">
            <a:prstTxWarp prst="textNoShape">
              <a:avLst/>
            </a:prstTxWarp>
          </a:bodyPr>
          <a:lstStyle>
            <a:lvl1pPr algn="r" defTabSz="957169">
              <a:defRPr sz="1300" smtClean="0">
                <a:cs typeface="Arial Unicode MS" charset="0"/>
              </a:defRPr>
            </a:lvl1pPr>
          </a:lstStyle>
          <a:p>
            <a:pPr>
              <a:defRPr/>
            </a:pPr>
            <a:fld id="{3127E6CE-E3B7-BB45-B3E6-009308D68BF3}" type="datetimeFigureOut">
              <a:rPr lang="zh-TW" altLang="en-US"/>
              <a:pPr>
                <a:defRPr/>
              </a:pPr>
              <a:t>2020/11/12</a:t>
            </a:fld>
            <a:endParaRPr lang="en-US" altLang="zh-TW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9831"/>
            <a:ext cx="3038372" cy="4651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677" tIns="47839" rIns="95677" bIns="47839" numCol="1" anchor="b" anchorCtr="0" compatLnSpc="1">
            <a:prstTxWarp prst="textNoShape">
              <a:avLst/>
            </a:prstTxWarp>
          </a:bodyPr>
          <a:lstStyle>
            <a:lvl1pPr algn="l" defTabSz="957169">
              <a:defRPr sz="1300" smtClean="0">
                <a:cs typeface="Arial Unicode MS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436" y="8829831"/>
            <a:ext cx="3038372" cy="4651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677" tIns="47839" rIns="95677" bIns="47839" numCol="1" anchor="b" anchorCtr="0" compatLnSpc="1">
            <a:prstTxWarp prst="textNoShape">
              <a:avLst/>
            </a:prstTxWarp>
          </a:bodyPr>
          <a:lstStyle>
            <a:lvl1pPr algn="r" defTabSz="957169">
              <a:defRPr sz="1300" smtClean="0">
                <a:cs typeface="Arial Unicode MS" charset="0"/>
              </a:defRPr>
            </a:lvl1pPr>
          </a:lstStyle>
          <a:p>
            <a:pPr>
              <a:defRPr/>
            </a:pPr>
            <a:fld id="{16590455-2B33-614D-A6D6-AAFC9BA1369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45056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38372" cy="465112"/>
          </a:xfrm>
          <a:prstGeom prst="rect">
            <a:avLst/>
          </a:prstGeom>
          <a:noFill/>
          <a:ln>
            <a:noFill/>
          </a:ln>
        </p:spPr>
        <p:txBody>
          <a:bodyPr vert="horz" wrap="square" lIns="95677" tIns="47839" rIns="95677" bIns="47839" numCol="1" anchor="t" anchorCtr="0" compatLnSpc="1">
            <a:prstTxWarp prst="textNoShape">
              <a:avLst/>
            </a:prstTxWarp>
          </a:bodyPr>
          <a:lstStyle>
            <a:lvl1pPr algn="l" defTabSz="957169">
              <a:defRPr kumimoji="0" sz="1300" smtClean="0">
                <a:cs typeface="Arial Unicode MS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436" y="1"/>
            <a:ext cx="3038372" cy="465112"/>
          </a:xfrm>
          <a:prstGeom prst="rect">
            <a:avLst/>
          </a:prstGeom>
          <a:noFill/>
          <a:ln>
            <a:noFill/>
          </a:ln>
        </p:spPr>
        <p:txBody>
          <a:bodyPr vert="horz" wrap="square" lIns="95677" tIns="47839" rIns="95677" bIns="47839" numCol="1" anchor="t" anchorCtr="0" compatLnSpc="1">
            <a:prstTxWarp prst="textNoShape">
              <a:avLst/>
            </a:prstTxWarp>
          </a:bodyPr>
          <a:lstStyle>
            <a:lvl1pPr algn="r" defTabSz="957169">
              <a:defRPr kumimoji="0" sz="1300" smtClean="0">
                <a:cs typeface="Arial Unicode MS" charset="0"/>
              </a:defRPr>
            </a:lvl1pPr>
          </a:lstStyle>
          <a:p>
            <a:pPr>
              <a:defRPr/>
            </a:pPr>
            <a:fld id="{4F3CFBDA-09B0-414B-848A-F699A5CCC958}" type="datetimeFigureOut">
              <a:rPr lang="en-US" altLang="zh-CN"/>
              <a:pPr>
                <a:defRPr/>
              </a:pPr>
              <a:t>11/12/2020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89501" tIns="44751" rIns="89501" bIns="4475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041" y="4416374"/>
            <a:ext cx="5608320" cy="4183088"/>
          </a:xfrm>
          <a:prstGeom prst="rect">
            <a:avLst/>
          </a:prstGeom>
          <a:noFill/>
          <a:ln>
            <a:noFill/>
          </a:ln>
        </p:spPr>
        <p:txBody>
          <a:bodyPr vert="horz" wrap="square" lIns="95677" tIns="47839" rIns="95677" bIns="478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831"/>
            <a:ext cx="3038372" cy="465112"/>
          </a:xfrm>
          <a:prstGeom prst="rect">
            <a:avLst/>
          </a:prstGeom>
          <a:noFill/>
          <a:ln>
            <a:noFill/>
          </a:ln>
        </p:spPr>
        <p:txBody>
          <a:bodyPr vert="horz" wrap="square" lIns="95677" tIns="47839" rIns="95677" bIns="47839" numCol="1" anchor="b" anchorCtr="0" compatLnSpc="1">
            <a:prstTxWarp prst="textNoShape">
              <a:avLst/>
            </a:prstTxWarp>
          </a:bodyPr>
          <a:lstStyle>
            <a:lvl1pPr algn="l" defTabSz="957169">
              <a:defRPr kumimoji="0" sz="1300" smtClean="0">
                <a:cs typeface="Arial Unicode MS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436" y="8829831"/>
            <a:ext cx="3038372" cy="465112"/>
          </a:xfrm>
          <a:prstGeom prst="rect">
            <a:avLst/>
          </a:prstGeom>
          <a:noFill/>
          <a:ln>
            <a:noFill/>
          </a:ln>
        </p:spPr>
        <p:txBody>
          <a:bodyPr vert="horz" wrap="square" lIns="95677" tIns="47839" rIns="95677" bIns="47839" numCol="1" anchor="b" anchorCtr="0" compatLnSpc="1">
            <a:prstTxWarp prst="textNoShape">
              <a:avLst/>
            </a:prstTxWarp>
          </a:bodyPr>
          <a:lstStyle>
            <a:lvl1pPr algn="r" defTabSz="957169">
              <a:defRPr kumimoji="0" sz="1300" smtClean="0">
                <a:cs typeface="Arial Unicode MS" charset="0"/>
              </a:defRPr>
            </a:lvl1pPr>
          </a:lstStyle>
          <a:p>
            <a:pPr>
              <a:defRPr/>
            </a:pPr>
            <a:fld id="{4DDD64AC-B278-FE4B-91A1-631D62D7D0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334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Under the projects of Multistage Data Analytics </a:t>
            </a:r>
            <a:r>
              <a:rPr lang="en-US" altLang="zh-CN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and Jockey Club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DD64AC-B278-FE4B-91A1-631D62D7D01A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9586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DD64AC-B278-FE4B-91A1-631D62D7D01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2884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DD64AC-B278-FE4B-91A1-631D62D7D01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5313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DD64AC-B278-FE4B-91A1-631D62D7D01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9087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DD64AC-B278-FE4B-91A1-631D62D7D01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26177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P_value</a:t>
            </a:r>
            <a:r>
              <a:rPr lang="en-US" dirty="0"/>
              <a:t>&lt;0.05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This indicates that there are statistical significant differences between data groups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DD64AC-B278-FE4B-91A1-631D62D7D01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3770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DD64AC-B278-FE4B-91A1-631D62D7D01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4374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300"/>
              </a:spcBef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Hong Kong being a city with abundant educational resources and data needs educational data analysis. </a:t>
            </a:r>
          </a:p>
          <a:p>
            <a:pPr lvl="1">
              <a:spcBef>
                <a:spcPts val="1300"/>
              </a:spcBef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Not only are there world-renowned universities, but also universities of all levels and directions of education can be found in Hong Kong.</a:t>
            </a:r>
          </a:p>
          <a:p>
            <a:pPr lvl="1">
              <a:spcBef>
                <a:spcPts val="1300"/>
              </a:spcBef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To help improve education excellence, competitiveness and student performance, and reduce the waste of funds caused by unnecessary expenses. </a:t>
            </a:r>
          </a:p>
          <a:p>
            <a:pPr lvl="1">
              <a:spcBef>
                <a:spcPts val="1300"/>
              </a:spcBef>
              <a:defRPr/>
            </a:pP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Garamond"/>
            </a:endParaRPr>
          </a:p>
          <a:p>
            <a:pPr>
              <a:spcBef>
                <a:spcPts val="1300"/>
              </a:spcBef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With the emergence of technology such as online education, the analysis of educational data becomes difficult.</a:t>
            </a:r>
          </a:p>
          <a:p>
            <a:pPr lvl="1">
              <a:spcBef>
                <a:spcPts val="1300"/>
              </a:spcBef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The old data storage approaches are not compatible with the new ways.</a:t>
            </a:r>
          </a:p>
          <a:p>
            <a:pPr lvl="1">
              <a:spcBef>
                <a:spcPts val="1300"/>
              </a:spcBef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The emergence of new data types leaves the old analysis methods unable to achieve good results</a:t>
            </a:r>
          </a:p>
          <a:p>
            <a:pPr lvl="1">
              <a:spcBef>
                <a:spcPts val="1300"/>
              </a:spcBef>
              <a:defRPr/>
            </a:pP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Garamon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DD64AC-B278-FE4B-91A1-631D62D7D01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7101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Association Rule Mining, </a:t>
            </a:r>
            <a:r>
              <a:rPr lang="en-US" altLang="zh-CN" sz="1800" b="0" i="0" u="none" strike="noStrike" baseline="0" dirty="0">
                <a:latin typeface="Times-Roman"/>
              </a:rPr>
              <a:t>prediction, clustering, classification, </a:t>
            </a:r>
            <a:r>
              <a:rPr lang="en-US" altLang="zh-CN" sz="1800" b="0" i="0" u="none" strike="noStrike" baseline="0" dirty="0">
                <a:latin typeface="AdvEPSTIM"/>
              </a:rPr>
              <a:t>Outlier detection, Text mining, 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DD64AC-B278-FE4B-91A1-631D62D7D01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5822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Physical status, grades, library check-in, rewards and punishment information, family status, online course login status, clickstream data, etc.</a:t>
            </a:r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DD64AC-B278-FE4B-91A1-631D62D7D01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3338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DD64AC-B278-FE4B-91A1-631D62D7D01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0799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DD64AC-B278-FE4B-91A1-631D62D7D01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9310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800" b="0" i="0" u="none" strike="noStrike" baseline="0" dirty="0">
                <a:latin typeface="NimbusRomNo9L-Regu"/>
              </a:rPr>
              <a:t>Graph: Predicting Learner Interactions in Social Learning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DD64AC-B278-FE4B-91A1-631D62D7D01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7575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DD64AC-B278-FE4B-91A1-631D62D7D01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3900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 template1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5600" y="6188713"/>
            <a:ext cx="2743200" cy="297633"/>
          </a:xfrm>
          <a:prstGeom prst="rect">
            <a:avLst/>
          </a:prstGeom>
        </p:spPr>
        <p:txBody>
          <a:bodyPr/>
          <a:lstStyle/>
          <a:p>
            <a:fld id="{98F96A78-E747-452A-A472-1528F572ED5B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188713"/>
            <a:ext cx="2743200" cy="297633"/>
          </a:xfrm>
          <a:prstGeom prst="rect">
            <a:avLst/>
          </a:prstGeom>
        </p:spPr>
        <p:txBody>
          <a:bodyPr/>
          <a:lstStyle/>
          <a:p>
            <a:fld id="{2B7B873C-A46E-4878-A014-BF36A57BE66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61674" y="110702"/>
            <a:ext cx="2233615" cy="32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0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 noChangeArrowheads="1"/>
          </p:cNvSpPr>
          <p:nvPr>
            <p:ph type="title"/>
          </p:nvPr>
        </p:nvSpPr>
        <p:spPr bwMode="auto">
          <a:xfrm>
            <a:off x="334435" y="609600"/>
            <a:ext cx="11387667" cy="68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idx="1"/>
          </p:nvPr>
        </p:nvSpPr>
        <p:spPr bwMode="auto">
          <a:xfrm>
            <a:off x="334435" y="1412875"/>
            <a:ext cx="11523133" cy="502443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altLang="zh-CN" noProof="0" dirty="0"/>
              <a:t>Click to edit Master text styles</a:t>
            </a:r>
          </a:p>
          <a:p>
            <a:pPr lvl="1"/>
            <a:r>
              <a:rPr lang="en-US" altLang="zh-CN" noProof="0" dirty="0"/>
              <a:t>Second level</a:t>
            </a:r>
          </a:p>
          <a:p>
            <a:pPr lvl="2"/>
            <a:r>
              <a:rPr lang="en-US" altLang="zh-CN" noProof="0" dirty="0"/>
              <a:t>Third level</a:t>
            </a:r>
          </a:p>
          <a:p>
            <a:pPr lvl="3"/>
            <a:r>
              <a:rPr lang="en-US" altLang="zh-CN" noProof="0" dirty="0"/>
              <a:t>Fourth level</a:t>
            </a:r>
          </a:p>
          <a:p>
            <a:pPr lvl="4"/>
            <a:r>
              <a:rPr lang="en-US" altLang="zh-CN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54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00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34433" y="609600"/>
            <a:ext cx="11387667" cy="685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434" y="1412875"/>
            <a:ext cx="11523133" cy="5024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0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8" r:id="rId3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C3C65"/>
          </a:solidFill>
          <a:latin typeface="Sans serif"/>
          <a:ea typeface="新細明體" pitchFamily="18" charset="-120"/>
          <a:cs typeface="Sans serif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3C3C65"/>
          </a:solidFill>
          <a:latin typeface="Calibri" charset="0"/>
          <a:ea typeface="新細明體" pitchFamily="18" charset="-120"/>
          <a:cs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3C3C65"/>
          </a:solidFill>
          <a:latin typeface="Calibri" charset="0"/>
          <a:ea typeface="新細明體" pitchFamily="18" charset="-120"/>
          <a:cs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3C3C65"/>
          </a:solidFill>
          <a:latin typeface="Calibri" charset="0"/>
          <a:ea typeface="新細明體" pitchFamily="18" charset="-120"/>
          <a:cs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3C3C65"/>
          </a:solidFill>
          <a:latin typeface="Calibri" charset="0"/>
          <a:ea typeface="新細明體" pitchFamily="18" charset="-120"/>
          <a:cs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Rounded MT Bold" pitchFamily="34" charset="0"/>
          <a:ea typeface="PMingLiU" pitchFamily="18" charset="-12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Rounded MT Bold" pitchFamily="34" charset="0"/>
          <a:ea typeface="PMingLiU" pitchFamily="18" charset="-12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Rounded MT Bold" pitchFamily="34" charset="0"/>
          <a:ea typeface="PMingLiU" pitchFamily="18" charset="-12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Rounded MT Bold" pitchFamily="34" charset="0"/>
          <a:ea typeface="PMingLiU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C3C65"/>
        </a:buClr>
        <a:buSzPct val="110000"/>
        <a:buFont typeface="Arial" charset="0"/>
        <a:buChar char="•"/>
        <a:defRPr sz="3000">
          <a:solidFill>
            <a:srgbClr val="3C3C65"/>
          </a:solidFill>
          <a:latin typeface="Helvetica"/>
          <a:ea typeface="+mn-ea"/>
          <a:cs typeface="Helvetica"/>
        </a:defRPr>
      </a:lvl1pPr>
      <a:lvl2pPr marL="733425" indent="-347663" algn="l" rtl="0" eaLnBrk="0" fontAlgn="base" hangingPunct="0">
        <a:spcBef>
          <a:spcPts val="600"/>
        </a:spcBef>
        <a:spcAft>
          <a:spcPct val="0"/>
        </a:spcAft>
        <a:buClr>
          <a:srgbClr val="651425"/>
        </a:buClr>
        <a:buSzPct val="100000"/>
        <a:buFont typeface="Lucida Grande" charset="0"/>
        <a:buChar char="-"/>
        <a:defRPr sz="2800">
          <a:solidFill>
            <a:srgbClr val="3C3C65"/>
          </a:solidFill>
          <a:latin typeface="Helvetica"/>
          <a:ea typeface="+mn-ea"/>
          <a:cs typeface="Helvetica"/>
        </a:defRPr>
      </a:lvl2pPr>
      <a:lvl3pPr marL="1000125" indent="-265113" algn="l" rtl="0" eaLnBrk="0" fontAlgn="base" hangingPunct="0">
        <a:spcBef>
          <a:spcPct val="20000"/>
        </a:spcBef>
        <a:spcAft>
          <a:spcPct val="0"/>
        </a:spcAft>
        <a:buClr>
          <a:srgbClr val="404040"/>
        </a:buClr>
        <a:buSzPct val="100000"/>
        <a:buFont typeface="Menlo Bold" charset="0"/>
        <a:buChar char="‣"/>
        <a:defRPr sz="2400">
          <a:solidFill>
            <a:srgbClr val="3C3C65"/>
          </a:solidFill>
          <a:latin typeface="Helvetica"/>
          <a:ea typeface="+mn-ea"/>
          <a:cs typeface="Helvetic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0"/>
        <a:buChar char="n"/>
        <a:defRPr sz="2000">
          <a:solidFill>
            <a:srgbClr val="3C3C65"/>
          </a:solidFill>
          <a:latin typeface="Helvetica"/>
          <a:ea typeface="+mn-ea"/>
          <a:cs typeface="Helvetic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rgbClr val="3C3C65"/>
          </a:solidFill>
          <a:latin typeface="Helvetica"/>
          <a:ea typeface="+mn-ea"/>
          <a:cs typeface="Helvetic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5" y="4869160"/>
            <a:ext cx="11523133" cy="1296144"/>
          </a:xfrm>
        </p:spPr>
        <p:txBody>
          <a:bodyPr/>
          <a:lstStyle/>
          <a:p>
            <a:pPr marL="0" indent="0" algn="ctr">
              <a:lnSpc>
                <a:spcPct val="115000"/>
              </a:lnSpc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ZHAO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Yuqing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Garamond"/>
            </a:endParaRPr>
          </a:p>
          <a:p>
            <a:pPr marL="0" indent="0" algn="ctr">
              <a:lnSpc>
                <a:spcPct val="115000"/>
              </a:lnSpc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csyzhao1@comp.polyu.edu.hk</a:t>
            </a:r>
            <a:endParaRPr lang="en-HK" dirty="0">
              <a:solidFill>
                <a:schemeClr val="tx1">
                  <a:lumMod val="85000"/>
                  <a:lumOff val="15000"/>
                </a:schemeClr>
              </a:solidFill>
              <a:latin typeface="Garamond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198475-D9BD-DC48-8711-0B9E9E0418F4}"/>
              </a:ext>
            </a:extLst>
          </p:cNvPr>
          <p:cNvSpPr txBox="1">
            <a:spLocks/>
          </p:cNvSpPr>
          <p:nvPr/>
        </p:nvSpPr>
        <p:spPr bwMode="auto">
          <a:xfrm>
            <a:off x="321509" y="2282861"/>
            <a:ext cx="11387667" cy="171621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C3C65"/>
                </a:solidFill>
                <a:latin typeface="Sans serif"/>
                <a:ea typeface="新細明體" pitchFamily="18" charset="-120"/>
                <a:cs typeface="Sans serif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9pPr>
          </a:lstStyle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  <a:cs typeface="Garamond"/>
              </a:rPr>
              <a:t>S</a:t>
            </a:r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  <a:cs typeface="Garamond"/>
              </a:rPr>
              <a:t>tudent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  <a:cs typeface="Garamond"/>
              </a:rPr>
              <a:t>P</a:t>
            </a:r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  <a:cs typeface="Garamond"/>
              </a:rPr>
              <a:t>erformance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  <a:cs typeface="Garamond"/>
              </a:rPr>
              <a:t>P</a:t>
            </a:r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  <a:cs typeface="Garamond"/>
              </a:rPr>
              <a:t>rediction: A Multistage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  <a:cs typeface="Garamond"/>
              </a:rPr>
              <a:t>A</a:t>
            </a:r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  <a:cs typeface="Garamond"/>
              </a:rPr>
              <a:t>pproach via Interstage Relation Mining</a:t>
            </a:r>
          </a:p>
          <a:p>
            <a:r>
              <a:rPr lang="en-US" altLang="zh-CN" sz="3600" dirty="0">
                <a:solidFill>
                  <a:schemeClr val="bg1">
                    <a:lumMod val="65000"/>
                  </a:schemeClr>
                </a:solidFill>
                <a:latin typeface="Garamond"/>
                <a:cs typeface="Garamond"/>
              </a:rPr>
              <a:t>(Tentative)</a:t>
            </a:r>
          </a:p>
        </p:txBody>
      </p:sp>
    </p:spTree>
    <p:extLst>
      <p:ext uri="{BB962C8B-B14F-4D97-AF65-F5344CB8AC3E}">
        <p14:creationId xmlns:p14="http://schemas.microsoft.com/office/powerpoint/2010/main" val="387796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2AC70EFD-07F6-4B5B-8C10-8BCE0646B2E4}"/>
              </a:ext>
            </a:extLst>
          </p:cNvPr>
          <p:cNvSpPr/>
          <p:nvPr/>
        </p:nvSpPr>
        <p:spPr>
          <a:xfrm>
            <a:off x="4334111" y="4141508"/>
            <a:ext cx="2896531" cy="2311828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pic>
        <p:nvPicPr>
          <p:cNvPr id="42" name="图片 41" descr="文本&#10;&#10;描述已自动生成">
            <a:extLst>
              <a:ext uri="{FF2B5EF4-FFF2-40B4-BE49-F238E27FC236}">
                <a16:creationId xmlns:a16="http://schemas.microsoft.com/office/drawing/2014/main" id="{CB6ED6F0-E7B1-4D80-80ED-73B854B58F7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24" y="5383990"/>
            <a:ext cx="831893" cy="965250"/>
          </a:xfrm>
          <a:prstGeom prst="rect">
            <a:avLst/>
          </a:prstGeom>
        </p:spPr>
      </p:pic>
      <p:pic>
        <p:nvPicPr>
          <p:cNvPr id="36" name="图片 35" descr="手机屏幕截图&#10;&#10;描述已自动生成">
            <a:extLst>
              <a:ext uri="{FF2B5EF4-FFF2-40B4-BE49-F238E27FC236}">
                <a16:creationId xmlns:a16="http://schemas.microsoft.com/office/drawing/2014/main" id="{3019C16A-8A4C-49DE-9137-29FBC26174F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67" y="4245664"/>
            <a:ext cx="1133534" cy="1092256"/>
          </a:xfrm>
          <a:prstGeom prst="rect">
            <a:avLst/>
          </a:prstGeom>
        </p:spPr>
      </p:pic>
      <p:pic>
        <p:nvPicPr>
          <p:cNvPr id="40" name="图片 39" descr="文本&#10;&#10;描述已自动生成">
            <a:extLst>
              <a:ext uri="{FF2B5EF4-FFF2-40B4-BE49-F238E27FC236}">
                <a16:creationId xmlns:a16="http://schemas.microsoft.com/office/drawing/2014/main" id="{FB3032F1-1950-487F-9F70-F9A13B3510B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562" y="4396204"/>
            <a:ext cx="1130358" cy="844594"/>
          </a:xfrm>
          <a:prstGeom prst="rect">
            <a:avLst/>
          </a:prstGeom>
        </p:spPr>
      </p:pic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D7A9F9AD-4840-494A-9D43-80925B0C7393}"/>
              </a:ext>
            </a:extLst>
          </p:cNvPr>
          <p:cNvSpPr/>
          <p:nvPr/>
        </p:nvSpPr>
        <p:spPr>
          <a:xfrm>
            <a:off x="601104" y="4177078"/>
            <a:ext cx="1970674" cy="2311827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836712"/>
            <a:ext cx="11387667" cy="6858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  <a:cs typeface="Garamond"/>
              </a:rPr>
              <a:t>Approach and Problem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1" y="1916832"/>
            <a:ext cx="9132137" cy="2088232"/>
          </a:xfrm>
        </p:spPr>
        <p:txBody>
          <a:bodyPr/>
          <a:lstStyle/>
          <a:p>
            <a:pPr>
              <a:spcBef>
                <a:spcPts val="1300"/>
              </a:spcBef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Use association rule mining for link weight prediction.</a:t>
            </a:r>
          </a:p>
          <a:p>
            <a:pPr>
              <a:spcBef>
                <a:spcPts val="1300"/>
              </a:spcBef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Extract weight, neighborhood and path features for prediction model.</a:t>
            </a:r>
          </a:p>
          <a:p>
            <a:pPr>
              <a:spcBef>
                <a:spcPts val="1300"/>
              </a:spcBef>
              <a:defRPr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Garamond"/>
            </a:endParaRPr>
          </a:p>
          <a:p>
            <a:pPr>
              <a:spcBef>
                <a:spcPts val="1300"/>
              </a:spcBef>
              <a:defRPr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Garamond"/>
            </a:endParaRPr>
          </a:p>
        </p:txBody>
      </p:sp>
      <p:pic>
        <p:nvPicPr>
          <p:cNvPr id="5" name="图片 4" descr="手机屏幕的截图&#10;&#10;描述已自动生成">
            <a:extLst>
              <a:ext uri="{FF2B5EF4-FFF2-40B4-BE49-F238E27FC236}">
                <a16:creationId xmlns:a16="http://schemas.microsoft.com/office/drawing/2014/main" id="{2BD804B5-4F67-4014-A6C3-CE8B8F8130F8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38" y="3988726"/>
            <a:ext cx="3052005" cy="2465678"/>
          </a:xfrm>
          <a:prstGeom prst="rect">
            <a:avLst/>
          </a:prstGeom>
        </p:spPr>
      </p:pic>
      <p:sp>
        <p:nvSpPr>
          <p:cNvPr id="4" name="箭头: 右 3">
            <a:extLst>
              <a:ext uri="{FF2B5EF4-FFF2-40B4-BE49-F238E27FC236}">
                <a16:creationId xmlns:a16="http://schemas.microsoft.com/office/drawing/2014/main" id="{E4341588-0155-4715-AA6E-4A5057DB4E1F}"/>
              </a:ext>
            </a:extLst>
          </p:cNvPr>
          <p:cNvSpPr/>
          <p:nvPr/>
        </p:nvSpPr>
        <p:spPr>
          <a:xfrm>
            <a:off x="2795086" y="4818501"/>
            <a:ext cx="1476556" cy="900065"/>
          </a:xfrm>
          <a:prstGeom prst="rightArrow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Association Rule Mining</a:t>
            </a:r>
            <a:endParaRPr lang="zh-CN" altLang="en-US" sz="1400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135D159-A80F-4A8E-A6A8-D729D199F9D7}"/>
              </a:ext>
            </a:extLst>
          </p:cNvPr>
          <p:cNvSpPr/>
          <p:nvPr/>
        </p:nvSpPr>
        <p:spPr>
          <a:xfrm>
            <a:off x="1212039" y="4755140"/>
            <a:ext cx="564282" cy="364606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ASR</a:t>
            </a:r>
            <a:endParaRPr lang="zh-CN" altLang="en-US" sz="12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0917E31-2291-433B-A4B5-59837DF58BC5}"/>
              </a:ext>
            </a:extLst>
          </p:cNvPr>
          <p:cNvSpPr/>
          <p:nvPr/>
        </p:nvSpPr>
        <p:spPr>
          <a:xfrm>
            <a:off x="933893" y="5444212"/>
            <a:ext cx="547028" cy="364606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ATT</a:t>
            </a:r>
            <a:endParaRPr lang="zh-CN" altLang="en-US" sz="1200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3F6821F-30C9-4991-AE9A-B52B33E91FEF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1207407" y="5119746"/>
            <a:ext cx="286773" cy="32446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0288FFC-E1DA-433B-AEFA-9EDD57FA1B2E}"/>
              </a:ext>
            </a:extLst>
          </p:cNvPr>
          <p:cNvSpPr/>
          <p:nvPr/>
        </p:nvSpPr>
        <p:spPr>
          <a:xfrm>
            <a:off x="1717178" y="5488460"/>
            <a:ext cx="564282" cy="364606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ANP</a:t>
            </a:r>
            <a:endParaRPr lang="zh-CN" altLang="en-US" sz="1200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9F13FD5-5CD5-428D-9B11-FDFA0401DB87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>
            <a:off x="1494180" y="5119746"/>
            <a:ext cx="505139" cy="36871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1C3B39FD-7BCD-4B93-87F6-8CA208645C0E}"/>
              </a:ext>
            </a:extLst>
          </p:cNvPr>
          <p:cNvSpPr/>
          <p:nvPr/>
        </p:nvSpPr>
        <p:spPr>
          <a:xfrm>
            <a:off x="7608564" y="4383003"/>
            <a:ext cx="2069854" cy="193066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DACDC41-92F3-4845-BF0D-0B2CF2F7BD4E}"/>
              </a:ext>
            </a:extLst>
          </p:cNvPr>
          <p:cNvSpPr/>
          <p:nvPr/>
        </p:nvSpPr>
        <p:spPr>
          <a:xfrm>
            <a:off x="7780827" y="4464804"/>
            <a:ext cx="1649102" cy="64951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Neighborhood</a:t>
            </a:r>
          </a:p>
          <a:p>
            <a:pPr algn="ctr"/>
            <a:r>
              <a:rPr lang="en-US" altLang="zh-CN" sz="1600" dirty="0"/>
              <a:t>Features</a:t>
            </a:r>
            <a:endParaRPr lang="zh-CN" altLang="en-US" sz="16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5336F8E-8AE2-4A2B-9741-383DDF8AF6F7}"/>
              </a:ext>
            </a:extLst>
          </p:cNvPr>
          <p:cNvSpPr/>
          <p:nvPr/>
        </p:nvSpPr>
        <p:spPr>
          <a:xfrm>
            <a:off x="7819484" y="5695537"/>
            <a:ext cx="1648014" cy="42553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Path Features</a:t>
            </a:r>
            <a:endParaRPr lang="zh-CN" altLang="en-US" sz="1600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B7C9FC7-60B1-4100-ABBB-DCE815C71828}"/>
              </a:ext>
            </a:extLst>
          </p:cNvPr>
          <p:cNvCxnSpPr>
            <a:cxnSpLocks/>
            <a:stCxn id="5" idx="3"/>
            <a:endCxn id="53" idx="1"/>
          </p:cNvCxnSpPr>
          <p:nvPr/>
        </p:nvCxnSpPr>
        <p:spPr>
          <a:xfrm flipV="1">
            <a:off x="7230643" y="4789563"/>
            <a:ext cx="550184" cy="43200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3009000F-9C1E-404C-82C6-DA9E311C8732}"/>
              </a:ext>
            </a:extLst>
          </p:cNvPr>
          <p:cNvCxnSpPr>
            <a:cxnSpLocks/>
            <a:stCxn id="5" idx="3"/>
            <a:endCxn id="54" idx="1"/>
          </p:cNvCxnSpPr>
          <p:nvPr/>
        </p:nvCxnSpPr>
        <p:spPr>
          <a:xfrm>
            <a:off x="7230643" y="5221565"/>
            <a:ext cx="588841" cy="68674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3B6020AC-E151-4B61-90C1-E706129BAE39}"/>
              </a:ext>
            </a:extLst>
          </p:cNvPr>
          <p:cNvSpPr/>
          <p:nvPr/>
        </p:nvSpPr>
        <p:spPr>
          <a:xfrm>
            <a:off x="10781198" y="3974944"/>
            <a:ext cx="1246969" cy="68406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Time Series Features</a:t>
            </a:r>
            <a:endParaRPr lang="zh-CN" altLang="en-US" sz="1600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5F5219B-8626-49F6-B585-56D081C74EED}"/>
              </a:ext>
            </a:extLst>
          </p:cNvPr>
          <p:cNvSpPr/>
          <p:nvPr/>
        </p:nvSpPr>
        <p:spPr>
          <a:xfrm>
            <a:off x="8006895" y="5218125"/>
            <a:ext cx="1220460" cy="37107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Weight</a:t>
            </a:r>
            <a:endParaRPr lang="zh-CN" altLang="en-US" sz="1600" dirty="0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C6097E75-5707-4B33-ACB5-B59C1F6C8F0B}"/>
              </a:ext>
            </a:extLst>
          </p:cNvPr>
          <p:cNvCxnSpPr>
            <a:cxnSpLocks/>
            <a:stCxn id="5" idx="3"/>
            <a:endCxn id="68" idx="1"/>
          </p:cNvCxnSpPr>
          <p:nvPr/>
        </p:nvCxnSpPr>
        <p:spPr>
          <a:xfrm>
            <a:off x="7230643" y="5221565"/>
            <a:ext cx="776252" cy="18209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1188C286-060A-4555-87EC-35D00657C12E}"/>
              </a:ext>
            </a:extLst>
          </p:cNvPr>
          <p:cNvSpPr/>
          <p:nvPr/>
        </p:nvSpPr>
        <p:spPr>
          <a:xfrm>
            <a:off x="10781198" y="5021083"/>
            <a:ext cx="1246969" cy="68406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Prediction Model</a:t>
            </a:r>
            <a:endParaRPr lang="zh-CN" altLang="en-US" sz="1600" dirty="0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DB47294A-894F-4D53-8660-A7556318C3A9}"/>
              </a:ext>
            </a:extLst>
          </p:cNvPr>
          <p:cNvCxnSpPr>
            <a:cxnSpLocks/>
            <a:stCxn id="52" idx="3"/>
            <a:endCxn id="90" idx="1"/>
          </p:cNvCxnSpPr>
          <p:nvPr/>
        </p:nvCxnSpPr>
        <p:spPr>
          <a:xfrm>
            <a:off x="9678418" y="5348337"/>
            <a:ext cx="1102780" cy="1477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3FBD3B79-245A-48AF-AA4C-654CBE858F2F}"/>
              </a:ext>
            </a:extLst>
          </p:cNvPr>
          <p:cNvCxnSpPr>
            <a:cxnSpLocks/>
            <a:stCxn id="58" idx="2"/>
            <a:endCxn id="90" idx="0"/>
          </p:cNvCxnSpPr>
          <p:nvPr/>
        </p:nvCxnSpPr>
        <p:spPr>
          <a:xfrm>
            <a:off x="11404683" y="4659008"/>
            <a:ext cx="0" cy="36207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3A727D97-6206-4461-8F0C-24C605C9235E}"/>
              </a:ext>
            </a:extLst>
          </p:cNvPr>
          <p:cNvSpPr txBox="1"/>
          <p:nvPr/>
        </p:nvSpPr>
        <p:spPr>
          <a:xfrm>
            <a:off x="9113815" y="5024789"/>
            <a:ext cx="21128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Feature </a:t>
            </a:r>
          </a:p>
          <a:p>
            <a:r>
              <a:rPr lang="en-US" altLang="zh-CN" sz="16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importance</a:t>
            </a:r>
            <a:endParaRPr lang="zh-CN" altLang="en-US" sz="16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340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836712"/>
            <a:ext cx="11387667" cy="6858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  <a:cs typeface="Garamond"/>
              </a:rPr>
              <a:t>Significance and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916832"/>
            <a:ext cx="10585176" cy="4464496"/>
          </a:xfrm>
        </p:spPr>
        <p:txBody>
          <a:bodyPr/>
          <a:lstStyle/>
          <a:p>
            <a:pPr>
              <a:spcBef>
                <a:spcPts val="1300"/>
              </a:spcBef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It can help better incorporating time in network-based studies and understanding large scale relational data.</a:t>
            </a:r>
          </a:p>
          <a:p>
            <a:pPr>
              <a:spcBef>
                <a:spcPts val="1300"/>
              </a:spcBef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Can be applied to various education systems and can even adapt to the update of the education system.</a:t>
            </a:r>
          </a:p>
          <a:p>
            <a:pPr>
              <a:spcBef>
                <a:spcPts val="1300"/>
              </a:spcBef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It could be further extended to benefit other multistage systems</a:t>
            </a:r>
            <a:endParaRPr lang="en-US" dirty="0">
              <a:latin typeface="Garamond" panose="02020404030301010803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185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198475-D9BD-DC48-8711-0B9E9E0418F4}"/>
              </a:ext>
            </a:extLst>
          </p:cNvPr>
          <p:cNvSpPr txBox="1">
            <a:spLocks/>
          </p:cNvSpPr>
          <p:nvPr/>
        </p:nvSpPr>
        <p:spPr bwMode="auto">
          <a:xfrm>
            <a:off x="321509" y="2852936"/>
            <a:ext cx="11387667" cy="685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C3C65"/>
                </a:solidFill>
                <a:latin typeface="Sans serif"/>
                <a:ea typeface="新細明體" pitchFamily="18" charset="-120"/>
                <a:cs typeface="Sans serif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9pPr>
          </a:lstStyle>
          <a:p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  <a:cs typeface="Garamond"/>
              </a:rPr>
              <a:t>Preliminary of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  <a:cs typeface="Garamond"/>
              </a:rPr>
              <a:t> </a:t>
            </a:r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  <a:cs typeface="Garamond"/>
              </a:rPr>
              <a:t>Jockey Club Education Data</a:t>
            </a:r>
          </a:p>
        </p:txBody>
      </p:sp>
    </p:spTree>
    <p:extLst>
      <p:ext uri="{BB962C8B-B14F-4D97-AF65-F5344CB8AC3E}">
        <p14:creationId xmlns:p14="http://schemas.microsoft.com/office/powerpoint/2010/main" val="199887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表&#10;&#10;描述已自动生成">
            <a:extLst>
              <a:ext uri="{FF2B5EF4-FFF2-40B4-BE49-F238E27FC236}">
                <a16:creationId xmlns:a16="http://schemas.microsoft.com/office/drawing/2014/main" id="{92317E5D-23E9-4937-91A9-796AB2117DD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538" y="1454150"/>
            <a:ext cx="6035675" cy="4941888"/>
          </a:xfrm>
          <a:prstGeom prst="rect">
            <a:avLst/>
          </a:prstGeom>
        </p:spPr>
      </p:pic>
      <p:pic>
        <p:nvPicPr>
          <p:cNvPr id="9" name="图片 8" descr="图表&#10;&#10;描述已自动生成">
            <a:extLst>
              <a:ext uri="{FF2B5EF4-FFF2-40B4-BE49-F238E27FC236}">
                <a16:creationId xmlns:a16="http://schemas.microsoft.com/office/drawing/2014/main" id="{DA2CCCB7-B7C3-4C82-A3DF-841738291F1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763" y="1454150"/>
            <a:ext cx="3060700" cy="2411413"/>
          </a:xfrm>
          <a:prstGeom prst="rect">
            <a:avLst/>
          </a:prstGeom>
        </p:spPr>
      </p:pic>
      <p:pic>
        <p:nvPicPr>
          <p:cNvPr id="10" name="内容占位符 4" descr="图表, 箱线图&#10;&#10;描述已自动生成">
            <a:extLst>
              <a:ext uri="{FF2B5EF4-FFF2-40B4-BE49-F238E27FC236}">
                <a16:creationId xmlns:a16="http://schemas.microsoft.com/office/drawing/2014/main" id="{1F8DCE6F-AA3B-4769-A169-CB98B3CD0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763" y="3948113"/>
            <a:ext cx="3060700" cy="2447925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5C10BF-B592-465D-8C01-9DAA06499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35" y="609600"/>
            <a:ext cx="11387667" cy="685800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</a:t>
            </a:r>
            <a:r>
              <a:rPr lang="en-US" altLang="zh-CN" dirty="0"/>
              <a:t>rogress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9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15C10BF-B592-465D-8C01-9DAA06499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35" y="609600"/>
            <a:ext cx="11387667" cy="685800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</a:t>
            </a:r>
            <a:r>
              <a:rPr lang="en-US" altLang="zh-CN" dirty="0"/>
              <a:t>rogress</a:t>
            </a:r>
            <a:endParaRPr lang="en-US" dirty="0"/>
          </a:p>
        </p:txBody>
      </p:sp>
      <p:pic>
        <p:nvPicPr>
          <p:cNvPr id="5" name="内容占位符 4" descr="表格&#10;&#10;描述已自动生成">
            <a:extLst>
              <a:ext uri="{FF2B5EF4-FFF2-40B4-BE49-F238E27FC236}">
                <a16:creationId xmlns:a16="http://schemas.microsoft.com/office/drawing/2014/main" id="{04EDFB30-E354-4814-83A6-E27B839CF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1700808"/>
            <a:ext cx="8784976" cy="3886589"/>
          </a:xfrm>
        </p:spPr>
      </p:pic>
    </p:spTree>
    <p:extLst>
      <p:ext uri="{BB962C8B-B14F-4D97-AF65-F5344CB8AC3E}">
        <p14:creationId xmlns:p14="http://schemas.microsoft.com/office/powerpoint/2010/main" val="54010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76" y="1772816"/>
            <a:ext cx="3672408" cy="2736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05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/>
          <p:cNvSpPr>
            <a:spLocks noGrp="1" noChangeArrowheads="1"/>
          </p:cNvSpPr>
          <p:nvPr>
            <p:ph idx="4294967295"/>
          </p:nvPr>
        </p:nvSpPr>
        <p:spPr bwMode="auto">
          <a:xfrm>
            <a:off x="1199456" y="1340768"/>
            <a:ext cx="892899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ts val="1300"/>
              </a:spcBef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Background</a:t>
            </a:r>
          </a:p>
          <a:p>
            <a:pPr>
              <a:spcBef>
                <a:spcPts val="1300"/>
              </a:spcBef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Motivation</a:t>
            </a:r>
          </a:p>
          <a:p>
            <a:pPr>
              <a:spcBef>
                <a:spcPts val="1300"/>
              </a:spcBef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Problem Illustration</a:t>
            </a:r>
          </a:p>
          <a:p>
            <a:pPr>
              <a:spcBef>
                <a:spcPts val="1300"/>
              </a:spcBef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Challenge</a:t>
            </a:r>
          </a:p>
          <a:p>
            <a:pPr>
              <a:spcBef>
                <a:spcPts val="1300"/>
              </a:spcBef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State of the Art</a:t>
            </a:r>
          </a:p>
          <a:p>
            <a:pPr>
              <a:spcBef>
                <a:spcPts val="1300"/>
              </a:spcBef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Approach and Problem Modeling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03512" y="510988"/>
            <a:ext cx="6767736" cy="685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zh-CN" sz="4000" b="1" kern="120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ans serif"/>
                <a:ea typeface="Arial Unicode MS" pitchFamily="34" charset="-128"/>
                <a:cs typeface="Arial Unicode MS" pitchFamily="34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9pPr>
          </a:lstStyle>
          <a:p>
            <a:pPr algn="l">
              <a:lnSpc>
                <a:spcPct val="8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  <a:ea typeface="新細明體" pitchFamily="18" charset="-12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92572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836712"/>
            <a:ext cx="11387667" cy="6858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  <a:cs typeface="Garamond"/>
              </a:rPr>
              <a:t>B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  <a:cs typeface="Garamond"/>
              </a:rPr>
              <a:t>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541" y="1450400"/>
            <a:ext cx="8887787" cy="5335488"/>
          </a:xfrm>
        </p:spPr>
        <p:txBody>
          <a:bodyPr/>
          <a:lstStyle/>
          <a:p>
            <a:pPr>
              <a:spcBef>
                <a:spcPts val="1300"/>
              </a:spcBef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Hong Kong is in great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need of educational data analysis. </a:t>
            </a:r>
          </a:p>
          <a:p>
            <a:pPr lvl="1">
              <a:spcBef>
                <a:spcPts val="1300"/>
              </a:spcBef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With world-renowned universities; universities of all levels and directions of education</a:t>
            </a:r>
          </a:p>
          <a:p>
            <a:pPr lvl="1">
              <a:spcBef>
                <a:spcPts val="1300"/>
              </a:spcBef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Improve education excellence, competitiveness and student performance, and reduce the waste of funds</a:t>
            </a:r>
          </a:p>
          <a:p>
            <a:pPr>
              <a:spcBef>
                <a:spcPts val="1300"/>
              </a:spcBef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Analysis of education data becomes difficult.</a:t>
            </a:r>
          </a:p>
          <a:p>
            <a:pPr lvl="1">
              <a:spcBef>
                <a:spcPts val="1300"/>
              </a:spcBef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Conflict between old and new approach of data storage</a:t>
            </a:r>
          </a:p>
          <a:p>
            <a:pPr lvl="1">
              <a:spcBef>
                <a:spcPts val="1300"/>
              </a:spcBef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Conflict between emergence of new data types and old analysis methods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Garamond"/>
            </a:endParaRPr>
          </a:p>
        </p:txBody>
      </p:sp>
      <p:pic>
        <p:nvPicPr>
          <p:cNvPr id="1026" name="Picture 2" descr="留学香港如何选择大学院校教育特点介绍-金吉列留学官网">
            <a:extLst>
              <a:ext uri="{FF2B5EF4-FFF2-40B4-BE49-F238E27FC236}">
                <a16:creationId xmlns:a16="http://schemas.microsoft.com/office/drawing/2014/main" id="{04CA068E-7AC4-462F-A079-6E9A0F191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849" y="2085453"/>
            <a:ext cx="324802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nline education in India | Future of e-Learning in India">
            <a:extLst>
              <a:ext uri="{FF2B5EF4-FFF2-40B4-BE49-F238E27FC236}">
                <a16:creationId xmlns:a16="http://schemas.microsoft.com/office/drawing/2014/main" id="{72AE577B-46E1-42B4-A7C8-AC5F91B0A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312" y="4296916"/>
            <a:ext cx="270510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3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836712"/>
            <a:ext cx="11387667" cy="6858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  <a:cs typeface="Garamond"/>
              </a:rPr>
              <a:t>M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  <a:cs typeface="Garamond"/>
              </a:rPr>
              <a:t>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1" y="1700808"/>
            <a:ext cx="11387666" cy="4464496"/>
          </a:xfrm>
        </p:spPr>
        <p:txBody>
          <a:bodyPr/>
          <a:lstStyle/>
          <a:p>
            <a:pPr>
              <a:spcBef>
                <a:spcPts val="1300"/>
              </a:spcBef>
              <a:defRPr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Student performance prediction </a:t>
            </a:r>
          </a:p>
          <a:p>
            <a:pPr lvl="1">
              <a:spcBef>
                <a:spcPts val="1300"/>
              </a:spcBef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can indicate students’ performance, achievement of learning outcomes or characteristic.</a:t>
            </a:r>
          </a:p>
          <a:p>
            <a:pPr lvl="1">
              <a:spcBef>
                <a:spcPts val="1300"/>
              </a:spcBef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in turn can help adjust teaching reforms, enrollment and school policies</a:t>
            </a:r>
          </a:p>
          <a:p>
            <a:pPr lvl="1">
              <a:spcBef>
                <a:spcPts val="1300"/>
              </a:spcBef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Compared with other approaches, prediction predicts continuous valued functions, and can better analyze the overall structure of the education system rather than the local impact.</a:t>
            </a:r>
          </a:p>
          <a:p>
            <a:pPr lvl="1">
              <a:spcBef>
                <a:spcPts val="1300"/>
              </a:spcBef>
              <a:defRPr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Garamond"/>
            </a:endParaRPr>
          </a:p>
          <a:p>
            <a:pPr lvl="1">
              <a:spcBef>
                <a:spcPts val="1300"/>
              </a:spcBef>
              <a:defRPr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Garamond"/>
            </a:endParaRPr>
          </a:p>
        </p:txBody>
      </p:sp>
      <p:pic>
        <p:nvPicPr>
          <p:cNvPr id="1028" name="Picture 4" descr="Use Kinems to Personalize Learning and Track Student Performance in Real  Time">
            <a:extLst>
              <a:ext uri="{FF2B5EF4-FFF2-40B4-BE49-F238E27FC236}">
                <a16:creationId xmlns:a16="http://schemas.microsoft.com/office/drawing/2014/main" id="{8ACB6654-18DA-4FA0-9B62-66EE1FD8D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80" y="5013176"/>
            <a:ext cx="3783722" cy="16422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18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836712"/>
            <a:ext cx="11387667" cy="6858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  <a:cs typeface="Garamond"/>
              </a:rPr>
              <a:t>Problem Illustration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89F31F2-075D-4CE1-B7E6-8111AD86ADA2}"/>
              </a:ext>
            </a:extLst>
          </p:cNvPr>
          <p:cNvSpPr txBox="1">
            <a:spLocks/>
          </p:cNvSpPr>
          <p:nvPr/>
        </p:nvSpPr>
        <p:spPr bwMode="auto">
          <a:xfrm>
            <a:off x="308885" y="1179612"/>
            <a:ext cx="8280920" cy="534573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0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3C65"/>
              </a:buClr>
              <a:buSzPct val="110000"/>
              <a:buFont typeface="Arial" charset="0"/>
              <a:buChar char="•"/>
              <a:defRPr sz="3000">
                <a:solidFill>
                  <a:srgbClr val="3C3C65"/>
                </a:solidFill>
                <a:latin typeface="Helvetica"/>
                <a:ea typeface="+mn-ea"/>
                <a:cs typeface="Helvetica"/>
              </a:defRPr>
            </a:lvl1pPr>
            <a:lvl2pPr marL="733425" indent="-347663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51425"/>
              </a:buClr>
              <a:buSzPct val="100000"/>
              <a:buFont typeface="Lucida Grande" charset="0"/>
              <a:buChar char="-"/>
              <a:defRPr sz="2800">
                <a:solidFill>
                  <a:srgbClr val="3C3C65"/>
                </a:solidFill>
                <a:latin typeface="Helvetica"/>
                <a:ea typeface="+mn-ea"/>
                <a:cs typeface="Helvetica"/>
              </a:defRPr>
            </a:lvl2pPr>
            <a:lvl3pPr marL="1000125" indent="-2651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100000"/>
              <a:buFont typeface="Menlo Bold" charset="0"/>
              <a:buChar char="‣"/>
              <a:defRPr sz="2400">
                <a:solidFill>
                  <a:srgbClr val="3C3C65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0"/>
              <a:buChar char="n"/>
              <a:defRPr sz="2000">
                <a:solidFill>
                  <a:srgbClr val="3C3C65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rgbClr val="3C3C65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300"/>
              </a:spcBef>
              <a:buNone/>
              <a:defRPr/>
            </a:pPr>
            <a:r>
              <a:rPr kumimoji="0" lang="en-US" sz="28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Assumption</a:t>
            </a:r>
          </a:p>
          <a:p>
            <a:pPr>
              <a:spcBef>
                <a:spcPts val="1300"/>
              </a:spcBef>
              <a:defRPr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Education systems inherit the characteristics of the multistage systems. </a:t>
            </a:r>
          </a:p>
          <a:p>
            <a:pPr lvl="1">
              <a:spcBef>
                <a:spcPts val="1300"/>
              </a:spcBef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Different data recording systems can be regarded as substages/ subsystems. </a:t>
            </a:r>
          </a:p>
          <a:p>
            <a:pPr lvl="1">
              <a:spcBef>
                <a:spcPts val="1300"/>
              </a:spcBef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These stages are separated from each other but are interdependent.</a:t>
            </a:r>
            <a:endParaRPr kumimoji="0" lang="en-US" sz="2400" b="1" kern="0" dirty="0">
              <a:solidFill>
                <a:schemeClr val="tx1">
                  <a:lumMod val="85000"/>
                  <a:lumOff val="15000"/>
                </a:schemeClr>
              </a:solidFill>
              <a:latin typeface="Garamond"/>
            </a:endParaRPr>
          </a:p>
          <a:p>
            <a:pPr>
              <a:spcBef>
                <a:spcPts val="1300"/>
              </a:spcBef>
              <a:defRPr/>
            </a:pPr>
            <a:r>
              <a:rPr kumimoji="0" lang="en-US" altLang="zh-CN" sz="28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Input</a:t>
            </a:r>
          </a:p>
          <a:p>
            <a:pPr lvl="1">
              <a:spcBef>
                <a:spcPts val="1300"/>
              </a:spcBef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Education data of a school/university</a:t>
            </a:r>
          </a:p>
          <a:p>
            <a:pPr>
              <a:spcBef>
                <a:spcPts val="1300"/>
              </a:spcBef>
              <a:defRPr/>
            </a:pPr>
            <a:r>
              <a:rPr kumimoji="0" lang="en-US" altLang="zh-CN" sz="28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Objective</a:t>
            </a:r>
          </a:p>
          <a:p>
            <a:pPr lvl="1">
              <a:spcBef>
                <a:spcPts val="1300"/>
              </a:spcBef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Student Performance (GPA, grades, fail or not)</a:t>
            </a:r>
          </a:p>
          <a:p>
            <a:pPr>
              <a:spcBef>
                <a:spcPts val="1300"/>
              </a:spcBef>
              <a:defRPr/>
            </a:pPr>
            <a:endParaRPr kumimoji="0" lang="en-US" sz="2800" b="1" kern="0" dirty="0">
              <a:solidFill>
                <a:schemeClr val="tx1">
                  <a:lumMod val="85000"/>
                  <a:lumOff val="15000"/>
                </a:schemeClr>
              </a:solidFill>
              <a:latin typeface="Garamond"/>
            </a:endParaRPr>
          </a:p>
          <a:p>
            <a:pPr lvl="1">
              <a:spcBef>
                <a:spcPts val="1300"/>
              </a:spcBef>
              <a:defRPr/>
            </a:pPr>
            <a:endParaRPr kumimoji="0" lang="en-US" sz="2000" kern="0" dirty="0">
              <a:solidFill>
                <a:schemeClr val="tx1">
                  <a:lumMod val="85000"/>
                  <a:lumOff val="15000"/>
                </a:schemeClr>
              </a:solidFill>
              <a:latin typeface="Garamond"/>
            </a:endParaRPr>
          </a:p>
        </p:txBody>
      </p:sp>
      <p:pic>
        <p:nvPicPr>
          <p:cNvPr id="8" name="图片 7" descr="图形用户界面&#10;&#10;描述已自动生成">
            <a:extLst>
              <a:ext uri="{FF2B5EF4-FFF2-40B4-BE49-F238E27FC236}">
                <a16:creationId xmlns:a16="http://schemas.microsoft.com/office/drawing/2014/main" id="{F5884160-7CA5-4D1B-94D7-F81328C0928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160" y="2097832"/>
            <a:ext cx="4439816" cy="385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28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836712"/>
            <a:ext cx="11387667" cy="6858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343" y="1566765"/>
            <a:ext cx="11523133" cy="4464496"/>
          </a:xfrm>
        </p:spPr>
        <p:txBody>
          <a:bodyPr/>
          <a:lstStyle/>
          <a:p>
            <a:pPr>
              <a:spcBef>
                <a:spcPts val="1300"/>
              </a:spcBef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How we can quantify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multistage relation</a:t>
            </a:r>
          </a:p>
          <a:p>
            <a:pPr lvl="1">
              <a:spcBef>
                <a:spcPts val="1300"/>
              </a:spcBef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Interstage relation; Relation between global objectives and substage features/objectives</a:t>
            </a:r>
          </a:p>
          <a:p>
            <a:pPr>
              <a:spcBef>
                <a:spcPts val="1300"/>
              </a:spcBef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How we can better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incorporate time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in and between substages</a:t>
            </a:r>
          </a:p>
          <a:p>
            <a:pPr lvl="1">
              <a:spcBef>
                <a:spcPts val="1300"/>
              </a:spcBef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The education system is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not static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 but rather change continuously: Generating of new data overtime. With the updating of school technology and the emergence of online courses, new datasets (substages) may be generated.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Garamond"/>
            </a:endParaRPr>
          </a:p>
          <a:p>
            <a:pPr>
              <a:spcBef>
                <a:spcPts val="1300"/>
              </a:spcBef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How we can analyze using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multimodal data </a:t>
            </a:r>
          </a:p>
          <a:p>
            <a:pPr lvl="1">
              <a:spcBef>
                <a:spcPts val="1300"/>
              </a:spcBef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As a complex system, there are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multiple data types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in the substages: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Spatio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-temporal data, time-stamped data, text descriptions, etc.</a:t>
            </a:r>
          </a:p>
          <a:p>
            <a:pPr>
              <a:spcBef>
                <a:spcPts val="1300"/>
              </a:spcBef>
              <a:defRPr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9083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836712"/>
            <a:ext cx="11387667" cy="6858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State of the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626" y="1522512"/>
            <a:ext cx="11523133" cy="4464496"/>
          </a:xfrm>
        </p:spPr>
        <p:txBody>
          <a:bodyPr/>
          <a:lstStyle/>
          <a:p>
            <a:pPr>
              <a:spcBef>
                <a:spcPts val="1300"/>
              </a:spcBef>
              <a:defRPr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Data driven methods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(Model education system as a single-stage)</a:t>
            </a:r>
          </a:p>
          <a:p>
            <a:pPr lvl="1">
              <a:spcBef>
                <a:spcPts val="1300"/>
              </a:spcBef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Static Prediction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[1][2]</a:t>
            </a:r>
          </a:p>
          <a:p>
            <a:pPr lvl="2">
              <a:spcBef>
                <a:spcPts val="1300"/>
              </a:spcBef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C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ons: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Ignoring generating of new data and interstage connection</a:t>
            </a:r>
          </a:p>
          <a:p>
            <a:pPr lvl="1">
              <a:spcBef>
                <a:spcPts val="1300"/>
              </a:spcBef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Progressive Prediction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[3]</a:t>
            </a:r>
          </a:p>
          <a:p>
            <a:pPr lvl="2">
              <a:spcBef>
                <a:spcPts val="1300"/>
              </a:spcBef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Cons: Adapting ensemble learning techniques and utilizing education-specific domain knowledge but ignoring connection of elements.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Garamond"/>
            </a:endParaRPr>
          </a:p>
          <a:p>
            <a:pPr marL="0" indent="0">
              <a:spcBef>
                <a:spcPts val="1300"/>
              </a:spcBef>
              <a:buNone/>
              <a:defRPr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Garamond"/>
            </a:endParaRPr>
          </a:p>
        </p:txBody>
      </p:sp>
      <p:pic>
        <p:nvPicPr>
          <p:cNvPr id="5" name="图片 4" descr="图示, 示意图&#10;&#10;描述已自动生成">
            <a:extLst>
              <a:ext uri="{FF2B5EF4-FFF2-40B4-BE49-F238E27FC236}">
                <a16:creationId xmlns:a16="http://schemas.microsoft.com/office/drawing/2014/main" id="{C5D529F8-520D-42FC-89D7-385DF3C9D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20" y="3754760"/>
            <a:ext cx="6094140" cy="189218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B39144A-D350-4AFC-BE91-D21B3B8F31D4}"/>
              </a:ext>
            </a:extLst>
          </p:cNvPr>
          <p:cNvSpPr txBox="1"/>
          <p:nvPr/>
        </p:nvSpPr>
        <p:spPr>
          <a:xfrm>
            <a:off x="5956083" y="5480530"/>
            <a:ext cx="58662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  <a:ea typeface="+mn-ea"/>
                <a:cs typeface="Helvetica"/>
              </a:rPr>
              <a:t>Fig1. Architecture of progressive prediction. Prediction results of the previous quarter can be utilized in the prediction of the current quarter.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Garamond"/>
              <a:ea typeface="+mn-ea"/>
              <a:cs typeface="Helvetic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49D118E-4960-4132-8438-8E10839A4232}"/>
              </a:ext>
            </a:extLst>
          </p:cNvPr>
          <p:cNvSpPr txBox="1"/>
          <p:nvPr/>
        </p:nvSpPr>
        <p:spPr>
          <a:xfrm>
            <a:off x="401241" y="6143603"/>
            <a:ext cx="117907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</a:rPr>
              <a:t>[1] </a:t>
            </a:r>
            <a:r>
              <a:rPr lang="en-US" altLang="zh-CN" sz="1000" dirty="0" err="1">
                <a:solidFill>
                  <a:schemeClr val="bg1">
                    <a:lumMod val="75000"/>
                  </a:schemeClr>
                </a:solidFill>
              </a:rPr>
              <a:t>Buniyamin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altLang="zh-CN" sz="1000" dirty="0" err="1">
                <a:solidFill>
                  <a:schemeClr val="bg1">
                    <a:lumMod val="75000"/>
                  </a:schemeClr>
                </a:solidFill>
              </a:rPr>
              <a:t>Norlida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altLang="zh-CN" sz="1000" dirty="0" err="1">
                <a:solidFill>
                  <a:schemeClr val="bg1">
                    <a:lumMod val="75000"/>
                  </a:schemeClr>
                </a:solidFill>
              </a:rPr>
              <a:t>Usamah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</a:rPr>
              <a:t> bin Mat, and </a:t>
            </a:r>
            <a:r>
              <a:rPr lang="en-US" altLang="zh-CN" sz="1000" dirty="0" err="1">
                <a:solidFill>
                  <a:schemeClr val="bg1">
                    <a:lumMod val="75000"/>
                  </a:schemeClr>
                </a:solidFill>
              </a:rPr>
              <a:t>Pauziah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sz="1000" dirty="0" err="1">
                <a:solidFill>
                  <a:schemeClr val="bg1">
                    <a:lumMod val="75000"/>
                  </a:schemeClr>
                </a:solidFill>
              </a:rPr>
              <a:t>Mohd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</a:rPr>
              <a:t> Arshad. "Educational data mining for prediction and classification of engineering students achievement." 2015 IEEE 7th International Conference on Engineering Education (ICEED). IEEE, 2015.</a:t>
            </a:r>
          </a:p>
          <a:p>
            <a:pPr algn="l"/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</a:rPr>
              <a:t>[2] Chen, Jiaming, Liming Luo, and </a:t>
            </a:r>
            <a:r>
              <a:rPr lang="en-US" altLang="zh-CN" sz="1000" dirty="0" err="1">
                <a:solidFill>
                  <a:schemeClr val="bg1">
                    <a:lumMod val="75000"/>
                  </a:schemeClr>
                </a:solidFill>
              </a:rPr>
              <a:t>Jie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</a:rPr>
              <a:t> Song. "Course performance prediction for basic courses of universities based on support vector machine." Journal of Physics: Conference Series. Vol. 1168. No. 3. 2019.</a:t>
            </a:r>
          </a:p>
          <a:p>
            <a:pPr algn="l"/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</a:rPr>
              <a:t>[3] Xu, </a:t>
            </a:r>
            <a:r>
              <a:rPr lang="en-US" altLang="zh-CN" sz="1000" dirty="0" err="1">
                <a:solidFill>
                  <a:schemeClr val="bg1">
                    <a:lumMod val="75000"/>
                  </a:schemeClr>
                </a:solidFill>
              </a:rPr>
              <a:t>Jie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</a:rPr>
              <a:t>, et al. "Progressive prediction of student performance in college programs." Proceedings of the Thirty-First AAAI Conference on Artificial Intelligence. 2017.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55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836712"/>
            <a:ext cx="11387667" cy="6858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State of the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626" y="1522512"/>
            <a:ext cx="11523133" cy="1952456"/>
          </a:xfrm>
        </p:spPr>
        <p:txBody>
          <a:bodyPr/>
          <a:lstStyle/>
          <a:p>
            <a:pPr>
              <a:spcBef>
                <a:spcPts val="1300"/>
              </a:spcBef>
              <a:defRPr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Graph-theoretic methods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[4][5] (Fully connect every element of a single-stage)</a:t>
            </a:r>
          </a:p>
          <a:p>
            <a:pPr lvl="1">
              <a:spcBef>
                <a:spcPts val="1300"/>
              </a:spcBef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S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ocial Learning Network 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(Network between learners, teachers, and subjects)</a:t>
            </a:r>
          </a:p>
          <a:p>
            <a:pPr lvl="2">
              <a:spcBef>
                <a:spcPts val="1300"/>
              </a:spcBef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</a:rPr>
              <a:t>Cons: Requires full knowledge about microscopic details. Hard to compute for large and complex systems. Ignoring the connection of different elements.</a:t>
            </a:r>
          </a:p>
          <a:p>
            <a:pPr marL="0" indent="0">
              <a:spcBef>
                <a:spcPts val="1300"/>
              </a:spcBef>
              <a:buNone/>
              <a:defRPr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Garamond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77C88E-8154-4584-B734-D0C0D2E2EBD0}"/>
              </a:ext>
            </a:extLst>
          </p:cNvPr>
          <p:cNvSpPr txBox="1"/>
          <p:nvPr/>
        </p:nvSpPr>
        <p:spPr>
          <a:xfrm>
            <a:off x="106643" y="6412681"/>
            <a:ext cx="123090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</a:rPr>
              <a:t>[4] Yang, Tsung-Yen, Christopher G. Brinton, and Carlee Joe-Wong. "Predicting learner interactions in social learning networks." IEEE INFOCOM 2018-IEEE Conference on Computer Communications. IEEE, 2018.</a:t>
            </a:r>
          </a:p>
          <a:p>
            <a:pPr algn="l"/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</a:rPr>
              <a:t>[5] Brinton, Christopher G., and Mung Chiang. "MOOC performance prediction via clickstream data and social learning networks." 2015 IEEE conference on computer communications (INFOCOM). IEEE, 2015.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CB8EBE1-AC6F-435C-81D2-0777421F60B8}"/>
              </a:ext>
            </a:extLst>
          </p:cNvPr>
          <p:cNvGrpSpPr/>
          <p:nvPr/>
        </p:nvGrpSpPr>
        <p:grpSpPr>
          <a:xfrm>
            <a:off x="2351582" y="3709030"/>
            <a:ext cx="2448272" cy="1775661"/>
            <a:chOff x="1775520" y="3404674"/>
            <a:chExt cx="2781300" cy="2181225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16ECB134-9777-4B89-A5B5-39254BBDA6DF}"/>
                </a:ext>
              </a:extLst>
            </p:cNvPr>
            <p:cNvGrpSpPr/>
            <p:nvPr/>
          </p:nvGrpSpPr>
          <p:grpSpPr>
            <a:xfrm>
              <a:off x="1775520" y="3404674"/>
              <a:ext cx="2781300" cy="2181225"/>
              <a:chOff x="4534322" y="3429000"/>
              <a:chExt cx="2781300" cy="2181225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03BB6F0-6C1F-4A75-984E-B1CC3BC3E3B0}"/>
                  </a:ext>
                </a:extLst>
              </p:cNvPr>
              <p:cNvSpPr/>
              <p:nvPr/>
            </p:nvSpPr>
            <p:spPr>
              <a:xfrm>
                <a:off x="4534322" y="3429000"/>
                <a:ext cx="2781300" cy="2181225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  <a:prstDash val="dash"/>
                  </a:ln>
                </a:endParaRPr>
              </a:p>
            </p:txBody>
          </p:sp>
          <p:pic>
            <p:nvPicPr>
              <p:cNvPr id="7" name="图片 6" descr="图形用户界面, 应用程序&#10;&#10;描述已自动生成">
                <a:extLst>
                  <a:ext uri="{FF2B5EF4-FFF2-40B4-BE49-F238E27FC236}">
                    <a16:creationId xmlns:a16="http://schemas.microsoft.com/office/drawing/2014/main" id="{57C9259D-20CF-4BE4-A778-A67523ECD8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34322" y="3429000"/>
                <a:ext cx="2781300" cy="2181225"/>
              </a:xfrm>
              <a:prstGeom prst="rect">
                <a:avLst/>
              </a:prstGeom>
            </p:spPr>
          </p:pic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CEDE46E-9CB9-4F0F-A259-7D1D092CB674}"/>
                </a:ext>
              </a:extLst>
            </p:cNvPr>
            <p:cNvSpPr txBox="1"/>
            <p:nvPr/>
          </p:nvSpPr>
          <p:spPr>
            <a:xfrm>
              <a:off x="1775520" y="3444736"/>
              <a:ext cx="1898010" cy="378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badi" panose="020B0604020202020204" pitchFamily="34" charset="0"/>
                  <a:ea typeface="微软雅黑" panose="020B0503020204020204" pitchFamily="34" charset="-122"/>
                </a:rPr>
                <a:t>Network Topology</a:t>
              </a:r>
              <a:endParaRPr lang="zh-CN" altLang="en-US" sz="1400" dirty="0">
                <a:latin typeface="Abadi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AFA632D0-B2A5-4BC8-9AE1-05F4F097AFE9}"/>
              </a:ext>
            </a:extLst>
          </p:cNvPr>
          <p:cNvSpPr/>
          <p:nvPr/>
        </p:nvSpPr>
        <p:spPr>
          <a:xfrm>
            <a:off x="5415464" y="4254822"/>
            <a:ext cx="1649102" cy="68407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Data preprocessing</a:t>
            </a:r>
            <a:endParaRPr lang="zh-CN" altLang="en-US" sz="1600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E8E2830-5416-4478-B66C-B1CABC1CF8B8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4799854" y="4596860"/>
            <a:ext cx="615610" cy="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6146017F-6774-489A-9633-5BE4F610D315}"/>
              </a:ext>
            </a:extLst>
          </p:cNvPr>
          <p:cNvSpPr txBox="1"/>
          <p:nvPr/>
        </p:nvSpPr>
        <p:spPr>
          <a:xfrm>
            <a:off x="3585502" y="5650458"/>
            <a:ext cx="58662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  <a:ea typeface="+mn-ea"/>
                <a:cs typeface="Helvetica"/>
              </a:rPr>
              <a:t>Fig2. Summary of the SLN link prediction methodology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Garamond"/>
              <a:ea typeface="+mn-ea"/>
              <a:cs typeface="Helvetica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6B24540-C80D-4390-87B2-8FB5C9C2B1C9}"/>
              </a:ext>
            </a:extLst>
          </p:cNvPr>
          <p:cNvSpPr/>
          <p:nvPr/>
        </p:nvSpPr>
        <p:spPr>
          <a:xfrm>
            <a:off x="7680176" y="4272101"/>
            <a:ext cx="1078820" cy="64951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Features</a:t>
            </a:r>
            <a:endParaRPr lang="zh-CN" altLang="en-US" sz="1600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EBC38B2-1B1B-4199-B11E-8E6228D20660}"/>
              </a:ext>
            </a:extLst>
          </p:cNvPr>
          <p:cNvCxnSpPr>
            <a:cxnSpLocks/>
            <a:stCxn id="14" idx="3"/>
            <a:endCxn id="27" idx="1"/>
          </p:cNvCxnSpPr>
          <p:nvPr/>
        </p:nvCxnSpPr>
        <p:spPr>
          <a:xfrm>
            <a:off x="7064566" y="4596860"/>
            <a:ext cx="61561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05A97AB6-A7C5-4948-A310-8B3969A6F13B}"/>
              </a:ext>
            </a:extLst>
          </p:cNvPr>
          <p:cNvSpPr/>
          <p:nvPr/>
        </p:nvSpPr>
        <p:spPr>
          <a:xfrm>
            <a:off x="9329278" y="4254834"/>
            <a:ext cx="1246969" cy="68406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Model Learning</a:t>
            </a:r>
            <a:endParaRPr lang="zh-CN" altLang="en-US" sz="1600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7FD696A-162A-4546-9E1B-85E6D6B055E7}"/>
              </a:ext>
            </a:extLst>
          </p:cNvPr>
          <p:cNvCxnSpPr>
            <a:cxnSpLocks/>
            <a:stCxn id="27" idx="3"/>
            <a:endCxn id="15" idx="1"/>
          </p:cNvCxnSpPr>
          <p:nvPr/>
        </p:nvCxnSpPr>
        <p:spPr>
          <a:xfrm>
            <a:off x="8758996" y="4596860"/>
            <a:ext cx="570282" cy="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09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836712"/>
            <a:ext cx="11387667" cy="6858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/>
                <a:cs typeface="Garamond"/>
              </a:rPr>
              <a:t>Approach and Problem Modeling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844824"/>
                <a:ext cx="6120680" cy="4464496"/>
              </a:xfrm>
            </p:spPr>
            <p:txBody>
              <a:bodyPr/>
              <a:lstStyle/>
              <a:p>
                <a:pPr>
                  <a:spcBef>
                    <a:spcPts val="1300"/>
                  </a:spcBef>
                  <a:defRPr/>
                </a:pP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aramond"/>
                  </a:rPr>
                  <a:t>Model the education system as a multistage network </a:t>
                </a:r>
                <a:r>
                  <a:rPr lang="en-US" altLang="zh-CN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aramond"/>
                  </a:rPr>
                  <a:t>­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0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 panose="02040503050406030204" pitchFamily="18" charset="0"/>
                  </a:rPr>
                  <a:t>. </a:t>
                </a:r>
              </a:p>
              <a:p>
                <a:pPr>
                  <a:spcBef>
                    <a:spcPts val="1300"/>
                  </a:spcBef>
                  <a:defRPr/>
                </a:pP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aramond"/>
                  </a:rPr>
                  <a:t>Every data recording system plus character (teachers, student &amp; subjects, etc.) as a node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aramond"/>
                  </a:rPr>
                  <a:t>. The link between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aramond"/>
                  </a:rPr>
                  <a:t>is taken as edge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 panose="02040503050406030204" pitchFamily="18" charset="0"/>
                  </a:rPr>
                  <a:t>.</a:t>
                </a:r>
              </a:p>
              <a:p>
                <a:pPr>
                  <a:spcBef>
                    <a:spcPts val="1300"/>
                  </a:spcBef>
                  <a:defRPr/>
                </a:pP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aramond"/>
                  </a:rPr>
                  <a:t>Add a weight attribute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aramond"/>
                  </a:rPr>
                  <a:t>to the edge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aramond"/>
                  </a:rPr>
                  <a:t> of network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aramond"/>
                  </a:rPr>
                  <a:t>, and assign a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sz="240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aramond"/>
                  </a:rPr>
                  <a:t>to each edge</a:t>
                </a:r>
              </a:p>
              <a:p>
                <a:pPr>
                  <a:spcBef>
                    <a:spcPts val="1300"/>
                  </a:spcBef>
                  <a:defRPr/>
                </a:pPr>
                <a:endParaRPr 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aramond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844824"/>
                <a:ext cx="6120680" cy="4464496"/>
              </a:xfrm>
              <a:blipFill>
                <a:blip r:embed="rId3"/>
                <a:stretch>
                  <a:fillRect l="-1892" t="-20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手机屏幕的截图&#10;&#10;描述已自动生成">
            <a:extLst>
              <a:ext uri="{FF2B5EF4-FFF2-40B4-BE49-F238E27FC236}">
                <a16:creationId xmlns:a16="http://schemas.microsoft.com/office/drawing/2014/main" id="{2BD804B5-4F67-4014-A6C3-CE8B8F8130F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88" y="1700808"/>
            <a:ext cx="4834939" cy="390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2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Arial Rounded MT Bold"/>
        <a:ea typeface="PMingLiU"/>
        <a:cs typeface=""/>
      </a:majorFont>
      <a:minorFont>
        <a:latin typeface="Arial Rounded MT Bold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4682</TotalTime>
  <Words>1042</Words>
  <Application>Microsoft Office PowerPoint</Application>
  <PresentationFormat>宽屏</PresentationFormat>
  <Paragraphs>114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AdvEPSTIM</vt:lpstr>
      <vt:lpstr>Lucida Grande</vt:lpstr>
      <vt:lpstr>Menlo Bold</vt:lpstr>
      <vt:lpstr>NimbusRomNo9L-Regu</vt:lpstr>
      <vt:lpstr>Sans serif</vt:lpstr>
      <vt:lpstr>Times-Roman</vt:lpstr>
      <vt:lpstr>Abadi</vt:lpstr>
      <vt:lpstr>Arial</vt:lpstr>
      <vt:lpstr>Arial Rounded MT Bold</vt:lpstr>
      <vt:lpstr>Calibri</vt:lpstr>
      <vt:lpstr>Cambria Math</vt:lpstr>
      <vt:lpstr>Garamond</vt:lpstr>
      <vt:lpstr>Helvetica</vt:lpstr>
      <vt:lpstr>Wingdings</vt:lpstr>
      <vt:lpstr>1_Pixel</vt:lpstr>
      <vt:lpstr>PowerPoint 演示文稿</vt:lpstr>
      <vt:lpstr>PowerPoint 演示文稿</vt:lpstr>
      <vt:lpstr>Background</vt:lpstr>
      <vt:lpstr>Motivation</vt:lpstr>
      <vt:lpstr>Problem Illustration</vt:lpstr>
      <vt:lpstr>Challenge</vt:lpstr>
      <vt:lpstr>State of the Art</vt:lpstr>
      <vt:lpstr>State of the Art</vt:lpstr>
      <vt:lpstr>Approach and Problem Modeling</vt:lpstr>
      <vt:lpstr>Approach and Problem Modeling</vt:lpstr>
      <vt:lpstr>Significance and Impact</vt:lpstr>
      <vt:lpstr>PowerPoint 演示文稿</vt:lpstr>
      <vt:lpstr>Progress</vt:lpstr>
      <vt:lpstr>Progress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in Progress</dc:title>
  <dc:creator>ZHAO, Pepper [Student]</dc:creator>
  <cp:lastModifiedBy>赵 雨晴</cp:lastModifiedBy>
  <cp:revision>82</cp:revision>
  <dcterms:created xsi:type="dcterms:W3CDTF">2020-11-02T13:05:14Z</dcterms:created>
  <dcterms:modified xsi:type="dcterms:W3CDTF">2020-11-12T03:11:09Z</dcterms:modified>
</cp:coreProperties>
</file>