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1140" r:id="rId2"/>
    <p:sldId id="1178" r:id="rId3"/>
    <p:sldId id="1165" r:id="rId4"/>
    <p:sldId id="1177" r:id="rId5"/>
    <p:sldId id="1162" r:id="rId6"/>
    <p:sldId id="1175" r:id="rId7"/>
    <p:sldId id="1166" r:id="rId8"/>
    <p:sldId id="1176" r:id="rId9"/>
    <p:sldId id="1160" r:id="rId10"/>
    <p:sldId id="1167" r:id="rId11"/>
    <p:sldId id="1168" r:id="rId12"/>
    <p:sldId id="1169" r:id="rId13"/>
    <p:sldId id="1170" r:id="rId14"/>
    <p:sldId id="1171" r:id="rId15"/>
    <p:sldId id="1172" r:id="rId16"/>
    <p:sldId id="1173" r:id="rId17"/>
    <p:sldId id="725" r:id="rId18"/>
    <p:sldId id="1156" r:id="rId19"/>
    <p:sldId id="1154" r:id="rId20"/>
    <p:sldId id="1106" r:id="rId21"/>
    <p:sldId id="719" r:id="rId22"/>
    <p:sldId id="1142" r:id="rId23"/>
    <p:sldId id="1141" r:id="rId24"/>
    <p:sldId id="1155" r:id="rId25"/>
    <p:sldId id="1139" r:id="rId26"/>
    <p:sldId id="1129" r:id="rId27"/>
    <p:sldId id="1146" r:id="rId28"/>
    <p:sldId id="1148" r:id="rId29"/>
    <p:sldId id="1149" r:id="rId30"/>
    <p:sldId id="1150" r:id="rId31"/>
    <p:sldId id="1151" r:id="rId32"/>
    <p:sldId id="1130" r:id="rId33"/>
    <p:sldId id="1132" r:id="rId34"/>
    <p:sldId id="1133" r:id="rId35"/>
    <p:sldId id="1145" r:id="rId36"/>
    <p:sldId id="1128" r:id="rId37"/>
    <p:sldId id="1136" r:id="rId38"/>
    <p:sldId id="1152" r:id="rId39"/>
    <p:sldId id="1153" r:id="rId40"/>
    <p:sldId id="1110" r:id="rId41"/>
    <p:sldId id="1144" r:id="rId42"/>
    <p:sldId id="1113" r:id="rId43"/>
    <p:sldId id="1158" r:id="rId44"/>
  </p:sldIdLst>
  <p:sldSz cx="12192000" cy="6858000"/>
  <p:notesSz cx="6805613" cy="9944100"/>
  <p:defaultTextStyle>
    <a:defPPr>
      <a:defRPr lang="en-US"/>
    </a:defPPr>
    <a:lvl1pPr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57200"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914400"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71600"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828800"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286000" algn="l" defTabSz="457200" rtl="0" eaLnBrk="1" latinLnBrk="0" hangingPunct="1">
      <a:defRPr kumimoji="1" kern="1200">
        <a:solidFill>
          <a:schemeClr val="tx1"/>
        </a:solidFill>
        <a:latin typeface="Arial" charset="0"/>
        <a:ea typeface="ＭＳ Ｐゴシック" charset="0"/>
        <a:cs typeface="ＭＳ Ｐゴシック" charset="0"/>
      </a:defRPr>
    </a:lvl6pPr>
    <a:lvl7pPr marL="2743200" algn="l" defTabSz="457200" rtl="0" eaLnBrk="1" latinLnBrk="0" hangingPunct="1">
      <a:defRPr kumimoji="1" kern="1200">
        <a:solidFill>
          <a:schemeClr val="tx1"/>
        </a:solidFill>
        <a:latin typeface="Arial" charset="0"/>
        <a:ea typeface="ＭＳ Ｐゴシック" charset="0"/>
        <a:cs typeface="ＭＳ Ｐゴシック" charset="0"/>
      </a:defRPr>
    </a:lvl7pPr>
    <a:lvl8pPr marL="3200400" algn="l" defTabSz="457200" rtl="0" eaLnBrk="1" latinLnBrk="0" hangingPunct="1">
      <a:defRPr kumimoji="1" kern="1200">
        <a:solidFill>
          <a:schemeClr val="tx1"/>
        </a:solidFill>
        <a:latin typeface="Arial" charset="0"/>
        <a:ea typeface="ＭＳ Ｐゴシック" charset="0"/>
        <a:cs typeface="ＭＳ Ｐゴシック" charset="0"/>
      </a:defRPr>
    </a:lvl8pPr>
    <a:lvl9pPr marL="3657600" algn="l" defTabSz="457200" rtl="0" eaLnBrk="1" latinLnBrk="0" hangingPunct="1">
      <a:defRPr kumimoji="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Pepper [Student]" initials="ZP[" lastIdx="1" clrIdx="0">
    <p:extLst>
      <p:ext uri="{19B8F6BF-5375-455C-9EA6-DF929625EA0E}">
        <p15:presenceInfo xmlns:p15="http://schemas.microsoft.com/office/powerpoint/2012/main" userId="ZHAO, Pepper [Stud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192B0C"/>
    <a:srgbClr val="522B11"/>
    <a:srgbClr val="B4E680"/>
    <a:srgbClr val="CC3399"/>
    <a:srgbClr val="FF5050"/>
    <a:srgbClr val="2CAE86"/>
    <a:srgbClr val="2EB88D"/>
    <a:srgbClr val="2FBF9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60" autoAdjust="0"/>
    <p:restoredTop sz="89223" autoAdjust="0"/>
  </p:normalViewPr>
  <p:slideViewPr>
    <p:cSldViewPr>
      <p:cViewPr varScale="1">
        <p:scale>
          <a:sx n="64" d="100"/>
          <a:sy n="64" d="100"/>
        </p:scale>
        <p:origin x="380" y="44"/>
      </p:cViewPr>
      <p:guideLst>
        <p:guide orient="horz" pos="2160"/>
        <p:guide pos="3840"/>
      </p:guideLst>
    </p:cSldViewPr>
  </p:slideViewPr>
  <p:notesTextViewPr>
    <p:cViewPr>
      <p:scale>
        <a:sx n="100" d="100"/>
        <a:sy n="100" d="100"/>
      </p:scale>
      <p:origin x="0" y="0"/>
    </p:cViewPr>
  </p:notesTextViewPr>
  <p:sorterViewPr>
    <p:cViewPr>
      <p:scale>
        <a:sx n="90" d="100"/>
        <a:sy n="90" d="100"/>
      </p:scale>
      <p:origin x="0" y="3384"/>
    </p:cViewPr>
  </p:sorterViewPr>
  <p:notesViewPr>
    <p:cSldViewPr>
      <p:cViewPr varScale="1">
        <p:scale>
          <a:sx n="86" d="100"/>
          <a:sy n="86" d="100"/>
        </p:scale>
        <p:origin x="-3126" y="-78"/>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6B52B3-E9B6-4E5A-9EA1-ED764523A61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392517F-7BA9-4289-B335-59C931A258B3}">
      <dgm:prSet/>
      <dgm:spPr/>
      <dgm:t>
        <a:bodyPr/>
        <a:lstStyle/>
        <a:p>
          <a:pPr>
            <a:lnSpc>
              <a:spcPct val="100000"/>
            </a:lnSpc>
          </a:pPr>
          <a:r>
            <a:rPr lang="en-US" dirty="0"/>
            <a:t>Virus transmission potential</a:t>
          </a:r>
        </a:p>
      </dgm:t>
    </dgm:pt>
    <dgm:pt modelId="{C5245ABC-083C-468D-A40D-80C89EF1EFE3}" type="parTrans" cxnId="{22CE0E4F-051B-4492-AC47-C3C927D38457}">
      <dgm:prSet/>
      <dgm:spPr/>
      <dgm:t>
        <a:bodyPr/>
        <a:lstStyle/>
        <a:p>
          <a:endParaRPr lang="en-US"/>
        </a:p>
      </dgm:t>
    </dgm:pt>
    <dgm:pt modelId="{99FB4D4E-3BAB-4F9B-A7F5-25B5BD9C2798}" type="sibTrans" cxnId="{22CE0E4F-051B-4492-AC47-C3C927D38457}">
      <dgm:prSet/>
      <dgm:spPr/>
      <dgm:t>
        <a:bodyPr/>
        <a:lstStyle/>
        <a:p>
          <a:endParaRPr lang="en-US"/>
        </a:p>
      </dgm:t>
    </dgm:pt>
    <dgm:pt modelId="{182550AA-5ABD-498F-A293-7BD9C3BDE9C2}">
      <dgm:prSet/>
      <dgm:spPr/>
      <dgm:t>
        <a:bodyPr/>
        <a:lstStyle/>
        <a:p>
          <a:pPr>
            <a:lnSpc>
              <a:spcPct val="100000"/>
            </a:lnSpc>
          </a:pPr>
          <a:r>
            <a:rPr lang="en-US" altLang="zh-CN" dirty="0"/>
            <a:t>Policy intervention</a:t>
          </a:r>
          <a:endParaRPr lang="zh-CN" altLang="en-US" dirty="0"/>
        </a:p>
        <a:p>
          <a:pPr>
            <a:lnSpc>
              <a:spcPct val="100000"/>
            </a:lnSpc>
          </a:pPr>
          <a:endParaRPr lang="en-US" dirty="0"/>
        </a:p>
      </dgm:t>
    </dgm:pt>
    <dgm:pt modelId="{B107CE7D-76B0-44EA-A24F-A2A5F98DEB5A}" type="parTrans" cxnId="{FCE2CE16-3A28-45B1-B90C-FF906F5343E8}">
      <dgm:prSet/>
      <dgm:spPr/>
      <dgm:t>
        <a:bodyPr/>
        <a:lstStyle/>
        <a:p>
          <a:endParaRPr lang="en-US"/>
        </a:p>
      </dgm:t>
    </dgm:pt>
    <dgm:pt modelId="{229EB588-A665-462B-BA31-C11E7E147B2B}" type="sibTrans" cxnId="{FCE2CE16-3A28-45B1-B90C-FF906F5343E8}">
      <dgm:prSet/>
      <dgm:spPr/>
      <dgm:t>
        <a:bodyPr/>
        <a:lstStyle/>
        <a:p>
          <a:endParaRPr lang="en-US"/>
        </a:p>
      </dgm:t>
    </dgm:pt>
    <dgm:pt modelId="{2943E503-D301-4FD4-899C-35C4814D9080}">
      <dgm:prSet/>
      <dgm:spPr/>
      <dgm:t>
        <a:bodyPr/>
        <a:lstStyle/>
        <a:p>
          <a:pPr>
            <a:lnSpc>
              <a:spcPct val="100000"/>
            </a:lnSpc>
          </a:pPr>
          <a:r>
            <a:rPr lang="en-US" dirty="0"/>
            <a:t>People related factors</a:t>
          </a:r>
        </a:p>
      </dgm:t>
    </dgm:pt>
    <dgm:pt modelId="{8C52EAD9-DB6F-4F36-8713-B70A0691F84B}" type="parTrans" cxnId="{B9A7EC48-BF62-4CF4-A053-AB60CEF4731F}">
      <dgm:prSet/>
      <dgm:spPr/>
      <dgm:t>
        <a:bodyPr/>
        <a:lstStyle/>
        <a:p>
          <a:endParaRPr lang="en-US"/>
        </a:p>
      </dgm:t>
    </dgm:pt>
    <dgm:pt modelId="{3CFBC3BF-9A11-4676-9E34-7ED8A4AF0966}" type="sibTrans" cxnId="{B9A7EC48-BF62-4CF4-A053-AB60CEF4731F}">
      <dgm:prSet/>
      <dgm:spPr/>
      <dgm:t>
        <a:bodyPr/>
        <a:lstStyle/>
        <a:p>
          <a:endParaRPr lang="en-US"/>
        </a:p>
      </dgm:t>
    </dgm:pt>
    <dgm:pt modelId="{46B56713-D6FD-43AE-B80D-A6DE2B086508}">
      <dgm:prSet/>
      <dgm:spPr/>
      <dgm:t>
        <a:bodyPr/>
        <a:lstStyle/>
        <a:p>
          <a:pPr>
            <a:lnSpc>
              <a:spcPct val="100000"/>
            </a:lnSpc>
          </a:pPr>
          <a:r>
            <a:rPr lang="en-US" dirty="0"/>
            <a:t>Spatial location attribute</a:t>
          </a:r>
        </a:p>
      </dgm:t>
    </dgm:pt>
    <dgm:pt modelId="{1E7044CE-5383-4A33-BB85-8D71B520657B}" type="parTrans" cxnId="{FFC56084-DF4B-4C3F-B87F-7B12F6C89DC0}">
      <dgm:prSet/>
      <dgm:spPr/>
      <dgm:t>
        <a:bodyPr/>
        <a:lstStyle/>
        <a:p>
          <a:endParaRPr lang="en-US"/>
        </a:p>
      </dgm:t>
    </dgm:pt>
    <dgm:pt modelId="{29B85330-EAEC-4B11-8A12-773A2E6AF4F1}" type="sibTrans" cxnId="{FFC56084-DF4B-4C3F-B87F-7B12F6C89DC0}">
      <dgm:prSet/>
      <dgm:spPr/>
      <dgm:t>
        <a:bodyPr/>
        <a:lstStyle/>
        <a:p>
          <a:endParaRPr lang="en-US"/>
        </a:p>
      </dgm:t>
    </dgm:pt>
    <dgm:pt modelId="{F44C9FBA-7747-4E9D-B57D-C4A4276B2E0B}" type="pres">
      <dgm:prSet presAssocID="{F56B52B3-E9B6-4E5A-9EA1-ED764523A61E}" presName="root" presStyleCnt="0">
        <dgm:presLayoutVars>
          <dgm:dir/>
          <dgm:resizeHandles val="exact"/>
        </dgm:presLayoutVars>
      </dgm:prSet>
      <dgm:spPr/>
    </dgm:pt>
    <dgm:pt modelId="{50F0A59A-EB91-4E2B-8BDE-E6952DDE27F5}" type="pres">
      <dgm:prSet presAssocID="{A392517F-7BA9-4289-B335-59C931A258B3}" presName="compNode" presStyleCnt="0"/>
      <dgm:spPr/>
    </dgm:pt>
    <dgm:pt modelId="{FE5A8E93-0BDF-4B01-BAD1-511010113788}" type="pres">
      <dgm:prSet presAssocID="{A392517F-7BA9-4289-B335-59C931A258B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2019 新冠肺炎 纯色填充"/>
        </a:ext>
      </dgm:extLst>
    </dgm:pt>
    <dgm:pt modelId="{74F89B5F-10DF-4106-91AA-3BD5525B0907}" type="pres">
      <dgm:prSet presAssocID="{A392517F-7BA9-4289-B335-59C931A258B3}" presName="spaceRect" presStyleCnt="0"/>
      <dgm:spPr/>
    </dgm:pt>
    <dgm:pt modelId="{9EFBDB45-542F-447D-AF2F-DFD3476C5CCB}" type="pres">
      <dgm:prSet presAssocID="{A392517F-7BA9-4289-B335-59C931A258B3}" presName="textRect" presStyleLbl="revTx" presStyleIdx="0" presStyleCnt="4">
        <dgm:presLayoutVars>
          <dgm:chMax val="1"/>
          <dgm:chPref val="1"/>
        </dgm:presLayoutVars>
      </dgm:prSet>
      <dgm:spPr/>
    </dgm:pt>
    <dgm:pt modelId="{E273B901-5411-4695-B39C-16FA26D52C92}" type="pres">
      <dgm:prSet presAssocID="{99FB4D4E-3BAB-4F9B-A7F5-25B5BD9C2798}" presName="sibTrans" presStyleCnt="0"/>
      <dgm:spPr/>
    </dgm:pt>
    <dgm:pt modelId="{E3D4403D-9069-41F2-81B3-1DE23D8FC6F0}" type="pres">
      <dgm:prSet presAssocID="{182550AA-5ABD-498F-A293-7BD9C3BDE9C2}" presName="compNode" presStyleCnt="0"/>
      <dgm:spPr/>
    </dgm:pt>
    <dgm:pt modelId="{F6353480-3574-4E71-852D-3D4CC583DB33}" type="pres">
      <dgm:prSet presAssocID="{182550AA-5ABD-498F-A293-7BD9C3BDE9C2}"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组"/>
        </a:ext>
      </dgm:extLst>
    </dgm:pt>
    <dgm:pt modelId="{10C3305E-E9F5-45D9-8089-61A4DF8B4EE1}" type="pres">
      <dgm:prSet presAssocID="{182550AA-5ABD-498F-A293-7BD9C3BDE9C2}" presName="spaceRect" presStyleCnt="0"/>
      <dgm:spPr/>
    </dgm:pt>
    <dgm:pt modelId="{2BB737C8-C4F7-41C4-B4C5-BF1D4793C3D9}" type="pres">
      <dgm:prSet presAssocID="{182550AA-5ABD-498F-A293-7BD9C3BDE9C2}" presName="textRect" presStyleLbl="revTx" presStyleIdx="1" presStyleCnt="4">
        <dgm:presLayoutVars>
          <dgm:chMax val="1"/>
          <dgm:chPref val="1"/>
        </dgm:presLayoutVars>
      </dgm:prSet>
      <dgm:spPr/>
    </dgm:pt>
    <dgm:pt modelId="{DD444FA0-E286-4D30-9568-A4AD8CA36FCC}" type="pres">
      <dgm:prSet presAssocID="{229EB588-A665-462B-BA31-C11E7E147B2B}" presName="sibTrans" presStyleCnt="0"/>
      <dgm:spPr/>
    </dgm:pt>
    <dgm:pt modelId="{DC38599B-CFFD-4398-8969-1CB30472DD79}" type="pres">
      <dgm:prSet presAssocID="{2943E503-D301-4FD4-899C-35C4814D9080}" presName="compNode" presStyleCnt="0"/>
      <dgm:spPr/>
    </dgm:pt>
    <dgm:pt modelId="{331DE4B1-FD4E-4C72-8B28-C784D17FB8B9}" type="pres">
      <dgm:prSet presAssocID="{2943E503-D301-4FD4-899C-35C4814D9080}"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清单"/>
        </a:ext>
      </dgm:extLst>
    </dgm:pt>
    <dgm:pt modelId="{61DBA3A3-64BC-4F7E-94FA-6FA1009FA268}" type="pres">
      <dgm:prSet presAssocID="{2943E503-D301-4FD4-899C-35C4814D9080}" presName="spaceRect" presStyleCnt="0"/>
      <dgm:spPr/>
    </dgm:pt>
    <dgm:pt modelId="{A8772EB4-753E-4E25-99D0-4EFB0751EB6D}" type="pres">
      <dgm:prSet presAssocID="{2943E503-D301-4FD4-899C-35C4814D9080}" presName="textRect" presStyleLbl="revTx" presStyleIdx="2" presStyleCnt="4">
        <dgm:presLayoutVars>
          <dgm:chMax val="1"/>
          <dgm:chPref val="1"/>
        </dgm:presLayoutVars>
      </dgm:prSet>
      <dgm:spPr/>
    </dgm:pt>
    <dgm:pt modelId="{D5BDAA63-A57F-44D3-A21D-1CA51565E7AE}" type="pres">
      <dgm:prSet presAssocID="{3CFBC3BF-9A11-4676-9E34-7ED8A4AF0966}" presName="sibTrans" presStyleCnt="0"/>
      <dgm:spPr/>
    </dgm:pt>
    <dgm:pt modelId="{556D97B4-9B55-44E8-9E0B-43F945E5BFFC}" type="pres">
      <dgm:prSet presAssocID="{46B56713-D6FD-43AE-B80D-A6DE2B086508}" presName="compNode" presStyleCnt="0"/>
      <dgm:spPr/>
    </dgm:pt>
    <dgm:pt modelId="{966225D2-28D7-465F-8198-8B1D1E9C5EE7}" type="pres">
      <dgm:prSet presAssocID="{46B56713-D6FD-43AE-B80D-A6DE2B08650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标记"/>
        </a:ext>
      </dgm:extLst>
    </dgm:pt>
    <dgm:pt modelId="{57EF692A-174D-413B-B304-57A50D1897ED}" type="pres">
      <dgm:prSet presAssocID="{46B56713-D6FD-43AE-B80D-A6DE2B086508}" presName="spaceRect" presStyleCnt="0"/>
      <dgm:spPr/>
    </dgm:pt>
    <dgm:pt modelId="{84364861-1988-4089-8461-21D4577D00EB}" type="pres">
      <dgm:prSet presAssocID="{46B56713-D6FD-43AE-B80D-A6DE2B086508}" presName="textRect" presStyleLbl="revTx" presStyleIdx="3" presStyleCnt="4">
        <dgm:presLayoutVars>
          <dgm:chMax val="1"/>
          <dgm:chPref val="1"/>
        </dgm:presLayoutVars>
      </dgm:prSet>
      <dgm:spPr/>
    </dgm:pt>
  </dgm:ptLst>
  <dgm:cxnLst>
    <dgm:cxn modelId="{31CF000E-185A-4D06-8306-37AFBFFA3F70}" type="presOf" srcId="{2943E503-D301-4FD4-899C-35C4814D9080}" destId="{A8772EB4-753E-4E25-99D0-4EFB0751EB6D}" srcOrd="0" destOrd="0" presId="urn:microsoft.com/office/officeart/2018/2/layout/IconLabelList"/>
    <dgm:cxn modelId="{FCE2CE16-3A28-45B1-B90C-FF906F5343E8}" srcId="{F56B52B3-E9B6-4E5A-9EA1-ED764523A61E}" destId="{182550AA-5ABD-498F-A293-7BD9C3BDE9C2}" srcOrd="1" destOrd="0" parTransId="{B107CE7D-76B0-44EA-A24F-A2A5F98DEB5A}" sibTransId="{229EB588-A665-462B-BA31-C11E7E147B2B}"/>
    <dgm:cxn modelId="{CB68A52C-442F-49EC-99E6-1578ED764F04}" type="presOf" srcId="{A392517F-7BA9-4289-B335-59C931A258B3}" destId="{9EFBDB45-542F-447D-AF2F-DFD3476C5CCB}" srcOrd="0" destOrd="0" presId="urn:microsoft.com/office/officeart/2018/2/layout/IconLabelList"/>
    <dgm:cxn modelId="{B9A7EC48-BF62-4CF4-A053-AB60CEF4731F}" srcId="{F56B52B3-E9B6-4E5A-9EA1-ED764523A61E}" destId="{2943E503-D301-4FD4-899C-35C4814D9080}" srcOrd="2" destOrd="0" parTransId="{8C52EAD9-DB6F-4F36-8713-B70A0691F84B}" sibTransId="{3CFBC3BF-9A11-4676-9E34-7ED8A4AF0966}"/>
    <dgm:cxn modelId="{22CE0E4F-051B-4492-AC47-C3C927D38457}" srcId="{F56B52B3-E9B6-4E5A-9EA1-ED764523A61E}" destId="{A392517F-7BA9-4289-B335-59C931A258B3}" srcOrd="0" destOrd="0" parTransId="{C5245ABC-083C-468D-A40D-80C89EF1EFE3}" sibTransId="{99FB4D4E-3BAB-4F9B-A7F5-25B5BD9C2798}"/>
    <dgm:cxn modelId="{7122D471-A36B-43C5-BB79-AB9389E00B51}" type="presOf" srcId="{182550AA-5ABD-498F-A293-7BD9C3BDE9C2}" destId="{2BB737C8-C4F7-41C4-B4C5-BF1D4793C3D9}" srcOrd="0" destOrd="0" presId="urn:microsoft.com/office/officeart/2018/2/layout/IconLabelList"/>
    <dgm:cxn modelId="{FFC56084-DF4B-4C3F-B87F-7B12F6C89DC0}" srcId="{F56B52B3-E9B6-4E5A-9EA1-ED764523A61E}" destId="{46B56713-D6FD-43AE-B80D-A6DE2B086508}" srcOrd="3" destOrd="0" parTransId="{1E7044CE-5383-4A33-BB85-8D71B520657B}" sibTransId="{29B85330-EAEC-4B11-8A12-773A2E6AF4F1}"/>
    <dgm:cxn modelId="{197D18B1-648A-4159-8DFF-B80FD6F60779}" type="presOf" srcId="{F56B52B3-E9B6-4E5A-9EA1-ED764523A61E}" destId="{F44C9FBA-7747-4E9D-B57D-C4A4276B2E0B}" srcOrd="0" destOrd="0" presId="urn:microsoft.com/office/officeart/2018/2/layout/IconLabelList"/>
    <dgm:cxn modelId="{7D0A08B6-E13C-4824-9482-9F7B84733CC8}" type="presOf" srcId="{46B56713-D6FD-43AE-B80D-A6DE2B086508}" destId="{84364861-1988-4089-8461-21D4577D00EB}" srcOrd="0" destOrd="0" presId="urn:microsoft.com/office/officeart/2018/2/layout/IconLabelList"/>
    <dgm:cxn modelId="{E46DAD87-84E1-414B-A3B7-27D63477893E}" type="presParOf" srcId="{F44C9FBA-7747-4E9D-B57D-C4A4276B2E0B}" destId="{50F0A59A-EB91-4E2B-8BDE-E6952DDE27F5}" srcOrd="0" destOrd="0" presId="urn:microsoft.com/office/officeart/2018/2/layout/IconLabelList"/>
    <dgm:cxn modelId="{24D781E2-0A30-4226-B165-72287AFEDAB1}" type="presParOf" srcId="{50F0A59A-EB91-4E2B-8BDE-E6952DDE27F5}" destId="{FE5A8E93-0BDF-4B01-BAD1-511010113788}" srcOrd="0" destOrd="0" presId="urn:microsoft.com/office/officeart/2018/2/layout/IconLabelList"/>
    <dgm:cxn modelId="{C4CA7E86-FBA0-406F-B4B2-A1F38B6D1990}" type="presParOf" srcId="{50F0A59A-EB91-4E2B-8BDE-E6952DDE27F5}" destId="{74F89B5F-10DF-4106-91AA-3BD5525B0907}" srcOrd="1" destOrd="0" presId="urn:microsoft.com/office/officeart/2018/2/layout/IconLabelList"/>
    <dgm:cxn modelId="{C1ADF4C4-0E84-4622-A4E3-572D769FE037}" type="presParOf" srcId="{50F0A59A-EB91-4E2B-8BDE-E6952DDE27F5}" destId="{9EFBDB45-542F-447D-AF2F-DFD3476C5CCB}" srcOrd="2" destOrd="0" presId="urn:microsoft.com/office/officeart/2018/2/layout/IconLabelList"/>
    <dgm:cxn modelId="{E698ACD2-B2D7-457F-9184-386820D47B1D}" type="presParOf" srcId="{F44C9FBA-7747-4E9D-B57D-C4A4276B2E0B}" destId="{E273B901-5411-4695-B39C-16FA26D52C92}" srcOrd="1" destOrd="0" presId="urn:microsoft.com/office/officeart/2018/2/layout/IconLabelList"/>
    <dgm:cxn modelId="{FABBDCEE-15B7-4EE1-AE2A-E8AE78E96239}" type="presParOf" srcId="{F44C9FBA-7747-4E9D-B57D-C4A4276B2E0B}" destId="{E3D4403D-9069-41F2-81B3-1DE23D8FC6F0}" srcOrd="2" destOrd="0" presId="urn:microsoft.com/office/officeart/2018/2/layout/IconLabelList"/>
    <dgm:cxn modelId="{ED55BE9D-889A-42EB-8FFB-BAF13ADD3547}" type="presParOf" srcId="{E3D4403D-9069-41F2-81B3-1DE23D8FC6F0}" destId="{F6353480-3574-4E71-852D-3D4CC583DB33}" srcOrd="0" destOrd="0" presId="urn:microsoft.com/office/officeart/2018/2/layout/IconLabelList"/>
    <dgm:cxn modelId="{E9A24288-4252-4DD9-9699-0A74A22995F5}" type="presParOf" srcId="{E3D4403D-9069-41F2-81B3-1DE23D8FC6F0}" destId="{10C3305E-E9F5-45D9-8089-61A4DF8B4EE1}" srcOrd="1" destOrd="0" presId="urn:microsoft.com/office/officeart/2018/2/layout/IconLabelList"/>
    <dgm:cxn modelId="{8AC1C65D-8322-45E8-BE64-1FC95246CAAE}" type="presParOf" srcId="{E3D4403D-9069-41F2-81B3-1DE23D8FC6F0}" destId="{2BB737C8-C4F7-41C4-B4C5-BF1D4793C3D9}" srcOrd="2" destOrd="0" presId="urn:microsoft.com/office/officeart/2018/2/layout/IconLabelList"/>
    <dgm:cxn modelId="{A970016F-CF81-4146-AD40-2F5C22C42818}" type="presParOf" srcId="{F44C9FBA-7747-4E9D-B57D-C4A4276B2E0B}" destId="{DD444FA0-E286-4D30-9568-A4AD8CA36FCC}" srcOrd="3" destOrd="0" presId="urn:microsoft.com/office/officeart/2018/2/layout/IconLabelList"/>
    <dgm:cxn modelId="{6A6A43B4-A6AC-4199-A8D6-8B20F3E1D8CF}" type="presParOf" srcId="{F44C9FBA-7747-4E9D-B57D-C4A4276B2E0B}" destId="{DC38599B-CFFD-4398-8969-1CB30472DD79}" srcOrd="4" destOrd="0" presId="urn:microsoft.com/office/officeart/2018/2/layout/IconLabelList"/>
    <dgm:cxn modelId="{8F4615DB-0CFF-43B1-A3E9-42C655B3F8B4}" type="presParOf" srcId="{DC38599B-CFFD-4398-8969-1CB30472DD79}" destId="{331DE4B1-FD4E-4C72-8B28-C784D17FB8B9}" srcOrd="0" destOrd="0" presId="urn:microsoft.com/office/officeart/2018/2/layout/IconLabelList"/>
    <dgm:cxn modelId="{73684AA0-AB46-4E7A-ADEB-8A18409D31B7}" type="presParOf" srcId="{DC38599B-CFFD-4398-8969-1CB30472DD79}" destId="{61DBA3A3-64BC-4F7E-94FA-6FA1009FA268}" srcOrd="1" destOrd="0" presId="urn:microsoft.com/office/officeart/2018/2/layout/IconLabelList"/>
    <dgm:cxn modelId="{F69F452E-4C89-42D6-AA76-73B8DD694177}" type="presParOf" srcId="{DC38599B-CFFD-4398-8969-1CB30472DD79}" destId="{A8772EB4-753E-4E25-99D0-4EFB0751EB6D}" srcOrd="2" destOrd="0" presId="urn:microsoft.com/office/officeart/2018/2/layout/IconLabelList"/>
    <dgm:cxn modelId="{FE397927-579E-4F3C-AB11-6A989D7A265D}" type="presParOf" srcId="{F44C9FBA-7747-4E9D-B57D-C4A4276B2E0B}" destId="{D5BDAA63-A57F-44D3-A21D-1CA51565E7AE}" srcOrd="5" destOrd="0" presId="urn:microsoft.com/office/officeart/2018/2/layout/IconLabelList"/>
    <dgm:cxn modelId="{80EB04CD-7FEB-47B7-8836-5D9372E67139}" type="presParOf" srcId="{F44C9FBA-7747-4E9D-B57D-C4A4276B2E0B}" destId="{556D97B4-9B55-44E8-9E0B-43F945E5BFFC}" srcOrd="6" destOrd="0" presId="urn:microsoft.com/office/officeart/2018/2/layout/IconLabelList"/>
    <dgm:cxn modelId="{87E94738-C7E4-4CF7-BDCC-022C9D9078F1}" type="presParOf" srcId="{556D97B4-9B55-44E8-9E0B-43F945E5BFFC}" destId="{966225D2-28D7-465F-8198-8B1D1E9C5EE7}" srcOrd="0" destOrd="0" presId="urn:microsoft.com/office/officeart/2018/2/layout/IconLabelList"/>
    <dgm:cxn modelId="{19D0CBCE-47DB-4D84-9991-113F9EF32562}" type="presParOf" srcId="{556D97B4-9B55-44E8-9E0B-43F945E5BFFC}" destId="{57EF692A-174D-413B-B304-57A50D1897ED}" srcOrd="1" destOrd="0" presId="urn:microsoft.com/office/officeart/2018/2/layout/IconLabelList"/>
    <dgm:cxn modelId="{CAEE61C2-7FE4-4C1B-A9B2-776465AAF11E}" type="presParOf" srcId="{556D97B4-9B55-44E8-9E0B-43F945E5BFFC}" destId="{84364861-1988-4089-8461-21D4577D00EB}" srcOrd="2" destOrd="0" presId="urn:microsoft.com/office/officeart/2018/2/layout/Icon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AEB4DC-3EC0-45BB-9580-9573574B4D9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FE4BAA9-7D30-493C-B68A-9512CC2D3D58}">
      <dgm:prSet/>
      <dgm:spPr/>
      <dgm:t>
        <a:bodyPr/>
        <a:lstStyle/>
        <a:p>
          <a:pPr>
            <a:lnSpc>
              <a:spcPct val="100000"/>
            </a:lnSpc>
          </a:pPr>
          <a:r>
            <a:rPr lang="en-US" dirty="0"/>
            <a:t>How we can quantify </a:t>
          </a:r>
          <a:r>
            <a:rPr lang="en-US" b="1" dirty="0"/>
            <a:t>multistage relation</a:t>
          </a:r>
          <a:endParaRPr lang="en-US" dirty="0"/>
        </a:p>
      </dgm:t>
    </dgm:pt>
    <dgm:pt modelId="{C2C947F2-F48C-4AB8-A9F1-AE0C63722C2C}" type="parTrans" cxnId="{42A08EF1-67DD-460D-81A9-67FA8ABBF50D}">
      <dgm:prSet/>
      <dgm:spPr/>
      <dgm:t>
        <a:bodyPr/>
        <a:lstStyle/>
        <a:p>
          <a:endParaRPr lang="en-US"/>
        </a:p>
      </dgm:t>
    </dgm:pt>
    <dgm:pt modelId="{14AE14CE-770C-40CE-92DB-13BA59D72E4E}" type="sibTrans" cxnId="{42A08EF1-67DD-460D-81A9-67FA8ABBF50D}">
      <dgm:prSet/>
      <dgm:spPr/>
      <dgm:t>
        <a:bodyPr/>
        <a:lstStyle/>
        <a:p>
          <a:endParaRPr lang="en-US"/>
        </a:p>
      </dgm:t>
    </dgm:pt>
    <dgm:pt modelId="{0922DB29-F650-4317-8255-3902333FAF2E}">
      <dgm:prSet/>
      <dgm:spPr/>
      <dgm:t>
        <a:bodyPr/>
        <a:lstStyle/>
        <a:p>
          <a:pPr>
            <a:lnSpc>
              <a:spcPct val="100000"/>
            </a:lnSpc>
          </a:pPr>
          <a:r>
            <a:rPr lang="en-US" dirty="0"/>
            <a:t>Interstage relation; Relation between global objectives and substage features/objectives</a:t>
          </a:r>
        </a:p>
      </dgm:t>
    </dgm:pt>
    <dgm:pt modelId="{FE7A1C98-6189-477B-B9FB-B5E5C49DC4A9}" type="parTrans" cxnId="{18D31B7D-F185-4443-B2FE-CFCA0322D9FF}">
      <dgm:prSet/>
      <dgm:spPr/>
      <dgm:t>
        <a:bodyPr/>
        <a:lstStyle/>
        <a:p>
          <a:endParaRPr lang="en-US"/>
        </a:p>
      </dgm:t>
    </dgm:pt>
    <dgm:pt modelId="{F824AAE7-FA62-4136-9DDF-B5D5AF86E46F}" type="sibTrans" cxnId="{18D31B7D-F185-4443-B2FE-CFCA0322D9FF}">
      <dgm:prSet/>
      <dgm:spPr/>
      <dgm:t>
        <a:bodyPr/>
        <a:lstStyle/>
        <a:p>
          <a:endParaRPr lang="en-US"/>
        </a:p>
      </dgm:t>
    </dgm:pt>
    <dgm:pt modelId="{7071B9F0-55C2-4BFA-B2DE-11890FCC735E}">
      <dgm:prSet/>
      <dgm:spPr/>
      <dgm:t>
        <a:bodyPr/>
        <a:lstStyle/>
        <a:p>
          <a:pPr>
            <a:lnSpc>
              <a:spcPct val="100000"/>
            </a:lnSpc>
          </a:pPr>
          <a:r>
            <a:rPr lang="en-US" dirty="0">
              <a:solidFill>
                <a:srgbClr val="FF0000"/>
              </a:solidFill>
            </a:rPr>
            <a:t>How we can better </a:t>
          </a:r>
          <a:r>
            <a:rPr lang="en-US" b="1" dirty="0">
              <a:solidFill>
                <a:srgbClr val="FF0000"/>
              </a:solidFill>
            </a:rPr>
            <a:t>incorporate time </a:t>
          </a:r>
          <a:r>
            <a:rPr lang="en-US" dirty="0">
              <a:solidFill>
                <a:srgbClr val="FF0000"/>
              </a:solidFill>
            </a:rPr>
            <a:t>in and between substages</a:t>
          </a:r>
        </a:p>
      </dgm:t>
    </dgm:pt>
    <dgm:pt modelId="{313C2608-9AD8-4C9F-932F-34AEA8DB9EEA}" type="parTrans" cxnId="{7A0C07B0-1E2C-41EB-990B-99E796CE54F2}">
      <dgm:prSet/>
      <dgm:spPr/>
      <dgm:t>
        <a:bodyPr/>
        <a:lstStyle/>
        <a:p>
          <a:endParaRPr lang="en-US"/>
        </a:p>
      </dgm:t>
    </dgm:pt>
    <dgm:pt modelId="{4EA5AA27-4263-41F2-80C9-D96CEAFB48CB}" type="sibTrans" cxnId="{7A0C07B0-1E2C-41EB-990B-99E796CE54F2}">
      <dgm:prSet/>
      <dgm:spPr/>
      <dgm:t>
        <a:bodyPr/>
        <a:lstStyle/>
        <a:p>
          <a:endParaRPr lang="en-US"/>
        </a:p>
      </dgm:t>
    </dgm:pt>
    <dgm:pt modelId="{99DFED5D-9B3A-421C-9606-E845500355CE}">
      <dgm:prSet/>
      <dgm:spPr/>
      <dgm:t>
        <a:bodyPr/>
        <a:lstStyle/>
        <a:p>
          <a:pPr>
            <a:lnSpc>
              <a:spcPct val="100000"/>
            </a:lnSpc>
          </a:pPr>
          <a:r>
            <a:rPr lang="en-US" dirty="0"/>
            <a:t>The education system is </a:t>
          </a:r>
          <a:r>
            <a:rPr lang="en-US" b="1" dirty="0"/>
            <a:t>not static</a:t>
          </a:r>
          <a:r>
            <a:rPr lang="en-US" dirty="0"/>
            <a:t> but rather change continuously: Generating of new data overtime. With the updating of school technology and the emergence of online courses, new datasets (substages) may be generated. </a:t>
          </a:r>
        </a:p>
      </dgm:t>
    </dgm:pt>
    <dgm:pt modelId="{77D76F49-6F87-4C37-B046-A0EAF739AC06}" type="parTrans" cxnId="{4ADB5934-5BB7-4521-B5F9-79F5E897249F}">
      <dgm:prSet/>
      <dgm:spPr/>
      <dgm:t>
        <a:bodyPr/>
        <a:lstStyle/>
        <a:p>
          <a:endParaRPr lang="en-US"/>
        </a:p>
      </dgm:t>
    </dgm:pt>
    <dgm:pt modelId="{44981259-BBBC-48CB-8CFC-03792CF510AF}" type="sibTrans" cxnId="{4ADB5934-5BB7-4521-B5F9-79F5E897249F}">
      <dgm:prSet/>
      <dgm:spPr/>
      <dgm:t>
        <a:bodyPr/>
        <a:lstStyle/>
        <a:p>
          <a:endParaRPr lang="en-US"/>
        </a:p>
      </dgm:t>
    </dgm:pt>
    <dgm:pt modelId="{32CCCA8E-24C5-4DA1-A3BD-14C8C1C8429A}">
      <dgm:prSet/>
      <dgm:spPr/>
      <dgm:t>
        <a:bodyPr/>
        <a:lstStyle/>
        <a:p>
          <a:pPr>
            <a:lnSpc>
              <a:spcPct val="100000"/>
            </a:lnSpc>
          </a:pPr>
          <a:r>
            <a:rPr lang="en-US" dirty="0">
              <a:solidFill>
                <a:srgbClr val="FF0000"/>
              </a:solidFill>
            </a:rPr>
            <a:t>How can we analyze using </a:t>
          </a:r>
          <a:r>
            <a:rPr lang="en-US" b="1" dirty="0">
              <a:solidFill>
                <a:srgbClr val="FF0000"/>
              </a:solidFill>
            </a:rPr>
            <a:t>multimodal data?</a:t>
          </a:r>
          <a:endParaRPr lang="en-US" dirty="0">
            <a:solidFill>
              <a:srgbClr val="FF0000"/>
            </a:solidFill>
          </a:endParaRPr>
        </a:p>
      </dgm:t>
    </dgm:pt>
    <dgm:pt modelId="{3750416B-5003-4B0E-A16C-88F6326757DB}" type="parTrans" cxnId="{0755FD8F-C847-4F34-BFFF-7F05CDF84146}">
      <dgm:prSet/>
      <dgm:spPr/>
      <dgm:t>
        <a:bodyPr/>
        <a:lstStyle/>
        <a:p>
          <a:endParaRPr lang="en-US"/>
        </a:p>
      </dgm:t>
    </dgm:pt>
    <dgm:pt modelId="{535B7B8A-BE7D-4991-BF0B-A868D51517B3}" type="sibTrans" cxnId="{0755FD8F-C847-4F34-BFFF-7F05CDF84146}">
      <dgm:prSet/>
      <dgm:spPr/>
      <dgm:t>
        <a:bodyPr/>
        <a:lstStyle/>
        <a:p>
          <a:endParaRPr lang="en-US"/>
        </a:p>
      </dgm:t>
    </dgm:pt>
    <dgm:pt modelId="{5E0E2DBA-EF02-4C44-B3EF-E3D949052006}">
      <dgm:prSet/>
      <dgm:spPr/>
      <dgm:t>
        <a:bodyPr/>
        <a:lstStyle/>
        <a:p>
          <a:pPr>
            <a:lnSpc>
              <a:spcPct val="100000"/>
            </a:lnSpc>
          </a:pPr>
          <a:r>
            <a:rPr lang="en-US" dirty="0"/>
            <a:t>As a complex system, there are </a:t>
          </a:r>
          <a:r>
            <a:rPr lang="en-US" b="1" dirty="0"/>
            <a:t>multiple data types </a:t>
          </a:r>
          <a:r>
            <a:rPr lang="en-US" dirty="0"/>
            <a:t>in the substages: </a:t>
          </a:r>
          <a:r>
            <a:rPr lang="en-US" dirty="0" err="1"/>
            <a:t>Spatio</a:t>
          </a:r>
          <a:r>
            <a:rPr lang="en-US" dirty="0"/>
            <a:t>-temporal data, time-stamped data, text descriptions, etc.</a:t>
          </a:r>
        </a:p>
      </dgm:t>
    </dgm:pt>
    <dgm:pt modelId="{963CA257-4045-4516-B2E9-50520C94A1F4}" type="parTrans" cxnId="{09BC1C09-A7FF-4001-97BE-BFD17253CAD5}">
      <dgm:prSet/>
      <dgm:spPr/>
      <dgm:t>
        <a:bodyPr/>
        <a:lstStyle/>
        <a:p>
          <a:endParaRPr lang="en-US"/>
        </a:p>
      </dgm:t>
    </dgm:pt>
    <dgm:pt modelId="{23499296-1459-4089-B7D8-D07E6709A70E}" type="sibTrans" cxnId="{09BC1C09-A7FF-4001-97BE-BFD17253CAD5}">
      <dgm:prSet/>
      <dgm:spPr/>
      <dgm:t>
        <a:bodyPr/>
        <a:lstStyle/>
        <a:p>
          <a:endParaRPr lang="en-US"/>
        </a:p>
      </dgm:t>
    </dgm:pt>
    <dgm:pt modelId="{FFD4AA98-97CB-4DE2-A87D-71324975C8FC}" type="pres">
      <dgm:prSet presAssocID="{BAAEB4DC-3EC0-45BB-9580-9573574B4D9A}" presName="root" presStyleCnt="0">
        <dgm:presLayoutVars>
          <dgm:dir/>
          <dgm:resizeHandles val="exact"/>
        </dgm:presLayoutVars>
      </dgm:prSet>
      <dgm:spPr/>
    </dgm:pt>
    <dgm:pt modelId="{43AE553B-E928-48BE-B4E3-3D09DB0948F1}" type="pres">
      <dgm:prSet presAssocID="{BFE4BAA9-7D30-493C-B68A-9512CC2D3D58}" presName="compNode" presStyleCnt="0"/>
      <dgm:spPr/>
    </dgm:pt>
    <dgm:pt modelId="{9AA72D47-C993-49EF-8564-3B0D19B0ED12}" type="pres">
      <dgm:prSet presAssocID="{BFE4BAA9-7D30-493C-B68A-9512CC2D3D58}" presName="bgRect" presStyleLbl="bgShp" presStyleIdx="0" presStyleCnt="3"/>
      <dgm:spPr/>
    </dgm:pt>
    <dgm:pt modelId="{7347561C-4D81-4DF2-92B9-D803D15EC7E1}" type="pres">
      <dgm:prSet presAssocID="{BFE4BAA9-7D30-493C-B68A-9512CC2D3D58}"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复选标记"/>
        </a:ext>
      </dgm:extLst>
    </dgm:pt>
    <dgm:pt modelId="{FC36F0D6-C05B-47C9-974C-5707FEB8C361}" type="pres">
      <dgm:prSet presAssocID="{BFE4BAA9-7D30-493C-B68A-9512CC2D3D58}" presName="spaceRect" presStyleCnt="0"/>
      <dgm:spPr/>
    </dgm:pt>
    <dgm:pt modelId="{9FB11CC7-34A4-4893-80A3-704638FF7FE2}" type="pres">
      <dgm:prSet presAssocID="{BFE4BAA9-7D30-493C-B68A-9512CC2D3D58}" presName="parTx" presStyleLbl="revTx" presStyleIdx="0" presStyleCnt="6">
        <dgm:presLayoutVars>
          <dgm:chMax val="0"/>
          <dgm:chPref val="0"/>
        </dgm:presLayoutVars>
      </dgm:prSet>
      <dgm:spPr/>
    </dgm:pt>
    <dgm:pt modelId="{DF7D908B-B65F-4A48-9CFD-C8E464B9557F}" type="pres">
      <dgm:prSet presAssocID="{BFE4BAA9-7D30-493C-B68A-9512CC2D3D58}" presName="desTx" presStyleLbl="revTx" presStyleIdx="1" presStyleCnt="6">
        <dgm:presLayoutVars/>
      </dgm:prSet>
      <dgm:spPr/>
    </dgm:pt>
    <dgm:pt modelId="{C9CABB58-3214-4181-A965-6E70AF71D8E2}" type="pres">
      <dgm:prSet presAssocID="{14AE14CE-770C-40CE-92DB-13BA59D72E4E}" presName="sibTrans" presStyleCnt="0"/>
      <dgm:spPr/>
    </dgm:pt>
    <dgm:pt modelId="{40603DDD-6E0F-42DF-8486-63270B7BC63E}" type="pres">
      <dgm:prSet presAssocID="{7071B9F0-55C2-4BFA-B2DE-11890FCC735E}" presName="compNode" presStyleCnt="0"/>
      <dgm:spPr/>
    </dgm:pt>
    <dgm:pt modelId="{4547C293-3019-491A-9285-C974D1D05E35}" type="pres">
      <dgm:prSet presAssocID="{7071B9F0-55C2-4BFA-B2DE-11890FCC735E}" presName="bgRect" presStyleLbl="bgShp" presStyleIdx="1" presStyleCnt="3"/>
      <dgm:spPr/>
    </dgm:pt>
    <dgm:pt modelId="{2F06A515-3BE3-4B37-A93F-003DCD898723}" type="pres">
      <dgm:prSet presAssocID="{7071B9F0-55C2-4BFA-B2DE-11890FCC735E}" presName="iconRect" presStyleLbl="node1" presStyleIdx="1" presStyleCnt="3" custLinFactNeighborX="-149" custLinFactNeighborY="-37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B1BD01F-7CD9-47E2-A608-A0DF2DA35B18}" type="pres">
      <dgm:prSet presAssocID="{7071B9F0-55C2-4BFA-B2DE-11890FCC735E}" presName="spaceRect" presStyleCnt="0"/>
      <dgm:spPr/>
    </dgm:pt>
    <dgm:pt modelId="{B8E040AC-37A2-4B24-83FB-EDE026703AA2}" type="pres">
      <dgm:prSet presAssocID="{7071B9F0-55C2-4BFA-B2DE-11890FCC735E}" presName="parTx" presStyleLbl="revTx" presStyleIdx="2" presStyleCnt="6">
        <dgm:presLayoutVars>
          <dgm:chMax val="0"/>
          <dgm:chPref val="0"/>
        </dgm:presLayoutVars>
      </dgm:prSet>
      <dgm:spPr/>
    </dgm:pt>
    <dgm:pt modelId="{0122575D-76CA-42E6-957E-F3BF6D710B33}" type="pres">
      <dgm:prSet presAssocID="{7071B9F0-55C2-4BFA-B2DE-11890FCC735E}" presName="desTx" presStyleLbl="revTx" presStyleIdx="3" presStyleCnt="6">
        <dgm:presLayoutVars/>
      </dgm:prSet>
      <dgm:spPr/>
    </dgm:pt>
    <dgm:pt modelId="{1EF0D4EF-04F3-49E7-A7BB-38EC11FA6C81}" type="pres">
      <dgm:prSet presAssocID="{4EA5AA27-4263-41F2-80C9-D96CEAFB48CB}" presName="sibTrans" presStyleCnt="0"/>
      <dgm:spPr/>
    </dgm:pt>
    <dgm:pt modelId="{A671B581-4582-4B7E-8B54-BDBD7353588A}" type="pres">
      <dgm:prSet presAssocID="{32CCCA8E-24C5-4DA1-A3BD-14C8C1C8429A}" presName="compNode" presStyleCnt="0"/>
      <dgm:spPr/>
    </dgm:pt>
    <dgm:pt modelId="{BA87F335-393D-46AA-A35C-0722F22C989C}" type="pres">
      <dgm:prSet presAssocID="{32CCCA8E-24C5-4DA1-A3BD-14C8C1C8429A}" presName="bgRect" presStyleLbl="bgShp" presStyleIdx="2" presStyleCnt="3"/>
      <dgm:spPr/>
    </dgm:pt>
    <dgm:pt modelId="{015BDB77-4D66-4907-8A22-C9FEA4FEC970}" type="pres">
      <dgm:prSet presAssocID="{32CCCA8E-24C5-4DA1-A3BD-14C8C1C842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97BD0F00-4133-40BE-AC2E-C00F40B37A2A}" type="pres">
      <dgm:prSet presAssocID="{32CCCA8E-24C5-4DA1-A3BD-14C8C1C8429A}" presName="spaceRect" presStyleCnt="0"/>
      <dgm:spPr/>
    </dgm:pt>
    <dgm:pt modelId="{ABC9B7FA-DA9B-41D6-930D-A15C67E0C09B}" type="pres">
      <dgm:prSet presAssocID="{32CCCA8E-24C5-4DA1-A3BD-14C8C1C8429A}" presName="parTx" presStyleLbl="revTx" presStyleIdx="4" presStyleCnt="6">
        <dgm:presLayoutVars>
          <dgm:chMax val="0"/>
          <dgm:chPref val="0"/>
        </dgm:presLayoutVars>
      </dgm:prSet>
      <dgm:spPr/>
    </dgm:pt>
    <dgm:pt modelId="{A7834A82-4335-4064-A97B-2ACBADFD8E17}" type="pres">
      <dgm:prSet presAssocID="{32CCCA8E-24C5-4DA1-A3BD-14C8C1C8429A}" presName="desTx" presStyleLbl="revTx" presStyleIdx="5" presStyleCnt="6">
        <dgm:presLayoutVars/>
      </dgm:prSet>
      <dgm:spPr/>
    </dgm:pt>
  </dgm:ptLst>
  <dgm:cxnLst>
    <dgm:cxn modelId="{09BC1C09-A7FF-4001-97BE-BFD17253CAD5}" srcId="{32CCCA8E-24C5-4DA1-A3BD-14C8C1C8429A}" destId="{5E0E2DBA-EF02-4C44-B3EF-E3D949052006}" srcOrd="0" destOrd="0" parTransId="{963CA257-4045-4516-B2E9-50520C94A1F4}" sibTransId="{23499296-1459-4089-B7D8-D07E6709A70E}"/>
    <dgm:cxn modelId="{4ADB5934-5BB7-4521-B5F9-79F5E897249F}" srcId="{7071B9F0-55C2-4BFA-B2DE-11890FCC735E}" destId="{99DFED5D-9B3A-421C-9606-E845500355CE}" srcOrd="0" destOrd="0" parTransId="{77D76F49-6F87-4C37-B046-A0EAF739AC06}" sibTransId="{44981259-BBBC-48CB-8CFC-03792CF510AF}"/>
    <dgm:cxn modelId="{E674633A-DEDB-4266-B66A-224DF87CB6E4}" type="presOf" srcId="{BFE4BAA9-7D30-493C-B68A-9512CC2D3D58}" destId="{9FB11CC7-34A4-4893-80A3-704638FF7FE2}" srcOrd="0" destOrd="0" presId="urn:microsoft.com/office/officeart/2018/2/layout/IconVerticalSolidList"/>
    <dgm:cxn modelId="{0074487C-EEA9-4E21-A8B9-5CD18E5325FC}" type="presOf" srcId="{5E0E2DBA-EF02-4C44-B3EF-E3D949052006}" destId="{A7834A82-4335-4064-A97B-2ACBADFD8E17}" srcOrd="0" destOrd="0" presId="urn:microsoft.com/office/officeart/2018/2/layout/IconVerticalSolidList"/>
    <dgm:cxn modelId="{18D31B7D-F185-4443-B2FE-CFCA0322D9FF}" srcId="{BFE4BAA9-7D30-493C-B68A-9512CC2D3D58}" destId="{0922DB29-F650-4317-8255-3902333FAF2E}" srcOrd="0" destOrd="0" parTransId="{FE7A1C98-6189-477B-B9FB-B5E5C49DC4A9}" sibTransId="{F824AAE7-FA62-4136-9DDF-B5D5AF86E46F}"/>
    <dgm:cxn modelId="{0755FD8F-C847-4F34-BFFF-7F05CDF84146}" srcId="{BAAEB4DC-3EC0-45BB-9580-9573574B4D9A}" destId="{32CCCA8E-24C5-4DA1-A3BD-14C8C1C8429A}" srcOrd="2" destOrd="0" parTransId="{3750416B-5003-4B0E-A16C-88F6326757DB}" sibTransId="{535B7B8A-BE7D-4991-BF0B-A868D51517B3}"/>
    <dgm:cxn modelId="{3ABE0297-4C44-4CE5-A037-787FDE5E648D}" type="presOf" srcId="{99DFED5D-9B3A-421C-9606-E845500355CE}" destId="{0122575D-76CA-42E6-957E-F3BF6D710B33}" srcOrd="0" destOrd="0" presId="urn:microsoft.com/office/officeart/2018/2/layout/IconVerticalSolidList"/>
    <dgm:cxn modelId="{7A0C07B0-1E2C-41EB-990B-99E796CE54F2}" srcId="{BAAEB4DC-3EC0-45BB-9580-9573574B4D9A}" destId="{7071B9F0-55C2-4BFA-B2DE-11890FCC735E}" srcOrd="1" destOrd="0" parTransId="{313C2608-9AD8-4C9F-932F-34AEA8DB9EEA}" sibTransId="{4EA5AA27-4263-41F2-80C9-D96CEAFB48CB}"/>
    <dgm:cxn modelId="{996A95C8-1630-49EF-8C32-EB3F75C8EC69}" type="presOf" srcId="{32CCCA8E-24C5-4DA1-A3BD-14C8C1C8429A}" destId="{ABC9B7FA-DA9B-41D6-930D-A15C67E0C09B}" srcOrd="0" destOrd="0" presId="urn:microsoft.com/office/officeart/2018/2/layout/IconVerticalSolidList"/>
    <dgm:cxn modelId="{FC29C2D4-5214-4FD0-8FF3-0FEF13E82BB7}" type="presOf" srcId="{BAAEB4DC-3EC0-45BB-9580-9573574B4D9A}" destId="{FFD4AA98-97CB-4DE2-A87D-71324975C8FC}" srcOrd="0" destOrd="0" presId="urn:microsoft.com/office/officeart/2018/2/layout/IconVerticalSolidList"/>
    <dgm:cxn modelId="{EEEB00EA-FCCC-4E1B-AE03-3A2E3F3948AD}" type="presOf" srcId="{0922DB29-F650-4317-8255-3902333FAF2E}" destId="{DF7D908B-B65F-4A48-9CFD-C8E464B9557F}" srcOrd="0" destOrd="0" presId="urn:microsoft.com/office/officeart/2018/2/layout/IconVerticalSolidList"/>
    <dgm:cxn modelId="{4E5EAAED-90F2-497A-8461-A676EF27974F}" type="presOf" srcId="{7071B9F0-55C2-4BFA-B2DE-11890FCC735E}" destId="{B8E040AC-37A2-4B24-83FB-EDE026703AA2}" srcOrd="0" destOrd="0" presId="urn:microsoft.com/office/officeart/2018/2/layout/IconVerticalSolidList"/>
    <dgm:cxn modelId="{42A08EF1-67DD-460D-81A9-67FA8ABBF50D}" srcId="{BAAEB4DC-3EC0-45BB-9580-9573574B4D9A}" destId="{BFE4BAA9-7D30-493C-B68A-9512CC2D3D58}" srcOrd="0" destOrd="0" parTransId="{C2C947F2-F48C-4AB8-A9F1-AE0C63722C2C}" sibTransId="{14AE14CE-770C-40CE-92DB-13BA59D72E4E}"/>
    <dgm:cxn modelId="{2D499C46-1AAB-4260-B912-F08A4DBF3C6F}" type="presParOf" srcId="{FFD4AA98-97CB-4DE2-A87D-71324975C8FC}" destId="{43AE553B-E928-48BE-B4E3-3D09DB0948F1}" srcOrd="0" destOrd="0" presId="urn:microsoft.com/office/officeart/2018/2/layout/IconVerticalSolidList"/>
    <dgm:cxn modelId="{35C49834-6138-4436-A89A-7F31204FA11C}" type="presParOf" srcId="{43AE553B-E928-48BE-B4E3-3D09DB0948F1}" destId="{9AA72D47-C993-49EF-8564-3B0D19B0ED12}" srcOrd="0" destOrd="0" presId="urn:microsoft.com/office/officeart/2018/2/layout/IconVerticalSolidList"/>
    <dgm:cxn modelId="{A48C7E9A-7E46-4F9F-AFE0-969F9BAAEAFF}" type="presParOf" srcId="{43AE553B-E928-48BE-B4E3-3D09DB0948F1}" destId="{7347561C-4D81-4DF2-92B9-D803D15EC7E1}" srcOrd="1" destOrd="0" presId="urn:microsoft.com/office/officeart/2018/2/layout/IconVerticalSolidList"/>
    <dgm:cxn modelId="{76858D72-2F5C-4BD2-B417-E49400349A32}" type="presParOf" srcId="{43AE553B-E928-48BE-B4E3-3D09DB0948F1}" destId="{FC36F0D6-C05B-47C9-974C-5707FEB8C361}" srcOrd="2" destOrd="0" presId="urn:microsoft.com/office/officeart/2018/2/layout/IconVerticalSolidList"/>
    <dgm:cxn modelId="{205B4DE7-9E59-425B-A324-2442F11B52D5}" type="presParOf" srcId="{43AE553B-E928-48BE-B4E3-3D09DB0948F1}" destId="{9FB11CC7-34A4-4893-80A3-704638FF7FE2}" srcOrd="3" destOrd="0" presId="urn:microsoft.com/office/officeart/2018/2/layout/IconVerticalSolidList"/>
    <dgm:cxn modelId="{AB305BBB-6280-4992-88EE-B103DD1FD662}" type="presParOf" srcId="{43AE553B-E928-48BE-B4E3-3D09DB0948F1}" destId="{DF7D908B-B65F-4A48-9CFD-C8E464B9557F}" srcOrd="4" destOrd="0" presId="urn:microsoft.com/office/officeart/2018/2/layout/IconVerticalSolidList"/>
    <dgm:cxn modelId="{DFF058C8-4536-49CA-BC60-E14865BDDC9C}" type="presParOf" srcId="{FFD4AA98-97CB-4DE2-A87D-71324975C8FC}" destId="{C9CABB58-3214-4181-A965-6E70AF71D8E2}" srcOrd="1" destOrd="0" presId="urn:microsoft.com/office/officeart/2018/2/layout/IconVerticalSolidList"/>
    <dgm:cxn modelId="{770E76BD-DA08-414A-A49E-4D96F86B1E9A}" type="presParOf" srcId="{FFD4AA98-97CB-4DE2-A87D-71324975C8FC}" destId="{40603DDD-6E0F-42DF-8486-63270B7BC63E}" srcOrd="2" destOrd="0" presId="urn:microsoft.com/office/officeart/2018/2/layout/IconVerticalSolidList"/>
    <dgm:cxn modelId="{2F40AAAC-D1FD-4BB8-9800-C8916F6B021F}" type="presParOf" srcId="{40603DDD-6E0F-42DF-8486-63270B7BC63E}" destId="{4547C293-3019-491A-9285-C974D1D05E35}" srcOrd="0" destOrd="0" presId="urn:microsoft.com/office/officeart/2018/2/layout/IconVerticalSolidList"/>
    <dgm:cxn modelId="{A09BE56B-BBF6-440A-A2F2-36BD6ED44F5C}" type="presParOf" srcId="{40603DDD-6E0F-42DF-8486-63270B7BC63E}" destId="{2F06A515-3BE3-4B37-A93F-003DCD898723}" srcOrd="1" destOrd="0" presId="urn:microsoft.com/office/officeart/2018/2/layout/IconVerticalSolidList"/>
    <dgm:cxn modelId="{5576F685-37D9-4C9E-A284-B71E6A2CD791}" type="presParOf" srcId="{40603DDD-6E0F-42DF-8486-63270B7BC63E}" destId="{EB1BD01F-7CD9-47E2-A608-A0DF2DA35B18}" srcOrd="2" destOrd="0" presId="urn:microsoft.com/office/officeart/2018/2/layout/IconVerticalSolidList"/>
    <dgm:cxn modelId="{9A9E1395-8147-4797-A293-DF25297D5AE4}" type="presParOf" srcId="{40603DDD-6E0F-42DF-8486-63270B7BC63E}" destId="{B8E040AC-37A2-4B24-83FB-EDE026703AA2}" srcOrd="3" destOrd="0" presId="urn:microsoft.com/office/officeart/2018/2/layout/IconVerticalSolidList"/>
    <dgm:cxn modelId="{0AB6CA16-FB32-4185-8968-20718F36D7ED}" type="presParOf" srcId="{40603DDD-6E0F-42DF-8486-63270B7BC63E}" destId="{0122575D-76CA-42E6-957E-F3BF6D710B33}" srcOrd="4" destOrd="0" presId="urn:microsoft.com/office/officeart/2018/2/layout/IconVerticalSolidList"/>
    <dgm:cxn modelId="{5615BA18-F552-4591-936B-A6536F216865}" type="presParOf" srcId="{FFD4AA98-97CB-4DE2-A87D-71324975C8FC}" destId="{1EF0D4EF-04F3-49E7-A7BB-38EC11FA6C81}" srcOrd="3" destOrd="0" presId="urn:microsoft.com/office/officeart/2018/2/layout/IconVerticalSolidList"/>
    <dgm:cxn modelId="{820FBF04-FBDE-4846-8598-66E2D3319F57}" type="presParOf" srcId="{FFD4AA98-97CB-4DE2-A87D-71324975C8FC}" destId="{A671B581-4582-4B7E-8B54-BDBD7353588A}" srcOrd="4" destOrd="0" presId="urn:microsoft.com/office/officeart/2018/2/layout/IconVerticalSolidList"/>
    <dgm:cxn modelId="{C3912A3A-97AF-49B1-903A-319AE17EB1FB}" type="presParOf" srcId="{A671B581-4582-4B7E-8B54-BDBD7353588A}" destId="{BA87F335-393D-46AA-A35C-0722F22C989C}" srcOrd="0" destOrd="0" presId="urn:microsoft.com/office/officeart/2018/2/layout/IconVerticalSolidList"/>
    <dgm:cxn modelId="{932CD3D2-7EE2-4E5C-96A2-C2D4F8BFDE02}" type="presParOf" srcId="{A671B581-4582-4B7E-8B54-BDBD7353588A}" destId="{015BDB77-4D66-4907-8A22-C9FEA4FEC970}" srcOrd="1" destOrd="0" presId="urn:microsoft.com/office/officeart/2018/2/layout/IconVerticalSolidList"/>
    <dgm:cxn modelId="{3704A609-6895-460C-B8BE-F6C21D9B0B9E}" type="presParOf" srcId="{A671B581-4582-4B7E-8B54-BDBD7353588A}" destId="{97BD0F00-4133-40BE-AC2E-C00F40B37A2A}" srcOrd="2" destOrd="0" presId="urn:microsoft.com/office/officeart/2018/2/layout/IconVerticalSolidList"/>
    <dgm:cxn modelId="{86C3C5AE-7E04-4FEA-82AE-F7AB450C1086}" type="presParOf" srcId="{A671B581-4582-4B7E-8B54-BDBD7353588A}" destId="{ABC9B7FA-DA9B-41D6-930D-A15C67E0C09B}" srcOrd="3" destOrd="0" presId="urn:microsoft.com/office/officeart/2018/2/layout/IconVerticalSolidList"/>
    <dgm:cxn modelId="{CA857E36-5DFB-4A26-BEE7-E76780E87819}" type="presParOf" srcId="{A671B581-4582-4B7E-8B54-BDBD7353588A}" destId="{A7834A82-4335-4064-A97B-2ACBADFD8E1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A8E93-0BDF-4B01-BAD1-511010113788}">
      <dsp:nvSpPr>
        <dsp:cNvPr id="0" name=""/>
        <dsp:cNvSpPr/>
      </dsp:nvSpPr>
      <dsp:spPr>
        <a:xfrm>
          <a:off x="976271" y="1451216"/>
          <a:ext cx="1083463" cy="108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FBDB45-542F-447D-AF2F-DFD3476C5CCB}">
      <dsp:nvSpPr>
        <dsp:cNvPr id="0" name=""/>
        <dsp:cNvSpPr/>
      </dsp:nvSpPr>
      <dsp:spPr>
        <a:xfrm>
          <a:off x="314154" y="2853221"/>
          <a:ext cx="24076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Virus transmission potential</a:t>
          </a:r>
        </a:p>
      </dsp:txBody>
      <dsp:txXfrm>
        <a:off x="314154" y="2853221"/>
        <a:ext cx="2407695" cy="720000"/>
      </dsp:txXfrm>
    </dsp:sp>
    <dsp:sp modelId="{F6353480-3574-4E71-852D-3D4CC583DB33}">
      <dsp:nvSpPr>
        <dsp:cNvPr id="0" name=""/>
        <dsp:cNvSpPr/>
      </dsp:nvSpPr>
      <dsp:spPr>
        <a:xfrm>
          <a:off x="3805313" y="1451216"/>
          <a:ext cx="1083463" cy="108346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B737C8-C4F7-41C4-B4C5-BF1D4793C3D9}">
      <dsp:nvSpPr>
        <dsp:cNvPr id="0" name=""/>
        <dsp:cNvSpPr/>
      </dsp:nvSpPr>
      <dsp:spPr>
        <a:xfrm>
          <a:off x="3143197" y="2853221"/>
          <a:ext cx="24076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altLang="zh-CN" sz="2000" kern="1200" dirty="0"/>
            <a:t>Policy intervention</a:t>
          </a:r>
          <a:endParaRPr lang="zh-CN" altLang="en-US" sz="2000" kern="1200" dirty="0"/>
        </a:p>
        <a:p>
          <a:pPr marL="0" lvl="0" indent="0" algn="ctr" defTabSz="889000">
            <a:lnSpc>
              <a:spcPct val="100000"/>
            </a:lnSpc>
            <a:spcBef>
              <a:spcPct val="0"/>
            </a:spcBef>
            <a:spcAft>
              <a:spcPct val="35000"/>
            </a:spcAft>
            <a:buNone/>
          </a:pPr>
          <a:endParaRPr lang="en-US" sz="2000" kern="1200" dirty="0"/>
        </a:p>
      </dsp:txBody>
      <dsp:txXfrm>
        <a:off x="3143197" y="2853221"/>
        <a:ext cx="2407695" cy="720000"/>
      </dsp:txXfrm>
    </dsp:sp>
    <dsp:sp modelId="{331DE4B1-FD4E-4C72-8B28-C784D17FB8B9}">
      <dsp:nvSpPr>
        <dsp:cNvPr id="0" name=""/>
        <dsp:cNvSpPr/>
      </dsp:nvSpPr>
      <dsp:spPr>
        <a:xfrm>
          <a:off x="6634356" y="1451216"/>
          <a:ext cx="1083463" cy="1083463"/>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772EB4-753E-4E25-99D0-4EFB0751EB6D}">
      <dsp:nvSpPr>
        <dsp:cNvPr id="0" name=""/>
        <dsp:cNvSpPr/>
      </dsp:nvSpPr>
      <dsp:spPr>
        <a:xfrm>
          <a:off x="5972239" y="2853221"/>
          <a:ext cx="24076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People related factors</a:t>
          </a:r>
        </a:p>
      </dsp:txBody>
      <dsp:txXfrm>
        <a:off x="5972239" y="2853221"/>
        <a:ext cx="2407695" cy="720000"/>
      </dsp:txXfrm>
    </dsp:sp>
    <dsp:sp modelId="{966225D2-28D7-465F-8198-8B1D1E9C5EE7}">
      <dsp:nvSpPr>
        <dsp:cNvPr id="0" name=""/>
        <dsp:cNvSpPr/>
      </dsp:nvSpPr>
      <dsp:spPr>
        <a:xfrm>
          <a:off x="9463398" y="1451216"/>
          <a:ext cx="1083463" cy="10834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364861-1988-4089-8461-21D4577D00EB}">
      <dsp:nvSpPr>
        <dsp:cNvPr id="0" name=""/>
        <dsp:cNvSpPr/>
      </dsp:nvSpPr>
      <dsp:spPr>
        <a:xfrm>
          <a:off x="8801282" y="2853221"/>
          <a:ext cx="24076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Spatial location attribute</a:t>
          </a:r>
        </a:p>
      </dsp:txBody>
      <dsp:txXfrm>
        <a:off x="8801282" y="2853221"/>
        <a:ext cx="240769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72D47-C993-49EF-8564-3B0D19B0ED12}">
      <dsp:nvSpPr>
        <dsp:cNvPr id="0" name=""/>
        <dsp:cNvSpPr/>
      </dsp:nvSpPr>
      <dsp:spPr>
        <a:xfrm>
          <a:off x="0" y="613"/>
          <a:ext cx="11523133" cy="143520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7561C-4D81-4DF2-92B9-D803D15EC7E1}">
      <dsp:nvSpPr>
        <dsp:cNvPr id="0" name=""/>
        <dsp:cNvSpPr/>
      </dsp:nvSpPr>
      <dsp:spPr>
        <a:xfrm>
          <a:off x="434148" y="323534"/>
          <a:ext cx="789361" cy="78936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B11CC7-34A4-4893-80A3-704638FF7FE2}">
      <dsp:nvSpPr>
        <dsp:cNvPr id="0" name=""/>
        <dsp:cNvSpPr/>
      </dsp:nvSpPr>
      <dsp:spPr>
        <a:xfrm>
          <a:off x="1657659" y="613"/>
          <a:ext cx="5185409" cy="1435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92" tIns="151892" rIns="151892" bIns="151892" numCol="1" spcCol="1270" anchor="ctr" anchorCtr="0">
          <a:noAutofit/>
        </a:bodyPr>
        <a:lstStyle/>
        <a:p>
          <a:pPr marL="0" lvl="0" indent="0" algn="l" defTabSz="1111250">
            <a:lnSpc>
              <a:spcPct val="100000"/>
            </a:lnSpc>
            <a:spcBef>
              <a:spcPct val="0"/>
            </a:spcBef>
            <a:spcAft>
              <a:spcPct val="35000"/>
            </a:spcAft>
            <a:buNone/>
          </a:pPr>
          <a:r>
            <a:rPr lang="en-US" sz="2500" kern="1200" dirty="0"/>
            <a:t>How we can quantify </a:t>
          </a:r>
          <a:r>
            <a:rPr lang="en-US" sz="2500" b="1" kern="1200" dirty="0"/>
            <a:t>multistage relation</a:t>
          </a:r>
          <a:endParaRPr lang="en-US" sz="2500" kern="1200" dirty="0"/>
        </a:p>
      </dsp:txBody>
      <dsp:txXfrm>
        <a:off x="1657659" y="613"/>
        <a:ext cx="5185409" cy="1435203"/>
      </dsp:txXfrm>
    </dsp:sp>
    <dsp:sp modelId="{DF7D908B-B65F-4A48-9CFD-C8E464B9557F}">
      <dsp:nvSpPr>
        <dsp:cNvPr id="0" name=""/>
        <dsp:cNvSpPr/>
      </dsp:nvSpPr>
      <dsp:spPr>
        <a:xfrm>
          <a:off x="6843069" y="613"/>
          <a:ext cx="4680063" cy="1435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92" tIns="151892" rIns="151892" bIns="151892" numCol="1" spcCol="1270" anchor="ctr" anchorCtr="0">
          <a:noAutofit/>
        </a:bodyPr>
        <a:lstStyle/>
        <a:p>
          <a:pPr marL="0" lvl="0" indent="0" algn="l" defTabSz="622300">
            <a:lnSpc>
              <a:spcPct val="100000"/>
            </a:lnSpc>
            <a:spcBef>
              <a:spcPct val="0"/>
            </a:spcBef>
            <a:spcAft>
              <a:spcPct val="35000"/>
            </a:spcAft>
            <a:buNone/>
          </a:pPr>
          <a:r>
            <a:rPr lang="en-US" sz="1400" kern="1200" dirty="0"/>
            <a:t>Interstage relation; Relation between global objectives and substage features/objectives</a:t>
          </a:r>
        </a:p>
      </dsp:txBody>
      <dsp:txXfrm>
        <a:off x="6843069" y="613"/>
        <a:ext cx="4680063" cy="1435203"/>
      </dsp:txXfrm>
    </dsp:sp>
    <dsp:sp modelId="{4547C293-3019-491A-9285-C974D1D05E35}">
      <dsp:nvSpPr>
        <dsp:cNvPr id="0" name=""/>
        <dsp:cNvSpPr/>
      </dsp:nvSpPr>
      <dsp:spPr>
        <a:xfrm>
          <a:off x="0" y="1794617"/>
          <a:ext cx="11523133" cy="143520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06A515-3BE3-4B37-A93F-003DCD898723}">
      <dsp:nvSpPr>
        <dsp:cNvPr id="0" name=""/>
        <dsp:cNvSpPr/>
      </dsp:nvSpPr>
      <dsp:spPr>
        <a:xfrm>
          <a:off x="432972" y="2088134"/>
          <a:ext cx="789361" cy="7893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E040AC-37A2-4B24-83FB-EDE026703AA2}">
      <dsp:nvSpPr>
        <dsp:cNvPr id="0" name=""/>
        <dsp:cNvSpPr/>
      </dsp:nvSpPr>
      <dsp:spPr>
        <a:xfrm>
          <a:off x="1657659" y="1794617"/>
          <a:ext cx="5185409" cy="1435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92" tIns="151892" rIns="151892" bIns="151892" numCol="1" spcCol="1270" anchor="ctr" anchorCtr="0">
          <a:noAutofit/>
        </a:bodyPr>
        <a:lstStyle/>
        <a:p>
          <a:pPr marL="0" lvl="0" indent="0" algn="l" defTabSz="1111250">
            <a:lnSpc>
              <a:spcPct val="100000"/>
            </a:lnSpc>
            <a:spcBef>
              <a:spcPct val="0"/>
            </a:spcBef>
            <a:spcAft>
              <a:spcPct val="35000"/>
            </a:spcAft>
            <a:buNone/>
          </a:pPr>
          <a:r>
            <a:rPr lang="en-US" sz="2500" kern="1200" dirty="0">
              <a:solidFill>
                <a:srgbClr val="FF0000"/>
              </a:solidFill>
            </a:rPr>
            <a:t>How we can better </a:t>
          </a:r>
          <a:r>
            <a:rPr lang="en-US" sz="2500" b="1" kern="1200" dirty="0">
              <a:solidFill>
                <a:srgbClr val="FF0000"/>
              </a:solidFill>
            </a:rPr>
            <a:t>incorporate time </a:t>
          </a:r>
          <a:r>
            <a:rPr lang="en-US" sz="2500" kern="1200" dirty="0">
              <a:solidFill>
                <a:srgbClr val="FF0000"/>
              </a:solidFill>
            </a:rPr>
            <a:t>in and between substages</a:t>
          </a:r>
        </a:p>
      </dsp:txBody>
      <dsp:txXfrm>
        <a:off x="1657659" y="1794617"/>
        <a:ext cx="5185409" cy="1435203"/>
      </dsp:txXfrm>
    </dsp:sp>
    <dsp:sp modelId="{0122575D-76CA-42E6-957E-F3BF6D710B33}">
      <dsp:nvSpPr>
        <dsp:cNvPr id="0" name=""/>
        <dsp:cNvSpPr/>
      </dsp:nvSpPr>
      <dsp:spPr>
        <a:xfrm>
          <a:off x="6843069" y="1794617"/>
          <a:ext cx="4680063" cy="1435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92" tIns="151892" rIns="151892" bIns="151892" numCol="1" spcCol="1270" anchor="ctr" anchorCtr="0">
          <a:noAutofit/>
        </a:bodyPr>
        <a:lstStyle/>
        <a:p>
          <a:pPr marL="0" lvl="0" indent="0" algn="l" defTabSz="622300">
            <a:lnSpc>
              <a:spcPct val="100000"/>
            </a:lnSpc>
            <a:spcBef>
              <a:spcPct val="0"/>
            </a:spcBef>
            <a:spcAft>
              <a:spcPct val="35000"/>
            </a:spcAft>
            <a:buNone/>
          </a:pPr>
          <a:r>
            <a:rPr lang="en-US" sz="1400" kern="1200" dirty="0"/>
            <a:t>The education system is </a:t>
          </a:r>
          <a:r>
            <a:rPr lang="en-US" sz="1400" b="1" kern="1200" dirty="0"/>
            <a:t>not static</a:t>
          </a:r>
          <a:r>
            <a:rPr lang="en-US" sz="1400" kern="1200" dirty="0"/>
            <a:t> but rather change continuously: Generating of new data overtime. With the updating of school technology and the emergence of online courses, new datasets (substages) may be generated. </a:t>
          </a:r>
        </a:p>
      </dsp:txBody>
      <dsp:txXfrm>
        <a:off x="6843069" y="1794617"/>
        <a:ext cx="4680063" cy="1435203"/>
      </dsp:txXfrm>
    </dsp:sp>
    <dsp:sp modelId="{BA87F335-393D-46AA-A35C-0722F22C989C}">
      <dsp:nvSpPr>
        <dsp:cNvPr id="0" name=""/>
        <dsp:cNvSpPr/>
      </dsp:nvSpPr>
      <dsp:spPr>
        <a:xfrm>
          <a:off x="0" y="3588621"/>
          <a:ext cx="11523133" cy="143520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5BDB77-4D66-4907-8A22-C9FEA4FEC970}">
      <dsp:nvSpPr>
        <dsp:cNvPr id="0" name=""/>
        <dsp:cNvSpPr/>
      </dsp:nvSpPr>
      <dsp:spPr>
        <a:xfrm>
          <a:off x="434148" y="3911542"/>
          <a:ext cx="789361" cy="7893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C9B7FA-DA9B-41D6-930D-A15C67E0C09B}">
      <dsp:nvSpPr>
        <dsp:cNvPr id="0" name=""/>
        <dsp:cNvSpPr/>
      </dsp:nvSpPr>
      <dsp:spPr>
        <a:xfrm>
          <a:off x="1657659" y="3588621"/>
          <a:ext cx="5185409" cy="1435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92" tIns="151892" rIns="151892" bIns="151892" numCol="1" spcCol="1270" anchor="ctr" anchorCtr="0">
          <a:noAutofit/>
        </a:bodyPr>
        <a:lstStyle/>
        <a:p>
          <a:pPr marL="0" lvl="0" indent="0" algn="l" defTabSz="1111250">
            <a:lnSpc>
              <a:spcPct val="100000"/>
            </a:lnSpc>
            <a:spcBef>
              <a:spcPct val="0"/>
            </a:spcBef>
            <a:spcAft>
              <a:spcPct val="35000"/>
            </a:spcAft>
            <a:buNone/>
          </a:pPr>
          <a:r>
            <a:rPr lang="en-US" sz="2500" kern="1200" dirty="0">
              <a:solidFill>
                <a:srgbClr val="FF0000"/>
              </a:solidFill>
            </a:rPr>
            <a:t>How can we analyze using </a:t>
          </a:r>
          <a:r>
            <a:rPr lang="en-US" sz="2500" b="1" kern="1200" dirty="0">
              <a:solidFill>
                <a:srgbClr val="FF0000"/>
              </a:solidFill>
            </a:rPr>
            <a:t>multimodal data?</a:t>
          </a:r>
          <a:endParaRPr lang="en-US" sz="2500" kern="1200" dirty="0">
            <a:solidFill>
              <a:srgbClr val="FF0000"/>
            </a:solidFill>
          </a:endParaRPr>
        </a:p>
      </dsp:txBody>
      <dsp:txXfrm>
        <a:off x="1657659" y="3588621"/>
        <a:ext cx="5185409" cy="1435203"/>
      </dsp:txXfrm>
    </dsp:sp>
    <dsp:sp modelId="{A7834A82-4335-4064-A97B-2ACBADFD8E17}">
      <dsp:nvSpPr>
        <dsp:cNvPr id="0" name=""/>
        <dsp:cNvSpPr/>
      </dsp:nvSpPr>
      <dsp:spPr>
        <a:xfrm>
          <a:off x="6843069" y="3588621"/>
          <a:ext cx="4680063" cy="1435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92" tIns="151892" rIns="151892" bIns="151892" numCol="1" spcCol="1270" anchor="ctr" anchorCtr="0">
          <a:noAutofit/>
        </a:bodyPr>
        <a:lstStyle/>
        <a:p>
          <a:pPr marL="0" lvl="0" indent="0" algn="l" defTabSz="622300">
            <a:lnSpc>
              <a:spcPct val="100000"/>
            </a:lnSpc>
            <a:spcBef>
              <a:spcPct val="0"/>
            </a:spcBef>
            <a:spcAft>
              <a:spcPct val="35000"/>
            </a:spcAft>
            <a:buNone/>
          </a:pPr>
          <a:r>
            <a:rPr lang="en-US" sz="1400" kern="1200" dirty="0"/>
            <a:t>As a complex system, there are </a:t>
          </a:r>
          <a:r>
            <a:rPr lang="en-US" sz="1400" b="1" kern="1200" dirty="0"/>
            <a:t>multiple data types </a:t>
          </a:r>
          <a:r>
            <a:rPr lang="en-US" sz="1400" kern="1200" dirty="0"/>
            <a:t>in the substages: </a:t>
          </a:r>
          <a:r>
            <a:rPr lang="en-US" sz="1400" kern="1200" dirty="0" err="1"/>
            <a:t>Spatio</a:t>
          </a:r>
          <a:r>
            <a:rPr lang="en-US" sz="1400" kern="1200" dirty="0"/>
            <a:t>-temporal data, time-stamped data, text descriptions, etc.</a:t>
          </a:r>
        </a:p>
      </dsp:txBody>
      <dsp:txXfrm>
        <a:off x="6843069" y="3588621"/>
        <a:ext cx="4680063" cy="143520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1" y="1"/>
            <a:ext cx="2949615" cy="497517"/>
          </a:xfrm>
          <a:prstGeom prst="rect">
            <a:avLst/>
          </a:prstGeom>
          <a:noFill/>
          <a:ln>
            <a:noFill/>
          </a:ln>
          <a:effectLst/>
        </p:spPr>
        <p:txBody>
          <a:bodyPr vert="horz" wrap="square" lIns="95677" tIns="47839" rIns="95677" bIns="47839" numCol="1" anchor="t" anchorCtr="0" compatLnSpc="1">
            <a:prstTxWarp prst="textNoShape">
              <a:avLst/>
            </a:prstTxWarp>
          </a:bodyPr>
          <a:lstStyle>
            <a:lvl1pPr algn="l" defTabSz="957169">
              <a:defRPr sz="1300" smtClean="0">
                <a:cs typeface="Arial Unicode MS" charset="0"/>
              </a:defRPr>
            </a:lvl1pPr>
          </a:lstStyle>
          <a:p>
            <a:pPr>
              <a:defRPr/>
            </a:pPr>
            <a:endParaRPr lang="en-US" altLang="zh-TW"/>
          </a:p>
        </p:txBody>
      </p:sp>
      <p:sp>
        <p:nvSpPr>
          <p:cNvPr id="163843" name="Rectangle 3"/>
          <p:cNvSpPr>
            <a:spLocks noGrp="1" noChangeArrowheads="1"/>
          </p:cNvSpPr>
          <p:nvPr>
            <p:ph type="dt" sz="quarter" idx="1"/>
          </p:nvPr>
        </p:nvSpPr>
        <p:spPr bwMode="auto">
          <a:xfrm>
            <a:off x="3854452" y="1"/>
            <a:ext cx="2949615" cy="497517"/>
          </a:xfrm>
          <a:prstGeom prst="rect">
            <a:avLst/>
          </a:prstGeom>
          <a:noFill/>
          <a:ln>
            <a:noFill/>
          </a:ln>
          <a:effectLst/>
        </p:spPr>
        <p:txBody>
          <a:bodyPr vert="horz" wrap="square" lIns="95677" tIns="47839" rIns="95677" bIns="47839" numCol="1" anchor="t" anchorCtr="0" compatLnSpc="1">
            <a:prstTxWarp prst="textNoShape">
              <a:avLst/>
            </a:prstTxWarp>
          </a:bodyPr>
          <a:lstStyle>
            <a:lvl1pPr algn="r" defTabSz="957169">
              <a:defRPr sz="1300" smtClean="0">
                <a:cs typeface="Arial Unicode MS" charset="0"/>
              </a:defRPr>
            </a:lvl1pPr>
          </a:lstStyle>
          <a:p>
            <a:pPr>
              <a:defRPr/>
            </a:pPr>
            <a:fld id="{3127E6CE-E3B7-BB45-B3E6-009308D68BF3}" type="datetimeFigureOut">
              <a:rPr lang="zh-TW" altLang="en-US"/>
              <a:pPr>
                <a:defRPr/>
              </a:pPr>
              <a:t>2020/12/10</a:t>
            </a:fld>
            <a:endParaRPr lang="en-US" altLang="zh-TW"/>
          </a:p>
        </p:txBody>
      </p:sp>
      <p:sp>
        <p:nvSpPr>
          <p:cNvPr id="163844" name="Rectangle 4"/>
          <p:cNvSpPr>
            <a:spLocks noGrp="1" noChangeArrowheads="1"/>
          </p:cNvSpPr>
          <p:nvPr>
            <p:ph type="ftr" sz="quarter" idx="2"/>
          </p:nvPr>
        </p:nvSpPr>
        <p:spPr bwMode="auto">
          <a:xfrm>
            <a:off x="1" y="9445024"/>
            <a:ext cx="2949615" cy="497517"/>
          </a:xfrm>
          <a:prstGeom prst="rect">
            <a:avLst/>
          </a:prstGeom>
          <a:noFill/>
          <a:ln>
            <a:noFill/>
          </a:ln>
          <a:effectLst/>
        </p:spPr>
        <p:txBody>
          <a:bodyPr vert="horz" wrap="square" lIns="95677" tIns="47839" rIns="95677" bIns="47839" numCol="1" anchor="b" anchorCtr="0" compatLnSpc="1">
            <a:prstTxWarp prst="textNoShape">
              <a:avLst/>
            </a:prstTxWarp>
          </a:bodyPr>
          <a:lstStyle>
            <a:lvl1pPr algn="l" defTabSz="957169">
              <a:defRPr sz="1300" smtClean="0">
                <a:cs typeface="Arial Unicode MS" charset="0"/>
              </a:defRPr>
            </a:lvl1pPr>
          </a:lstStyle>
          <a:p>
            <a:pPr>
              <a:defRPr/>
            </a:pPr>
            <a:endParaRPr lang="en-US" altLang="zh-TW"/>
          </a:p>
        </p:txBody>
      </p:sp>
      <p:sp>
        <p:nvSpPr>
          <p:cNvPr id="163845" name="Rectangle 5"/>
          <p:cNvSpPr>
            <a:spLocks noGrp="1" noChangeArrowheads="1"/>
          </p:cNvSpPr>
          <p:nvPr>
            <p:ph type="sldNum" sz="quarter" idx="3"/>
          </p:nvPr>
        </p:nvSpPr>
        <p:spPr bwMode="auto">
          <a:xfrm>
            <a:off x="3854452" y="9445024"/>
            <a:ext cx="2949615" cy="497517"/>
          </a:xfrm>
          <a:prstGeom prst="rect">
            <a:avLst/>
          </a:prstGeom>
          <a:noFill/>
          <a:ln>
            <a:noFill/>
          </a:ln>
          <a:effectLst/>
        </p:spPr>
        <p:txBody>
          <a:bodyPr vert="horz" wrap="square" lIns="95677" tIns="47839" rIns="95677" bIns="47839" numCol="1" anchor="b" anchorCtr="0" compatLnSpc="1">
            <a:prstTxWarp prst="textNoShape">
              <a:avLst/>
            </a:prstTxWarp>
          </a:bodyPr>
          <a:lstStyle>
            <a:lvl1pPr algn="r" defTabSz="957169">
              <a:defRPr sz="1300" smtClean="0">
                <a:cs typeface="Arial Unicode MS" charset="0"/>
              </a:defRPr>
            </a:lvl1pPr>
          </a:lstStyle>
          <a:p>
            <a:pPr>
              <a:defRPr/>
            </a:pPr>
            <a:fld id="{16590455-2B33-614D-A6D6-AAFC9BA1369A}" type="slidenum">
              <a:rPr lang="zh-TW" altLang="en-US"/>
              <a:pPr>
                <a:defRPr/>
              </a:pPr>
              <a:t>‹#›</a:t>
            </a:fld>
            <a:endParaRPr lang="en-US" altLang="zh-TW"/>
          </a:p>
        </p:txBody>
      </p:sp>
    </p:spTree>
    <p:extLst>
      <p:ext uri="{BB962C8B-B14F-4D97-AF65-F5344CB8AC3E}">
        <p14:creationId xmlns:p14="http://schemas.microsoft.com/office/powerpoint/2010/main" val="3544505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2949615" cy="497517"/>
          </a:xfrm>
          <a:prstGeom prst="rect">
            <a:avLst/>
          </a:prstGeom>
          <a:noFill/>
          <a:ln>
            <a:noFill/>
          </a:ln>
        </p:spPr>
        <p:txBody>
          <a:bodyPr vert="horz" wrap="square" lIns="95677" tIns="47839" rIns="95677" bIns="47839" numCol="1" anchor="t" anchorCtr="0" compatLnSpc="1">
            <a:prstTxWarp prst="textNoShape">
              <a:avLst/>
            </a:prstTxWarp>
          </a:bodyPr>
          <a:lstStyle>
            <a:lvl1pPr algn="l" defTabSz="957169">
              <a:defRPr kumimoji="0" sz="1300" smtClean="0">
                <a:cs typeface="Arial Unicode MS" charset="0"/>
              </a:defRPr>
            </a:lvl1pPr>
          </a:lstStyle>
          <a:p>
            <a:pPr>
              <a:defRPr/>
            </a:pPr>
            <a:endParaRPr lang="en-US" altLang="zh-CN"/>
          </a:p>
        </p:txBody>
      </p:sp>
      <p:sp>
        <p:nvSpPr>
          <p:cNvPr id="3" name="Date Placeholder 2"/>
          <p:cNvSpPr>
            <a:spLocks noGrp="1"/>
          </p:cNvSpPr>
          <p:nvPr>
            <p:ph type="dt" idx="1"/>
          </p:nvPr>
        </p:nvSpPr>
        <p:spPr bwMode="auto">
          <a:xfrm>
            <a:off x="3854452" y="1"/>
            <a:ext cx="2949615" cy="497517"/>
          </a:xfrm>
          <a:prstGeom prst="rect">
            <a:avLst/>
          </a:prstGeom>
          <a:noFill/>
          <a:ln>
            <a:noFill/>
          </a:ln>
        </p:spPr>
        <p:txBody>
          <a:bodyPr vert="horz" wrap="square" lIns="95677" tIns="47839" rIns="95677" bIns="47839" numCol="1" anchor="t" anchorCtr="0" compatLnSpc="1">
            <a:prstTxWarp prst="textNoShape">
              <a:avLst/>
            </a:prstTxWarp>
          </a:bodyPr>
          <a:lstStyle>
            <a:lvl1pPr algn="r" defTabSz="957169">
              <a:defRPr kumimoji="0" sz="1300" smtClean="0">
                <a:cs typeface="Arial Unicode MS" charset="0"/>
              </a:defRPr>
            </a:lvl1pPr>
          </a:lstStyle>
          <a:p>
            <a:pPr>
              <a:defRPr/>
            </a:pPr>
            <a:fld id="{4F3CFBDA-09B0-414B-848A-F699A5CCC958}" type="datetimeFigureOut">
              <a:rPr lang="en-US" altLang="zh-CN"/>
              <a:pPr>
                <a:defRPr/>
              </a:pPr>
              <a:t>12/10/2020</a:t>
            </a:fld>
            <a:endParaRPr lang="en-US" altLang="zh-CN"/>
          </a:p>
        </p:txBody>
      </p:sp>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wrap="square" lIns="89501" tIns="44751" rIns="89501" bIns="44751" numCol="1" anchor="ctr" anchorCtr="0" compatLnSpc="1">
            <a:prstTxWarp prst="textNoShape">
              <a:avLst/>
            </a:prstTxWarp>
          </a:bodyPr>
          <a:lstStyle/>
          <a:p>
            <a:pPr lvl="0"/>
            <a:endParaRPr lang="zh-TW" altLang="zh-TW" noProof="0"/>
          </a:p>
        </p:txBody>
      </p:sp>
      <p:sp>
        <p:nvSpPr>
          <p:cNvPr id="5" name="Notes Placeholder 4"/>
          <p:cNvSpPr>
            <a:spLocks noGrp="1"/>
          </p:cNvSpPr>
          <p:nvPr>
            <p:ph type="body" sz="quarter" idx="3"/>
          </p:nvPr>
        </p:nvSpPr>
        <p:spPr bwMode="auto">
          <a:xfrm>
            <a:off x="680562" y="4724072"/>
            <a:ext cx="5444490" cy="4474533"/>
          </a:xfrm>
          <a:prstGeom prst="rect">
            <a:avLst/>
          </a:prstGeom>
          <a:noFill/>
          <a:ln>
            <a:noFill/>
          </a:ln>
        </p:spPr>
        <p:txBody>
          <a:bodyPr vert="horz" wrap="square" lIns="95677" tIns="47839" rIns="95677" bIns="478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9445024"/>
            <a:ext cx="2949615" cy="497517"/>
          </a:xfrm>
          <a:prstGeom prst="rect">
            <a:avLst/>
          </a:prstGeom>
          <a:noFill/>
          <a:ln>
            <a:noFill/>
          </a:ln>
        </p:spPr>
        <p:txBody>
          <a:bodyPr vert="horz" wrap="square" lIns="95677" tIns="47839" rIns="95677" bIns="47839" numCol="1" anchor="b" anchorCtr="0" compatLnSpc="1">
            <a:prstTxWarp prst="textNoShape">
              <a:avLst/>
            </a:prstTxWarp>
          </a:bodyPr>
          <a:lstStyle>
            <a:lvl1pPr algn="l" defTabSz="957169">
              <a:defRPr kumimoji="0" sz="1300" smtClean="0">
                <a:cs typeface="Arial Unicode MS" charset="0"/>
              </a:defRPr>
            </a:lvl1pPr>
          </a:lstStyle>
          <a:p>
            <a:pPr>
              <a:defRPr/>
            </a:pPr>
            <a:endParaRPr lang="en-US" altLang="zh-CN"/>
          </a:p>
        </p:txBody>
      </p:sp>
      <p:sp>
        <p:nvSpPr>
          <p:cNvPr id="7" name="Slide Number Placeholder 6"/>
          <p:cNvSpPr>
            <a:spLocks noGrp="1"/>
          </p:cNvSpPr>
          <p:nvPr>
            <p:ph type="sldNum" sz="quarter" idx="5"/>
          </p:nvPr>
        </p:nvSpPr>
        <p:spPr bwMode="auto">
          <a:xfrm>
            <a:off x="3854452" y="9445024"/>
            <a:ext cx="2949615" cy="497517"/>
          </a:xfrm>
          <a:prstGeom prst="rect">
            <a:avLst/>
          </a:prstGeom>
          <a:noFill/>
          <a:ln>
            <a:noFill/>
          </a:ln>
        </p:spPr>
        <p:txBody>
          <a:bodyPr vert="horz" wrap="square" lIns="95677" tIns="47839" rIns="95677" bIns="47839" numCol="1" anchor="b" anchorCtr="0" compatLnSpc="1">
            <a:prstTxWarp prst="textNoShape">
              <a:avLst/>
            </a:prstTxWarp>
          </a:bodyPr>
          <a:lstStyle>
            <a:lvl1pPr algn="r" defTabSz="957169">
              <a:defRPr kumimoji="0" sz="1300" smtClean="0">
                <a:cs typeface="Arial Unicode MS" charset="0"/>
              </a:defRPr>
            </a:lvl1pPr>
          </a:lstStyle>
          <a:p>
            <a:pPr>
              <a:defRPr/>
            </a:pPr>
            <a:fld id="{4DDD64AC-B278-FE4B-91A1-631D62D7D01A}" type="slidenum">
              <a:rPr lang="en-US" altLang="zh-CN"/>
              <a:pPr>
                <a:defRPr/>
              </a:pPr>
              <a:t>‹#›</a:t>
            </a:fld>
            <a:endParaRPr lang="en-US" altLang="zh-CN"/>
          </a:p>
        </p:txBody>
      </p:sp>
    </p:spTree>
    <p:extLst>
      <p:ext uri="{BB962C8B-B14F-4D97-AF65-F5344CB8AC3E}">
        <p14:creationId xmlns:p14="http://schemas.microsoft.com/office/powerpoint/2010/main" val="2543342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a:p>
            <a:pPr algn="l"/>
            <a:endParaRPr lang="en-US" dirty="0"/>
          </a:p>
          <a:p>
            <a:pPr algn="l"/>
            <a:r>
              <a:rPr lang="en-US" dirty="0"/>
              <a:t>What are the condition for epidemic to start</a:t>
            </a: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1</a:t>
            </a:fld>
            <a:endParaRPr lang="en-US" altLang="zh-CN"/>
          </a:p>
        </p:txBody>
      </p:sp>
    </p:spTree>
    <p:extLst>
      <p:ext uri="{BB962C8B-B14F-4D97-AF65-F5344CB8AC3E}">
        <p14:creationId xmlns:p14="http://schemas.microsoft.com/office/powerpoint/2010/main" val="3729250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arenBoth"/>
            </a:pPr>
            <a:endParaRPr lang="en-US" altLang="zh-CN"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10</a:t>
            </a:fld>
            <a:endParaRPr lang="en-US" altLang="zh-CN"/>
          </a:p>
        </p:txBody>
      </p:sp>
    </p:spTree>
    <p:extLst>
      <p:ext uri="{BB962C8B-B14F-4D97-AF65-F5344CB8AC3E}">
        <p14:creationId xmlns:p14="http://schemas.microsoft.com/office/powerpoint/2010/main" val="676765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ltLang="zh-CN"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11</a:t>
            </a:fld>
            <a:endParaRPr lang="en-US" altLang="zh-CN"/>
          </a:p>
        </p:txBody>
      </p:sp>
    </p:spTree>
    <p:extLst>
      <p:ext uri="{BB962C8B-B14F-4D97-AF65-F5344CB8AC3E}">
        <p14:creationId xmlns:p14="http://schemas.microsoft.com/office/powerpoint/2010/main" val="1588050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ltLang="zh-CN"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12</a:t>
            </a:fld>
            <a:endParaRPr lang="en-US" altLang="zh-CN"/>
          </a:p>
        </p:txBody>
      </p:sp>
    </p:spTree>
    <p:extLst>
      <p:ext uri="{BB962C8B-B14F-4D97-AF65-F5344CB8AC3E}">
        <p14:creationId xmlns:p14="http://schemas.microsoft.com/office/powerpoint/2010/main" val="602265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ltLang="zh-CN"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13</a:t>
            </a:fld>
            <a:endParaRPr lang="en-US" altLang="zh-CN"/>
          </a:p>
        </p:txBody>
      </p:sp>
    </p:spTree>
    <p:extLst>
      <p:ext uri="{BB962C8B-B14F-4D97-AF65-F5344CB8AC3E}">
        <p14:creationId xmlns:p14="http://schemas.microsoft.com/office/powerpoint/2010/main" val="1604776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ltLang="zh-CN"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14</a:t>
            </a:fld>
            <a:endParaRPr lang="en-US" altLang="zh-CN"/>
          </a:p>
        </p:txBody>
      </p:sp>
    </p:spTree>
    <p:extLst>
      <p:ext uri="{BB962C8B-B14F-4D97-AF65-F5344CB8AC3E}">
        <p14:creationId xmlns:p14="http://schemas.microsoft.com/office/powerpoint/2010/main" val="1080470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arenBoth"/>
            </a:pPr>
            <a:endParaRPr lang="en-US" altLang="zh-CN"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15</a:t>
            </a:fld>
            <a:endParaRPr lang="en-US" altLang="zh-CN"/>
          </a:p>
        </p:txBody>
      </p:sp>
    </p:spTree>
    <p:extLst>
      <p:ext uri="{BB962C8B-B14F-4D97-AF65-F5344CB8AC3E}">
        <p14:creationId xmlns:p14="http://schemas.microsoft.com/office/powerpoint/2010/main" val="511288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ltLang="zh-CN"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16</a:t>
            </a:fld>
            <a:endParaRPr lang="en-US" altLang="zh-CN"/>
          </a:p>
        </p:txBody>
      </p:sp>
    </p:spTree>
    <p:extLst>
      <p:ext uri="{BB962C8B-B14F-4D97-AF65-F5344CB8AC3E}">
        <p14:creationId xmlns:p14="http://schemas.microsoft.com/office/powerpoint/2010/main" val="823271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18</a:t>
            </a:fld>
            <a:endParaRPr lang="en-US" altLang="zh-CN"/>
          </a:p>
        </p:txBody>
      </p:sp>
    </p:spTree>
    <p:extLst>
      <p:ext uri="{BB962C8B-B14F-4D97-AF65-F5344CB8AC3E}">
        <p14:creationId xmlns:p14="http://schemas.microsoft.com/office/powerpoint/2010/main" val="490988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19</a:t>
            </a:fld>
            <a:endParaRPr lang="en-US" altLang="zh-CN"/>
          </a:p>
        </p:txBody>
      </p:sp>
    </p:spTree>
    <p:extLst>
      <p:ext uri="{BB962C8B-B14F-4D97-AF65-F5344CB8AC3E}">
        <p14:creationId xmlns:p14="http://schemas.microsoft.com/office/powerpoint/2010/main" val="1724002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20</a:t>
            </a:fld>
            <a:endParaRPr lang="en-US" altLang="zh-CN"/>
          </a:p>
        </p:txBody>
      </p:sp>
    </p:spTree>
    <p:extLst>
      <p:ext uri="{BB962C8B-B14F-4D97-AF65-F5344CB8AC3E}">
        <p14:creationId xmlns:p14="http://schemas.microsoft.com/office/powerpoint/2010/main" val="58437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2</a:t>
            </a:fld>
            <a:endParaRPr lang="en-US" altLang="zh-CN"/>
          </a:p>
        </p:txBody>
      </p:sp>
    </p:spTree>
    <p:extLst>
      <p:ext uri="{BB962C8B-B14F-4D97-AF65-F5344CB8AC3E}">
        <p14:creationId xmlns:p14="http://schemas.microsoft.com/office/powerpoint/2010/main" val="4113934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sz="1200" dirty="0">
                <a:solidFill>
                  <a:schemeClr val="bg1">
                    <a:lumMod val="65000"/>
                  </a:schemeClr>
                </a:solidFill>
                <a:latin typeface="Garamond" panose="02020404030301010803" pitchFamily="18" charset="0"/>
              </a:rPr>
              <a:t>Generally, the default network and execution network of the brain are one after the other. When one is activated, the other is often dormant.</a:t>
            </a:r>
          </a:p>
          <a:p>
            <a:pPr algn="l"/>
            <a:r>
              <a:rPr lang="en-US" altLang="zh-CN" sz="1200" dirty="0">
                <a:solidFill>
                  <a:schemeClr val="bg1">
                    <a:lumMod val="65000"/>
                  </a:schemeClr>
                </a:solidFill>
                <a:latin typeface="Garamond" panose="02020404030301010803" pitchFamily="18" charset="0"/>
              </a:rPr>
              <a:t>Co-activation of default and executive networks may thus reflect both focused internal attention and the executive control of thought content.</a:t>
            </a:r>
          </a:p>
          <a:p>
            <a:pPr algn="l"/>
            <a:r>
              <a:rPr lang="en-US" altLang="zh-CN" sz="1200" dirty="0">
                <a:solidFill>
                  <a:schemeClr val="bg1">
                    <a:lumMod val="65000"/>
                  </a:schemeClr>
                </a:solidFill>
                <a:latin typeface="Garamond" panose="02020404030301010803" pitchFamily="18" charset="0"/>
              </a:rPr>
              <a:t>[4] Baird B, Smallwood J, Mrazek M D, et al. Inspired by distraction: Mind wandering facilitates creative incubation[J]. Psychological science, 2012, 23(10): 1117-1122.</a:t>
            </a:r>
          </a:p>
          <a:p>
            <a:pPr algn="l"/>
            <a:r>
              <a:rPr lang="en-US" altLang="zh-CN" sz="1200" dirty="0">
                <a:solidFill>
                  <a:schemeClr val="bg1">
                    <a:lumMod val="65000"/>
                  </a:schemeClr>
                </a:solidFill>
                <a:latin typeface="Garamond" panose="02020404030301010803" pitchFamily="18" charset="0"/>
              </a:rPr>
              <a:t>[5] </a:t>
            </a:r>
            <a:r>
              <a:rPr lang="en-US" altLang="zh-CN" sz="1200" dirty="0" err="1">
                <a:solidFill>
                  <a:schemeClr val="bg1">
                    <a:lumMod val="65000"/>
                  </a:schemeClr>
                </a:solidFill>
                <a:latin typeface="Garamond" panose="02020404030301010803" pitchFamily="18" charset="0"/>
              </a:rPr>
              <a:t>Leszczynski</a:t>
            </a:r>
            <a:r>
              <a:rPr lang="en-US" altLang="zh-CN" sz="1200" dirty="0">
                <a:solidFill>
                  <a:schemeClr val="bg1">
                    <a:lumMod val="65000"/>
                  </a:schemeClr>
                </a:solidFill>
                <a:latin typeface="Garamond" panose="02020404030301010803" pitchFamily="18" charset="0"/>
              </a:rPr>
              <a:t> M, </a:t>
            </a:r>
            <a:r>
              <a:rPr lang="en-US" altLang="zh-CN" sz="1200" dirty="0" err="1">
                <a:solidFill>
                  <a:schemeClr val="bg1">
                    <a:lumMod val="65000"/>
                  </a:schemeClr>
                </a:solidFill>
                <a:latin typeface="Garamond" panose="02020404030301010803" pitchFamily="18" charset="0"/>
              </a:rPr>
              <a:t>Chaieb</a:t>
            </a:r>
            <a:r>
              <a:rPr lang="en-US" altLang="zh-CN" sz="1200" dirty="0">
                <a:solidFill>
                  <a:schemeClr val="bg1">
                    <a:lumMod val="65000"/>
                  </a:schemeClr>
                </a:solidFill>
                <a:latin typeface="Garamond" panose="02020404030301010803" pitchFamily="18" charset="0"/>
              </a:rPr>
              <a:t> L, </a:t>
            </a:r>
            <a:r>
              <a:rPr lang="en-US" altLang="zh-CN" sz="1200" dirty="0" err="1">
                <a:solidFill>
                  <a:schemeClr val="bg1">
                    <a:lumMod val="65000"/>
                  </a:schemeClr>
                </a:solidFill>
                <a:latin typeface="Garamond" panose="02020404030301010803" pitchFamily="18" charset="0"/>
              </a:rPr>
              <a:t>Reber</a:t>
            </a:r>
            <a:r>
              <a:rPr lang="en-US" altLang="zh-CN" sz="1200" dirty="0">
                <a:solidFill>
                  <a:schemeClr val="bg1">
                    <a:lumMod val="65000"/>
                  </a:schemeClr>
                </a:solidFill>
                <a:latin typeface="Garamond" panose="02020404030301010803" pitchFamily="18" charset="0"/>
              </a:rPr>
              <a:t> T P, et al. Mind wandering simultaneously prolongs reactions and promotes creative incubation[J]. Scientific reports, 2017, 7(1): 1-9.</a:t>
            </a:r>
            <a:endParaRPr lang="zh-CN" altLang="en-US" sz="1200" dirty="0">
              <a:solidFill>
                <a:schemeClr val="bg1">
                  <a:lumMod val="65000"/>
                </a:schemeClr>
              </a:solidFill>
              <a:latin typeface="Garamond" panose="02020404030301010803"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21</a:t>
            </a:fld>
            <a:endParaRPr lang="en-US" altLang="zh-CN"/>
          </a:p>
        </p:txBody>
      </p:sp>
    </p:spTree>
    <p:extLst>
      <p:ext uri="{BB962C8B-B14F-4D97-AF65-F5344CB8AC3E}">
        <p14:creationId xmlns:p14="http://schemas.microsoft.com/office/powerpoint/2010/main" val="1707101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22</a:t>
            </a:fld>
            <a:endParaRPr lang="en-US" altLang="zh-CN"/>
          </a:p>
        </p:txBody>
      </p:sp>
    </p:spTree>
    <p:extLst>
      <p:ext uri="{BB962C8B-B14F-4D97-AF65-F5344CB8AC3E}">
        <p14:creationId xmlns:p14="http://schemas.microsoft.com/office/powerpoint/2010/main" val="1375822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23</a:t>
            </a:fld>
            <a:endParaRPr lang="en-US" altLang="zh-CN"/>
          </a:p>
        </p:txBody>
      </p:sp>
    </p:spTree>
    <p:extLst>
      <p:ext uri="{BB962C8B-B14F-4D97-AF65-F5344CB8AC3E}">
        <p14:creationId xmlns:p14="http://schemas.microsoft.com/office/powerpoint/2010/main" val="1727149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24</a:t>
            </a:fld>
            <a:endParaRPr lang="en-US" altLang="zh-CN"/>
          </a:p>
        </p:txBody>
      </p:sp>
    </p:spTree>
    <p:extLst>
      <p:ext uri="{BB962C8B-B14F-4D97-AF65-F5344CB8AC3E}">
        <p14:creationId xmlns:p14="http://schemas.microsoft.com/office/powerpoint/2010/main" val="2633963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25</a:t>
            </a:fld>
            <a:endParaRPr lang="en-US" altLang="zh-CN"/>
          </a:p>
        </p:txBody>
      </p:sp>
    </p:spTree>
    <p:extLst>
      <p:ext uri="{BB962C8B-B14F-4D97-AF65-F5344CB8AC3E}">
        <p14:creationId xmlns:p14="http://schemas.microsoft.com/office/powerpoint/2010/main" val="3743338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26</a:t>
            </a:fld>
            <a:endParaRPr lang="en-US" altLang="zh-CN"/>
          </a:p>
        </p:txBody>
      </p:sp>
    </p:spTree>
    <p:extLst>
      <p:ext uri="{BB962C8B-B14F-4D97-AF65-F5344CB8AC3E}">
        <p14:creationId xmlns:p14="http://schemas.microsoft.com/office/powerpoint/2010/main" val="1375822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dirty="0">
              <a:solidFill>
                <a:srgbClr val="000000"/>
              </a:solidFill>
              <a:latin typeface="Calibri" panose="020F0502020204030204" pitchFamily="34" charset="0"/>
            </a:endParaRPr>
          </a:p>
          <a:p>
            <a:r>
              <a:rPr lang="en-US" altLang="zh-CN" sz="1800" b="0" i="0" u="none" strike="noStrike" baseline="0" dirty="0">
                <a:solidFill>
                  <a:srgbClr val="000000"/>
                </a:solidFill>
                <a:latin typeface="Calibri" panose="020F0502020204030204" pitchFamily="34" charset="0"/>
              </a:rPr>
              <a:t> Under the projects of Multistage Data Analytics </a:t>
            </a:r>
            <a:r>
              <a:rPr lang="en-US" altLang="zh-CN" sz="1200" b="0" i="0" u="none" strike="noStrike" baseline="0" dirty="0">
                <a:solidFill>
                  <a:srgbClr val="000000"/>
                </a:solidFill>
                <a:latin typeface="Calibri" panose="020F0502020204030204" pitchFamily="34" charset="0"/>
              </a:rPr>
              <a:t>and Jockey Club </a:t>
            </a:r>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27</a:t>
            </a:fld>
            <a:endParaRPr lang="en-US" altLang="zh-CN"/>
          </a:p>
        </p:txBody>
      </p:sp>
    </p:spTree>
    <p:extLst>
      <p:ext uri="{BB962C8B-B14F-4D97-AF65-F5344CB8AC3E}">
        <p14:creationId xmlns:p14="http://schemas.microsoft.com/office/powerpoint/2010/main" val="3729250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chemeClr val="tx1">
                    <a:lumMod val="85000"/>
                    <a:lumOff val="15000"/>
                  </a:schemeClr>
                </a:solidFill>
                <a:latin typeface="Garamond"/>
              </a:rPr>
              <a:t>The presentation is organized in this order.</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28</a:t>
            </a:fld>
            <a:endParaRPr lang="en-US" altLang="zh-CN"/>
          </a:p>
        </p:txBody>
      </p:sp>
    </p:spTree>
    <p:extLst>
      <p:ext uri="{BB962C8B-B14F-4D97-AF65-F5344CB8AC3E}">
        <p14:creationId xmlns:p14="http://schemas.microsoft.com/office/powerpoint/2010/main" val="584374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300"/>
              </a:spcBef>
              <a:defRPr/>
            </a:pPr>
            <a:r>
              <a:rPr lang="en-US" altLang="zh-CN" dirty="0">
                <a:solidFill>
                  <a:schemeClr val="tx1">
                    <a:lumMod val="85000"/>
                    <a:lumOff val="15000"/>
                  </a:schemeClr>
                </a:solidFill>
                <a:latin typeface="Garamond"/>
              </a:rPr>
              <a:t>Hong Kong being a city with abundant educational resources and data is in great need of educational data analysis. </a:t>
            </a:r>
          </a:p>
          <a:p>
            <a:pPr lvl="1">
              <a:spcBef>
                <a:spcPts val="1300"/>
              </a:spcBef>
              <a:defRPr/>
            </a:pPr>
            <a:r>
              <a:rPr lang="en-US" altLang="zh-CN" sz="2400" dirty="0">
                <a:solidFill>
                  <a:schemeClr val="tx1">
                    <a:lumMod val="85000"/>
                    <a:lumOff val="15000"/>
                  </a:schemeClr>
                </a:solidFill>
                <a:latin typeface="Garamond"/>
              </a:rPr>
              <a:t>Not only are there world-renowned universities, but also universities of all levels and directions of education can be found in Hong Kong.</a:t>
            </a:r>
          </a:p>
          <a:p>
            <a:pPr lvl="1">
              <a:spcBef>
                <a:spcPts val="1300"/>
              </a:spcBef>
              <a:defRPr/>
            </a:pPr>
            <a:r>
              <a:rPr lang="en-US" altLang="zh-CN" sz="2400" dirty="0">
                <a:solidFill>
                  <a:schemeClr val="tx1">
                    <a:lumMod val="85000"/>
                    <a:lumOff val="15000"/>
                  </a:schemeClr>
                </a:solidFill>
                <a:latin typeface="Garamond"/>
              </a:rPr>
              <a:t>Big data analysis on education help improve education excellence, competitiveness and student performance, and reduce the waste of funds caused by unnecessary expenses. </a:t>
            </a:r>
          </a:p>
          <a:p>
            <a:pPr lvl="1">
              <a:spcBef>
                <a:spcPts val="1300"/>
              </a:spcBef>
              <a:defRPr/>
            </a:pPr>
            <a:endParaRPr lang="en-US" altLang="zh-CN" sz="2400" dirty="0">
              <a:solidFill>
                <a:schemeClr val="tx1">
                  <a:lumMod val="85000"/>
                  <a:lumOff val="15000"/>
                </a:schemeClr>
              </a:solidFill>
              <a:latin typeface="Garamond"/>
            </a:endParaRPr>
          </a:p>
          <a:p>
            <a:pPr>
              <a:spcBef>
                <a:spcPts val="1300"/>
              </a:spcBef>
              <a:defRPr/>
            </a:pPr>
            <a:r>
              <a:rPr lang="en-US" altLang="zh-CN" dirty="0">
                <a:solidFill>
                  <a:schemeClr val="tx1">
                    <a:lumMod val="85000"/>
                    <a:lumOff val="15000"/>
                  </a:schemeClr>
                </a:solidFill>
                <a:latin typeface="Garamond"/>
              </a:rPr>
              <a:t>With the emergence of technology such as online education, the analysis of educational data becomes difficult.</a:t>
            </a:r>
          </a:p>
          <a:p>
            <a:pPr lvl="1">
              <a:spcBef>
                <a:spcPts val="1300"/>
              </a:spcBef>
              <a:defRPr/>
            </a:pPr>
            <a:r>
              <a:rPr lang="en-US" altLang="zh-CN" sz="2400" dirty="0">
                <a:solidFill>
                  <a:schemeClr val="tx1">
                    <a:lumMod val="85000"/>
                    <a:lumOff val="15000"/>
                  </a:schemeClr>
                </a:solidFill>
                <a:latin typeface="Garamond"/>
              </a:rPr>
              <a:t>The old data storage approaches are not compatible with the new ways.</a:t>
            </a:r>
          </a:p>
          <a:p>
            <a:pPr lvl="1">
              <a:spcBef>
                <a:spcPts val="1300"/>
              </a:spcBef>
              <a:defRPr/>
            </a:pPr>
            <a:r>
              <a:rPr lang="en-US" altLang="zh-CN" sz="2400" dirty="0">
                <a:solidFill>
                  <a:schemeClr val="tx1">
                    <a:lumMod val="85000"/>
                    <a:lumOff val="15000"/>
                  </a:schemeClr>
                </a:solidFill>
                <a:latin typeface="Garamond"/>
              </a:rPr>
              <a:t>The emergence of new data types leaves the old analysis methods unable to achieve good results</a:t>
            </a:r>
          </a:p>
          <a:p>
            <a:pPr lvl="1">
              <a:spcBef>
                <a:spcPts val="1300"/>
              </a:spcBef>
              <a:defRPr/>
            </a:pPr>
            <a:endParaRPr lang="en-US" altLang="zh-CN" sz="2400" dirty="0">
              <a:solidFill>
                <a:schemeClr val="tx1">
                  <a:lumMod val="85000"/>
                  <a:lumOff val="15000"/>
                </a:schemeClr>
              </a:solidFill>
              <a:latin typeface="Garamond"/>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29</a:t>
            </a:fld>
            <a:endParaRPr lang="en-US" altLang="zh-CN"/>
          </a:p>
        </p:txBody>
      </p:sp>
    </p:spTree>
    <p:extLst>
      <p:ext uri="{BB962C8B-B14F-4D97-AF65-F5344CB8AC3E}">
        <p14:creationId xmlns:p14="http://schemas.microsoft.com/office/powerpoint/2010/main" val="1707101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sz="1200" dirty="0">
                <a:solidFill>
                  <a:schemeClr val="tx1">
                    <a:lumMod val="85000"/>
                    <a:lumOff val="15000"/>
                  </a:schemeClr>
                </a:solidFill>
                <a:latin typeface="Garamond"/>
              </a:rPr>
              <a:t>Student performance prediction is an important topic of education data mining</a:t>
            </a:r>
          </a:p>
          <a:p>
            <a:pPr algn="l"/>
            <a:r>
              <a:rPr lang="en-US" altLang="zh-CN" sz="1200" dirty="0">
                <a:solidFill>
                  <a:schemeClr val="tx1">
                    <a:lumMod val="85000"/>
                    <a:lumOff val="15000"/>
                  </a:schemeClr>
                </a:solidFill>
                <a:latin typeface="Garamond"/>
              </a:rPr>
              <a:t>It can indicate student can indicate students’ performance, achievement of learning outcomes or characteristic.</a:t>
            </a:r>
          </a:p>
          <a:p>
            <a:pPr algn="l"/>
            <a:r>
              <a:rPr lang="en-US" altLang="zh-CN" sz="1200" dirty="0">
                <a:solidFill>
                  <a:schemeClr val="tx1">
                    <a:lumMod val="85000"/>
                    <a:lumOff val="15000"/>
                  </a:schemeClr>
                </a:solidFill>
                <a:latin typeface="Garamond"/>
              </a:rPr>
              <a:t>in turn can help adjust teaching reforms, enrollment and school policies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lumMod val="85000"/>
                    <a:lumOff val="15000"/>
                  </a:schemeClr>
                </a:solidFill>
                <a:latin typeface="Garamond"/>
              </a:rPr>
              <a:t>Compared with other approaches like </a:t>
            </a:r>
            <a:r>
              <a:rPr lang="en-US" altLang="zh-CN" sz="1000" dirty="0">
                <a:solidFill>
                  <a:schemeClr val="tx1">
                    <a:lumMod val="85000"/>
                    <a:lumOff val="15000"/>
                  </a:schemeClr>
                </a:solidFill>
                <a:latin typeface="Garamond"/>
              </a:rPr>
              <a:t>Association Rule Mining, </a:t>
            </a:r>
            <a:r>
              <a:rPr lang="en-US" altLang="zh-CN" sz="1200" b="0" i="0" u="none" strike="noStrike" baseline="0" dirty="0">
                <a:latin typeface="Times-Roman"/>
              </a:rPr>
              <a:t>prediction, clustering, classification, </a:t>
            </a:r>
            <a:r>
              <a:rPr lang="en-US" altLang="zh-CN" sz="1200" b="0" i="0" u="none" strike="noStrike" baseline="0" dirty="0">
                <a:latin typeface="AdvEPSTIM"/>
              </a:rPr>
              <a:t>Outlier detection, Text mining, Visualization</a:t>
            </a:r>
            <a:r>
              <a:rPr lang="en-US" altLang="zh-CN" sz="1200" b="0" i="0" u="none" strike="noStrike" baseline="0" dirty="0">
                <a:solidFill>
                  <a:schemeClr val="tx1"/>
                </a:solidFill>
                <a:latin typeface="+mn-lt"/>
              </a:rPr>
              <a:t>,</a:t>
            </a:r>
            <a:r>
              <a:rPr lang="en-US" altLang="zh-CN" sz="1200" dirty="0">
                <a:solidFill>
                  <a:schemeClr val="tx1">
                    <a:lumMod val="85000"/>
                    <a:lumOff val="15000"/>
                  </a:schemeClr>
                </a:solidFill>
                <a:latin typeface="Garamond"/>
              </a:rPr>
              <a:t> prediction predicts continuous valued functions, and can better analyze the overall structure of the education system rather than the local impact.</a:t>
            </a:r>
          </a:p>
          <a:p>
            <a:pPr algn="l"/>
            <a:endParaRPr lang="en-US" altLang="zh-CN" sz="1200" dirty="0">
              <a:solidFill>
                <a:schemeClr val="tx1">
                  <a:lumMod val="85000"/>
                  <a:lumOff val="15000"/>
                </a:schemeClr>
              </a:solidFill>
              <a:latin typeface="Garamond"/>
            </a:endParaRP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30</a:t>
            </a:fld>
            <a:endParaRPr lang="en-US" altLang="zh-CN"/>
          </a:p>
        </p:txBody>
      </p:sp>
    </p:spTree>
    <p:extLst>
      <p:ext uri="{BB962C8B-B14F-4D97-AF65-F5344CB8AC3E}">
        <p14:creationId xmlns:p14="http://schemas.microsoft.com/office/powerpoint/2010/main" val="1375822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Recently, the 4</a:t>
            </a:r>
            <a:r>
              <a:rPr lang="en-US" altLang="zh-CN" baseline="30000" dirty="0"/>
              <a:t>th</a:t>
            </a:r>
            <a:r>
              <a:rPr lang="en-US" altLang="zh-CN" dirty="0"/>
              <a:t> wave of covid-19 outbreak has hit Hong Kong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And the daily confirmed cases has exceeded a hundred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We have survived the former 3 wave of outbreak. And I think the reason to the repeating waves is the reactive and lenient policies of Hong Kong.</a:t>
            </a: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3</a:t>
            </a:fld>
            <a:endParaRPr lang="en-US" altLang="zh-CN"/>
          </a:p>
        </p:txBody>
      </p:sp>
    </p:spTree>
    <p:extLst>
      <p:ext uri="{BB962C8B-B14F-4D97-AF65-F5344CB8AC3E}">
        <p14:creationId xmlns:p14="http://schemas.microsoft.com/office/powerpoint/2010/main" val="2621045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latin typeface="Garamond"/>
              </a:rPr>
              <a:t>Multitask learning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lumMod val="85000"/>
                  <a:lumOff val="15000"/>
                </a:schemeClr>
              </a:solidFill>
              <a:latin typeface="Garamond"/>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lumMod val="85000"/>
                    <a:lumOff val="15000"/>
                  </a:schemeClr>
                </a:solidFill>
                <a:latin typeface="Garamond"/>
              </a:rPr>
              <a:t>The ultimate goal of my topic is to better predict student performance through dynamic correlation mining of education system.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lumMod val="85000"/>
                    <a:lumOff val="15000"/>
                  </a:schemeClr>
                </a:solidFill>
                <a:latin typeface="Garamond"/>
              </a:rPr>
              <a:t>And the topic is built on the assumption that Education systems inherit the characteristics of the multistage systems: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lumMod val="85000"/>
                    <a:lumOff val="15000"/>
                  </a:schemeClr>
                </a:solidFill>
                <a:latin typeface="Garamond"/>
              </a:rPr>
              <a:t>Different data recording systems can be regarded as substages/ subsystems.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lumMod val="85000"/>
                    <a:lumOff val="15000"/>
                  </a:schemeClr>
                </a:solidFill>
                <a:latin typeface="Garamond"/>
              </a:rPr>
              <a:t>These stages are separated from each other but are interdependent.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lumMod val="85000"/>
                    <a:lumOff val="15000"/>
                  </a:schemeClr>
                </a:solidFill>
                <a:latin typeface="Garamond"/>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lumMod val="85000"/>
                    <a:lumOff val="15000"/>
                  </a:schemeClr>
                </a:solidFill>
                <a:latin typeface="Garamond"/>
              </a:rPr>
              <a:t>We input jockey club education data of a school like </a:t>
            </a:r>
            <a:r>
              <a:rPr lang="en-US" altLang="zh-CN" dirty="0">
                <a:solidFill>
                  <a:schemeClr val="tx1">
                    <a:lumMod val="85000"/>
                    <a:lumOff val="15000"/>
                  </a:schemeClr>
                </a:solidFill>
                <a:latin typeface="Garamond"/>
              </a:rPr>
              <a:t>Physical status, grades, library check-in, rewards and punishment information, family status, online course login status, clickstream data, etc.</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chemeClr val="tx1">
                  <a:lumMod val="85000"/>
                  <a:lumOff val="15000"/>
                </a:schemeClr>
              </a:solidFill>
              <a:latin typeface="Garamond"/>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chemeClr val="tx1">
                    <a:lumMod val="85000"/>
                    <a:lumOff val="15000"/>
                  </a:schemeClr>
                </a:solidFill>
                <a:latin typeface="Garamond"/>
              </a:rPr>
              <a:t>And the objective is to predict student performance</a:t>
            </a:r>
          </a:p>
          <a:p>
            <a:endParaRPr lang="en-US" altLang="zh-CN" dirty="0"/>
          </a:p>
          <a:p>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31</a:t>
            </a:fld>
            <a:endParaRPr lang="en-US" altLang="zh-CN"/>
          </a:p>
        </p:txBody>
      </p:sp>
    </p:spTree>
    <p:extLst>
      <p:ext uri="{BB962C8B-B14F-4D97-AF65-F5344CB8AC3E}">
        <p14:creationId xmlns:p14="http://schemas.microsoft.com/office/powerpoint/2010/main" val="3743338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main challenges of the project:</a:t>
            </a:r>
          </a:p>
          <a:p>
            <a:pPr marL="228600" indent="-228600">
              <a:buAutoNum type="arabicPeriod"/>
            </a:pPr>
            <a:r>
              <a:rPr lang="en-US" dirty="0"/>
              <a:t>How we can quantify multistage relation like Interstage relation; Relation between global objectives and substage features/objectives</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zh-CN" dirty="0"/>
              <a:t>How we can better </a:t>
            </a:r>
            <a:r>
              <a:rPr lang="en-US" altLang="zh-CN" b="1" dirty="0"/>
              <a:t>incorporate time </a:t>
            </a:r>
            <a:r>
              <a:rPr lang="en-US" altLang="zh-CN" dirty="0"/>
              <a:t>in and between substages. Since The education system is </a:t>
            </a:r>
            <a:r>
              <a:rPr lang="en-US" altLang="zh-CN" b="1" dirty="0"/>
              <a:t>not static</a:t>
            </a:r>
            <a:r>
              <a:rPr lang="en-US" altLang="zh-CN" dirty="0"/>
              <a:t> but rather change continuously: With the updating of school technology and the emergence of online courses, new datasets (substages) may be generated. </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zh-CN" dirty="0"/>
              <a:t>How we can analyze using </a:t>
            </a:r>
            <a:r>
              <a:rPr lang="en-US" altLang="zh-CN" b="1" dirty="0"/>
              <a:t>multimodal data. </a:t>
            </a:r>
            <a:r>
              <a:rPr lang="en-US" altLang="zh-CN" dirty="0"/>
              <a:t>As a complex system, there are </a:t>
            </a:r>
            <a:r>
              <a:rPr lang="en-US" altLang="zh-CN" b="1" dirty="0"/>
              <a:t>multiple data types </a:t>
            </a:r>
            <a:r>
              <a:rPr lang="en-US" altLang="zh-CN" dirty="0"/>
              <a:t>in the substages: </a:t>
            </a:r>
            <a:r>
              <a:rPr lang="en-US" altLang="zh-CN" dirty="0" err="1"/>
              <a:t>Spatio</a:t>
            </a:r>
            <a:r>
              <a:rPr lang="en-US" altLang="zh-CN" dirty="0"/>
              <a:t>-temporal data, time-stamped data, text descriptions, etc.</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altLang="zh-CN" dirty="0"/>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altLang="zh-CN" dirty="0"/>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altLang="zh-CN" dirty="0"/>
          </a:p>
          <a:p>
            <a:pPr marL="228600" indent="-228600">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32</a:t>
            </a:fld>
            <a:endParaRPr lang="en-US" altLang="zh-CN"/>
          </a:p>
        </p:txBody>
      </p:sp>
    </p:spTree>
    <p:extLst>
      <p:ext uri="{BB962C8B-B14F-4D97-AF65-F5344CB8AC3E}">
        <p14:creationId xmlns:p14="http://schemas.microsoft.com/office/powerpoint/2010/main" val="13607995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There are mainly two kinds of current approaches on education data mining</a:t>
            </a:r>
          </a:p>
          <a:p>
            <a:pPr algn="l"/>
            <a:r>
              <a:rPr lang="en-US" dirty="0"/>
              <a:t>The first kind is data driven methods that model education system as a single stage where they gather all the data together, ignoring interstage connection. </a:t>
            </a:r>
          </a:p>
          <a:p>
            <a:pPr algn="l"/>
            <a:r>
              <a:rPr lang="en-US" dirty="0"/>
              <a:t>Static prediction of data driven method ignore generation of new data.</a:t>
            </a:r>
          </a:p>
          <a:p>
            <a:pPr algn="l"/>
            <a:r>
              <a:rPr lang="en-US" dirty="0"/>
              <a:t>Progressive prediction of data driven methods adapts education specific domain knowledge but ignores connection of elements.</a:t>
            </a: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33</a:t>
            </a:fld>
            <a:endParaRPr lang="en-US" altLang="zh-CN"/>
          </a:p>
        </p:txBody>
      </p:sp>
    </p:spTree>
    <p:extLst>
      <p:ext uri="{BB962C8B-B14F-4D97-AF65-F5344CB8AC3E}">
        <p14:creationId xmlns:p14="http://schemas.microsoft.com/office/powerpoint/2010/main" val="2689310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second kind of method is graph theoretic methods that person orientally model the education system as a social learning network that connect every learner, teacher and subject.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It requires full kno</a:t>
            </a:r>
            <a:r>
              <a:rPr lang="en-US" sz="1200" dirty="0">
                <a:solidFill>
                  <a:schemeClr val="tx1">
                    <a:lumMod val="85000"/>
                    <a:lumOff val="15000"/>
                  </a:schemeClr>
                </a:solidFill>
                <a:latin typeface="Garamond"/>
              </a:rPr>
              <a:t>w</a:t>
            </a:r>
            <a:r>
              <a:rPr lang="en-US" altLang="zh-CN" sz="1200" dirty="0">
                <a:solidFill>
                  <a:schemeClr val="tx1">
                    <a:lumMod val="85000"/>
                    <a:lumOff val="15000"/>
                  </a:schemeClr>
                </a:solidFill>
                <a:latin typeface="Garamond"/>
              </a:rPr>
              <a:t>ledge about microscopic details, which is hard to compute for large and complex systems. And it’s people oriented, which makes it hard to be applied to other education scenarios</a:t>
            </a:r>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34</a:t>
            </a:fld>
            <a:endParaRPr lang="en-US" altLang="zh-CN"/>
          </a:p>
        </p:txBody>
      </p:sp>
    </p:spTree>
    <p:extLst>
      <p:ext uri="{BB962C8B-B14F-4D97-AF65-F5344CB8AC3E}">
        <p14:creationId xmlns:p14="http://schemas.microsoft.com/office/powerpoint/2010/main" val="3257575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topic adopts different methodologies.</a:t>
            </a:r>
          </a:p>
          <a:p>
            <a:r>
              <a:rPr lang="en-US" dirty="0"/>
              <a:t>In my work, a multistage network is established, and I extract weight neighborhood and path feature from the MSN. And I predict student performance using integrated features in the prediction model</a:t>
            </a: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35</a:t>
            </a:fld>
            <a:endParaRPr lang="en-US" altLang="zh-CN"/>
          </a:p>
        </p:txBody>
      </p:sp>
    </p:spTree>
    <p:extLst>
      <p:ext uri="{BB962C8B-B14F-4D97-AF65-F5344CB8AC3E}">
        <p14:creationId xmlns:p14="http://schemas.microsoft.com/office/powerpoint/2010/main" val="3993251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I model the Multistage Network.</a:t>
            </a:r>
          </a:p>
          <a:p>
            <a:r>
              <a:rPr lang="en-US" dirty="0"/>
              <a:t>I model the multistage education system as a Bayesian network </a:t>
            </a:r>
          </a:p>
          <a:p>
            <a:r>
              <a:rPr lang="en-US" dirty="0"/>
              <a:t>Secondly, I quantify MSN links modeling the stage as nodes, and assign a weight to the edges.</a:t>
            </a: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36</a:t>
            </a:fld>
            <a:endParaRPr lang="en-US" altLang="zh-CN"/>
          </a:p>
        </p:txBody>
      </p:sp>
    </p:spTree>
    <p:extLst>
      <p:ext uri="{BB962C8B-B14F-4D97-AF65-F5344CB8AC3E}">
        <p14:creationId xmlns:p14="http://schemas.microsoft.com/office/powerpoint/2010/main" val="3683900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Bayesian networks are directed acyclic graphs (DAGs) whose nodes represent variables in the Bayesian sense: they may be observable quantities, latent variables, unknown parameters or hypotheses. Edges represent conditional dependencies; nodes that are not connected (no path connects one node to another) represent variables that are conditionally independent of each other. </a:t>
            </a:r>
          </a:p>
          <a:p>
            <a:r>
              <a:rPr lang="en-US" dirty="0"/>
              <a:t>The link weight will be determined by using association rule mining.</a:t>
            </a: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37</a:t>
            </a:fld>
            <a:endParaRPr lang="en-US" altLang="zh-CN"/>
          </a:p>
        </p:txBody>
      </p:sp>
    </p:spTree>
    <p:extLst>
      <p:ext uri="{BB962C8B-B14F-4D97-AF65-F5344CB8AC3E}">
        <p14:creationId xmlns:p14="http://schemas.microsoft.com/office/powerpoint/2010/main" val="3362884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preprocessed the data.</a:t>
            </a:r>
          </a:p>
          <a:p>
            <a:r>
              <a:rPr lang="en-US" dirty="0"/>
              <a:t>And here are the preliminary results</a:t>
            </a:r>
          </a:p>
          <a:p>
            <a:r>
              <a:rPr lang="en-US" dirty="0"/>
              <a:t>I have the jockey club education data set of a school that contains </a:t>
            </a:r>
            <a:r>
              <a:rPr lang="en-US" altLang="zh-CN" dirty="0">
                <a:solidFill>
                  <a:schemeClr val="tx1">
                    <a:lumMod val="85000"/>
                    <a:lumOff val="15000"/>
                  </a:schemeClr>
                </a:solidFill>
                <a:latin typeface="Garamond"/>
              </a:rPr>
              <a:t>Physical status, grades, rewards and punishment information, and others.</a:t>
            </a:r>
          </a:p>
          <a:p>
            <a:r>
              <a:rPr lang="en-US" dirty="0">
                <a:solidFill>
                  <a:schemeClr val="tx1">
                    <a:lumMod val="85000"/>
                    <a:lumOff val="15000"/>
                  </a:schemeClr>
                </a:solidFill>
                <a:latin typeface="Garamond"/>
              </a:rPr>
              <a:t>I preprocessed the data by choosing data over 2017, and I grouped the student by awards and punishments.</a:t>
            </a:r>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38</a:t>
            </a:fld>
            <a:endParaRPr lang="en-US" altLang="zh-CN"/>
          </a:p>
        </p:txBody>
      </p:sp>
    </p:spTree>
    <p:extLst>
      <p:ext uri="{BB962C8B-B14F-4D97-AF65-F5344CB8AC3E}">
        <p14:creationId xmlns:p14="http://schemas.microsoft.com/office/powerpoint/2010/main" val="3542617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 have preprocessed the data.</a:t>
            </a:r>
          </a:p>
          <a:p>
            <a:r>
              <a:rPr lang="en-US" altLang="zh-CN" dirty="0"/>
              <a:t>And here are the preliminary results</a:t>
            </a:r>
          </a:p>
          <a:p>
            <a:r>
              <a:rPr lang="en-US" altLang="zh-CN" dirty="0"/>
              <a:t>I have the jockey club education data set of a school that contains </a:t>
            </a:r>
            <a:r>
              <a:rPr lang="en-US" altLang="zh-CN" dirty="0">
                <a:solidFill>
                  <a:schemeClr val="tx1">
                    <a:lumMod val="85000"/>
                    <a:lumOff val="15000"/>
                  </a:schemeClr>
                </a:solidFill>
                <a:latin typeface="Garamond"/>
              </a:rPr>
              <a:t>Physical status, grades, rewards and punishment information, and others.</a:t>
            </a:r>
          </a:p>
          <a:p>
            <a:r>
              <a:rPr lang="en-US" altLang="zh-CN" dirty="0">
                <a:solidFill>
                  <a:schemeClr val="tx1">
                    <a:lumMod val="85000"/>
                    <a:lumOff val="15000"/>
                  </a:schemeClr>
                </a:solidFill>
                <a:latin typeface="Garamond"/>
              </a:rPr>
              <a:t>I preprocessed the data by choosing data over 2017, and I grouped the student by awards and punishments. Therefore there are four groups like in the picture: group of student that had both punishment and awards, group of students that have only awards…</a:t>
            </a:r>
          </a:p>
          <a:p>
            <a:r>
              <a:rPr lang="en-US" altLang="zh-CN" dirty="0">
                <a:solidFill>
                  <a:schemeClr val="tx1">
                    <a:lumMod val="85000"/>
                    <a:lumOff val="15000"/>
                  </a:schemeClr>
                </a:solidFill>
                <a:latin typeface="Garamond"/>
              </a:rPr>
              <a:t>I drew the performance distribution of each groups, and used </a:t>
            </a:r>
            <a:r>
              <a:rPr lang="en-US" altLang="zh-CN" dirty="0" err="1">
                <a:solidFill>
                  <a:schemeClr val="tx1">
                    <a:lumMod val="85000"/>
                    <a:lumOff val="15000"/>
                  </a:schemeClr>
                </a:solidFill>
                <a:latin typeface="Garamond"/>
              </a:rPr>
              <a:t>anova</a:t>
            </a:r>
            <a:r>
              <a:rPr lang="en-US" altLang="zh-CN" dirty="0">
                <a:solidFill>
                  <a:schemeClr val="tx1">
                    <a:lumMod val="85000"/>
                    <a:lumOff val="15000"/>
                  </a:schemeClr>
                </a:solidFill>
                <a:latin typeface="Garamond"/>
              </a:rPr>
              <a:t> analysis on the four groups.</a:t>
            </a:r>
            <a:endParaRPr lang="en-US" altLang="zh-CN" dirty="0"/>
          </a:p>
          <a:p>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39</a:t>
            </a:fld>
            <a:endParaRPr lang="en-US" altLang="zh-CN"/>
          </a:p>
        </p:txBody>
      </p:sp>
    </p:spTree>
    <p:extLst>
      <p:ext uri="{BB962C8B-B14F-4D97-AF65-F5344CB8AC3E}">
        <p14:creationId xmlns:p14="http://schemas.microsoft.com/office/powerpoint/2010/main" val="26105095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distribution of each group</a:t>
            </a:r>
          </a:p>
          <a:p>
            <a:r>
              <a:rPr lang="en-US" dirty="0"/>
              <a:t>The vertical axis represent the density of student,</a:t>
            </a:r>
          </a:p>
          <a:p>
            <a:r>
              <a:rPr lang="en-US" dirty="0"/>
              <a:t>The horizontal axis represent the performance of students.</a:t>
            </a:r>
          </a:p>
          <a:p>
            <a:r>
              <a:rPr lang="en-US" dirty="0"/>
              <a:t>And also the box plot and violin plot of distribution of student group performance</a:t>
            </a: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40</a:t>
            </a:fld>
            <a:endParaRPr lang="en-US" altLang="zh-CN"/>
          </a:p>
        </p:txBody>
      </p:sp>
    </p:spTree>
    <p:extLst>
      <p:ext uri="{BB962C8B-B14F-4D97-AF65-F5344CB8AC3E}">
        <p14:creationId xmlns:p14="http://schemas.microsoft.com/office/powerpoint/2010/main" val="3122617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Three days before, </a:t>
            </a:r>
            <a:r>
              <a:rPr lang="en-US" altLang="zh-CN" dirty="0"/>
              <a:t>we have discussed about the possible factors that might influence the epidemic situation in order to build a model.</a:t>
            </a:r>
          </a:p>
          <a:p>
            <a:pPr algn="l"/>
            <a:r>
              <a:rPr lang="en-US" dirty="0"/>
              <a:t>Here I have summarized them into 4 groups</a:t>
            </a: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4</a:t>
            </a:fld>
            <a:endParaRPr lang="en-US" altLang="zh-CN"/>
          </a:p>
        </p:txBody>
      </p:sp>
    </p:spTree>
    <p:extLst>
      <p:ext uri="{BB962C8B-B14F-4D97-AF65-F5344CB8AC3E}">
        <p14:creationId xmlns:p14="http://schemas.microsoft.com/office/powerpoint/2010/main" val="1218703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300"/>
              </a:spcBef>
              <a:defRPr/>
            </a:pPr>
            <a:r>
              <a:rPr lang="en-US" altLang="zh-CN" sz="1200" dirty="0">
                <a:solidFill>
                  <a:schemeClr val="tx1">
                    <a:lumMod val="85000"/>
                    <a:lumOff val="15000"/>
                  </a:schemeClr>
                </a:solidFill>
                <a:latin typeface="Garamond"/>
                <a:ea typeface="+mn-ea"/>
                <a:cs typeface="Helvetica"/>
              </a:rPr>
              <a:t>ANOVA is </a:t>
            </a:r>
            <a:r>
              <a:rPr kumimoji="0" lang="en-US" altLang="zh-CN" kern="0" dirty="0">
                <a:solidFill>
                  <a:schemeClr val="tx1">
                    <a:lumMod val="85000"/>
                    <a:lumOff val="15000"/>
                  </a:schemeClr>
                </a:solidFill>
                <a:latin typeface="Garamond"/>
              </a:rPr>
              <a:t>Used for significance test of difference between two or more samples</a:t>
            </a:r>
          </a:p>
          <a:p>
            <a:endParaRPr lang="en-US" dirty="0"/>
          </a:p>
          <a:p>
            <a:r>
              <a:rPr lang="en-US" dirty="0" err="1"/>
              <a:t>P_value</a:t>
            </a:r>
            <a:r>
              <a:rPr lang="en-US" dirty="0"/>
              <a:t>&lt;0.05 it </a:t>
            </a:r>
            <a:r>
              <a:rPr lang="en-US" altLang="zh-CN" b="0" i="0" dirty="0">
                <a:solidFill>
                  <a:srgbClr val="666666"/>
                </a:solidFill>
                <a:effectLst/>
                <a:latin typeface="Arial" panose="020B0604020202020204" pitchFamily="34" charset="0"/>
              </a:rPr>
              <a:t>indicates that there are statistical significant differences between data groups</a:t>
            </a:r>
          </a:p>
          <a:p>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41</a:t>
            </a:fld>
            <a:endParaRPr lang="en-US" altLang="zh-CN"/>
          </a:p>
        </p:txBody>
      </p:sp>
    </p:spTree>
    <p:extLst>
      <p:ext uri="{BB962C8B-B14F-4D97-AF65-F5344CB8AC3E}">
        <p14:creationId xmlns:p14="http://schemas.microsoft.com/office/powerpoint/2010/main" val="34775362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lumMod val="85000"/>
                    <a:lumOff val="15000"/>
                  </a:schemeClr>
                </a:solidFill>
                <a:latin typeface="Garamond"/>
                <a:ea typeface="+mn-ea"/>
                <a:cs typeface="Helvetica"/>
              </a:rPr>
              <a:t>ANOVA uses variance-based F test to check the group mean equality. </a:t>
            </a:r>
          </a:p>
          <a:p>
            <a:endParaRPr lang="en-US" dirty="0"/>
          </a:p>
          <a:p>
            <a:r>
              <a:rPr lang="en-US" dirty="0" err="1"/>
              <a:t>P_value</a:t>
            </a:r>
            <a:r>
              <a:rPr lang="en-US" dirty="0"/>
              <a:t>&lt;0.05</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dirty="0">
                <a:solidFill>
                  <a:srgbClr val="666666"/>
                </a:solidFill>
                <a:effectLst/>
                <a:latin typeface="Arial" panose="020B0604020202020204" pitchFamily="34" charset="0"/>
              </a:rPr>
              <a:t>This indicates that there are statistical significant differences between data groups</a:t>
            </a:r>
          </a:p>
          <a:p>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42</a:t>
            </a:fld>
            <a:endParaRPr lang="en-US" altLang="zh-CN"/>
          </a:p>
        </p:txBody>
      </p:sp>
    </p:spTree>
    <p:extLst>
      <p:ext uri="{BB962C8B-B14F-4D97-AF65-F5344CB8AC3E}">
        <p14:creationId xmlns:p14="http://schemas.microsoft.com/office/powerpoint/2010/main" val="3143770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43</a:t>
            </a:fld>
            <a:endParaRPr lang="en-US" altLang="zh-CN"/>
          </a:p>
        </p:txBody>
      </p:sp>
    </p:spTree>
    <p:extLst>
      <p:ext uri="{BB962C8B-B14F-4D97-AF65-F5344CB8AC3E}">
        <p14:creationId xmlns:p14="http://schemas.microsoft.com/office/powerpoint/2010/main" val="120726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altLang="zh-CN" b="0" i="0" dirty="0">
                <a:solidFill>
                  <a:srgbClr val="2E3033"/>
                </a:solidFill>
                <a:effectLst/>
                <a:latin typeface="Arial" panose="020B0604020202020204" pitchFamily="34" charset="0"/>
              </a:rPr>
              <a:t>I think the first important step is to understand the transmission potential of covid-19</a:t>
            </a:r>
          </a:p>
          <a:p>
            <a:pPr marL="0" indent="0" algn="l">
              <a:buNone/>
            </a:pPr>
            <a:r>
              <a:rPr lang="en-US" altLang="zh-CN" b="0" i="0" dirty="0">
                <a:solidFill>
                  <a:srgbClr val="2E3033"/>
                </a:solidFill>
                <a:effectLst/>
                <a:latin typeface="Arial" panose="020B0604020202020204" pitchFamily="34" charset="0"/>
              </a:rPr>
              <a:t>Like the infection rate, the transmission distance, the contagious period. Will the infectivity evolve with covid-19? Will the infection have bias?</a:t>
            </a:r>
          </a:p>
          <a:p>
            <a:pPr marL="0" indent="0" algn="l">
              <a:buNone/>
            </a:pPr>
            <a:r>
              <a:rPr lang="en-US" altLang="zh-CN" b="0" i="0" dirty="0">
                <a:solidFill>
                  <a:srgbClr val="2E3033"/>
                </a:solidFill>
                <a:effectLst/>
                <a:latin typeface="Arial" panose="020B0604020202020204" pitchFamily="34" charset="0"/>
              </a:rPr>
              <a:t>Also, I think Hong Kong’s policy former intervention was quite effective, since we had decreased the confirmed cases below 10 repeatedly.</a:t>
            </a:r>
          </a:p>
          <a:p>
            <a:pPr marL="0" indent="0" algn="l">
              <a:buNone/>
            </a:pPr>
            <a:endParaRPr lang="en-US" altLang="zh-CN" b="0" i="0" dirty="0">
              <a:solidFill>
                <a:srgbClr val="2E3033"/>
              </a:solidFill>
              <a:effectLst/>
              <a:latin typeface="Arial" panose="020B0604020202020204" pitchFamily="34" charset="0"/>
            </a:endParaRPr>
          </a:p>
          <a:p>
            <a:pPr marL="228600" indent="-228600" algn="l">
              <a:buAutoNum type="arabicParenBoth"/>
            </a:pPr>
            <a:endParaRPr lang="en-US" altLang="zh-CN" b="0" i="0" dirty="0">
              <a:solidFill>
                <a:srgbClr val="2E3033"/>
              </a:solidFill>
              <a:effectLst/>
              <a:latin typeface="Arial" panose="020B0604020202020204" pitchFamily="34" charset="0"/>
            </a:endParaRPr>
          </a:p>
          <a:p>
            <a:pPr marL="228600" indent="-228600" algn="l">
              <a:buAutoNum type="arabicParenBoth"/>
            </a:pPr>
            <a:endParaRPr lang="en-US" altLang="zh-CN" b="0" i="0" dirty="0">
              <a:solidFill>
                <a:srgbClr val="2E3033"/>
              </a:solidFill>
              <a:effectLst/>
              <a:latin typeface="Arial" panose="020B0604020202020204" pitchFamily="34" charset="0"/>
            </a:endParaRPr>
          </a:p>
          <a:p>
            <a:pPr marL="228600" indent="-228600" algn="l">
              <a:buAutoNum type="arabicParenBoth"/>
            </a:pPr>
            <a:r>
              <a:rPr lang="en-US" altLang="zh-CN" b="0" i="0" dirty="0">
                <a:solidFill>
                  <a:srgbClr val="2E3033"/>
                </a:solidFill>
                <a:effectLst/>
                <a:latin typeface="Arial" panose="020B0604020202020204" pitchFamily="34" charset="0"/>
              </a:rPr>
              <a:t>Duration: The longer a person is sick, the longer they will be able to infect others. The sooner the person is isolated, the less chance he has of infecting others.</a:t>
            </a:r>
          </a:p>
          <a:p>
            <a:pPr marL="228600" indent="-228600" algn="l">
              <a:buAutoNum type="arabicParenBoth"/>
            </a:pPr>
            <a:r>
              <a:rPr lang="en-US" altLang="zh-CN" b="0" i="0" dirty="0">
                <a:solidFill>
                  <a:srgbClr val="2A3135"/>
                </a:solidFill>
                <a:effectLst/>
                <a:latin typeface="-apple-system"/>
              </a:rPr>
              <a:t>Reproductive number: Number of secondary infections caused by an infected person</a:t>
            </a:r>
          </a:p>
          <a:p>
            <a:pPr marL="228600" indent="-228600" algn="l">
              <a:buAutoNum type="arabicParenBoth"/>
            </a:pPr>
            <a:r>
              <a:rPr lang="en-US" altLang="zh-CN" b="0" i="0" dirty="0">
                <a:solidFill>
                  <a:srgbClr val="2E3033"/>
                </a:solidFill>
                <a:effectLst/>
                <a:latin typeface="Arial" panose="020B0604020202020204" pitchFamily="34" charset="0"/>
              </a:rPr>
              <a:t>Susceptibility: When the virus is transmitted to another person, what is the likelihood that person will be infected? Since novel Coronavirus currently has no protection mechanism or vaccine against it, its susceptibility is nearly 100 percent.</a:t>
            </a:r>
            <a:endParaRPr lang="en-US" altLang="zh-CN"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5</a:t>
            </a:fld>
            <a:endParaRPr lang="en-US" altLang="zh-CN"/>
          </a:p>
        </p:txBody>
      </p:sp>
    </p:spTree>
    <p:extLst>
      <p:ext uri="{BB962C8B-B14F-4D97-AF65-F5344CB8AC3E}">
        <p14:creationId xmlns:p14="http://schemas.microsoft.com/office/powerpoint/2010/main" val="1069575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solidFill>
                  <a:srgbClr val="333333"/>
                </a:solidFill>
                <a:effectLst/>
                <a:latin typeface="Arial" panose="020B0604020202020204" pitchFamily="34" charset="0"/>
              </a:rPr>
              <a:t>And social network of people and location that we go can also have an impact on transmission of covid-19</a:t>
            </a:r>
          </a:p>
          <a:p>
            <a:pPr algn="l"/>
            <a:endParaRPr lang="en-US" altLang="zh-CN" b="0" i="0" dirty="0">
              <a:solidFill>
                <a:srgbClr val="333333"/>
              </a:solidFill>
              <a:effectLst/>
              <a:latin typeface="Arial" panose="020B0604020202020204" pitchFamily="34" charset="0"/>
            </a:endParaRPr>
          </a:p>
          <a:p>
            <a:pPr algn="l"/>
            <a:endParaRPr lang="en-US" altLang="zh-CN" b="0" i="0" dirty="0">
              <a:solidFill>
                <a:srgbClr val="333333"/>
              </a:solidFill>
              <a:effectLst/>
              <a:latin typeface="Arial" panose="020B0604020202020204" pitchFamily="34" charset="0"/>
            </a:endParaRPr>
          </a:p>
          <a:p>
            <a:pPr algn="l"/>
            <a:r>
              <a:rPr lang="en-US" altLang="zh-CN" b="0" i="0" dirty="0">
                <a:solidFill>
                  <a:srgbClr val="333333"/>
                </a:solidFill>
                <a:effectLst/>
                <a:latin typeface="Arial" panose="020B0604020202020204" pitchFamily="34" charset="0"/>
              </a:rPr>
              <a:t>The actual number of confirmed infections: It depends on a country's testing capacity and how many people are willing to be tested.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lumMod val="85000"/>
                    <a:lumOff val="15000"/>
                  </a:schemeClr>
                </a:solidFill>
                <a:latin typeface="Garamond"/>
                <a:ea typeface="+mn-ea"/>
                <a:cs typeface="Helvetica"/>
              </a:rPr>
              <a:t>Demographic: (place to go, distance to walk, behavior)</a:t>
            </a:r>
            <a:endParaRPr lang="en-US" altLang="zh-CN"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6</a:t>
            </a:fld>
            <a:endParaRPr lang="en-US" altLang="zh-CN"/>
          </a:p>
        </p:txBody>
      </p:sp>
    </p:spTree>
    <p:extLst>
      <p:ext uri="{BB962C8B-B14F-4D97-AF65-F5344CB8AC3E}">
        <p14:creationId xmlns:p14="http://schemas.microsoft.com/office/powerpoint/2010/main" val="4154084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altLang="zh-CN" b="0" i="0" dirty="0">
                <a:solidFill>
                  <a:srgbClr val="333333"/>
                </a:solidFill>
                <a:effectLst/>
                <a:latin typeface="Arial" panose="020B0604020202020204" pitchFamily="34" charset="0"/>
              </a:rPr>
              <a:t>Here we came up with some concerns about the virus transmission potential, and the characteristic of the epidemic in Hong Kong.</a:t>
            </a: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7</a:t>
            </a:fld>
            <a:endParaRPr lang="en-US" altLang="zh-CN"/>
          </a:p>
        </p:txBody>
      </p:sp>
    </p:spTree>
    <p:extLst>
      <p:ext uri="{BB962C8B-B14F-4D97-AF65-F5344CB8AC3E}">
        <p14:creationId xmlns:p14="http://schemas.microsoft.com/office/powerpoint/2010/main" val="260071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This few days I managed to do a little bit literature reviews to answer the questions</a:t>
            </a: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8</a:t>
            </a:fld>
            <a:endParaRPr lang="en-US" altLang="zh-CN"/>
          </a:p>
        </p:txBody>
      </p:sp>
    </p:spTree>
    <p:extLst>
      <p:ext uri="{BB962C8B-B14F-4D97-AF65-F5344CB8AC3E}">
        <p14:creationId xmlns:p14="http://schemas.microsoft.com/office/powerpoint/2010/main" val="144486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lumMod val="50000"/>
                    <a:lumOff val="50000"/>
                  </a:schemeClr>
                </a:solidFill>
                <a:latin typeface="Garamond"/>
              </a:rPr>
              <a:t>First, to answer the question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lumMod val="50000"/>
                    <a:lumOff val="50000"/>
                  </a:schemeClr>
                </a:solidFill>
                <a:latin typeface="Garamond"/>
              </a:rPr>
              <a:t>(Can not be quantified)</a:t>
            </a:r>
          </a:p>
          <a:p>
            <a:pPr algn="l"/>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9</a:t>
            </a:fld>
            <a:endParaRPr lang="en-US" altLang="zh-CN"/>
          </a:p>
        </p:txBody>
      </p:sp>
    </p:spTree>
    <p:extLst>
      <p:ext uri="{BB962C8B-B14F-4D97-AF65-F5344CB8AC3E}">
        <p14:creationId xmlns:p14="http://schemas.microsoft.com/office/powerpoint/2010/main" val="1507408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5" name="Picture 4" descr="ppt template1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55600" y="6188713"/>
            <a:ext cx="2743200" cy="297633"/>
          </a:xfrm>
          <a:prstGeom prst="rect">
            <a:avLst/>
          </a:prstGeom>
        </p:spPr>
        <p:txBody>
          <a:bodyPr/>
          <a:lstStyle/>
          <a:p>
            <a:fld id="{98F96A78-E747-452A-A472-1528F572ED5B}" type="datetimeFigureOut">
              <a:rPr lang="en-US" smtClean="0"/>
              <a:t>12/10/2020</a:t>
            </a:fld>
            <a:endParaRPr lang="en-US" dirty="0"/>
          </a:p>
        </p:txBody>
      </p:sp>
      <p:sp>
        <p:nvSpPr>
          <p:cNvPr id="6" name="Slide Number Placeholder 5"/>
          <p:cNvSpPr>
            <a:spLocks noGrp="1"/>
          </p:cNvSpPr>
          <p:nvPr>
            <p:ph type="sldNum" sz="quarter" idx="12"/>
          </p:nvPr>
        </p:nvSpPr>
        <p:spPr>
          <a:xfrm>
            <a:off x="8610600" y="6188713"/>
            <a:ext cx="2743200" cy="297633"/>
          </a:xfrm>
          <a:prstGeom prst="rect">
            <a:avLst/>
          </a:prstGeom>
        </p:spPr>
        <p:txBody>
          <a:bodyPr/>
          <a:lstStyle/>
          <a:p>
            <a:fld id="{2B7B873C-A46E-4878-A014-BF36A57BE664}" type="slidenum">
              <a:rPr lang="en-US" smtClean="0"/>
              <a:t>‹#›</a:t>
            </a:fld>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461674" y="110702"/>
            <a:ext cx="2233615" cy="321490"/>
          </a:xfrm>
          <a:prstGeom prst="rect">
            <a:avLst/>
          </a:prstGeom>
        </p:spPr>
      </p:pic>
    </p:spTree>
    <p:extLst>
      <p:ext uri="{BB962C8B-B14F-4D97-AF65-F5344CB8AC3E}">
        <p14:creationId xmlns:p14="http://schemas.microsoft.com/office/powerpoint/2010/main" val="749905079"/>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3748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Title 4"/>
          <p:cNvSpPr>
            <a:spLocks noGrp="1" noChangeArrowheads="1"/>
          </p:cNvSpPr>
          <p:nvPr>
            <p:ph type="title"/>
          </p:nvPr>
        </p:nvSpPr>
        <p:spPr bwMode="auto">
          <a:xfrm>
            <a:off x="334435" y="609600"/>
            <a:ext cx="11387667" cy="685800"/>
          </a:xfrm>
          <a:prstGeom prst="rect">
            <a:avLst/>
          </a:prstGeom>
          <a:noFill/>
          <a:ln>
            <a:noFill/>
          </a:ln>
        </p:spPr>
        <p:txBody>
          <a:bodyPr/>
          <a:lstStyle/>
          <a:p>
            <a:pPr lvl="0"/>
            <a:r>
              <a:rPr lang="en-US" altLang="zh-CN"/>
              <a:t>Click to edit Master title style</a:t>
            </a:r>
          </a:p>
        </p:txBody>
      </p:sp>
      <p:sp>
        <p:nvSpPr>
          <p:cNvPr id="6" name="Rectangle 10"/>
          <p:cNvSpPr>
            <a:spLocks noGrp="1" noChangeArrowheads="1"/>
          </p:cNvSpPr>
          <p:nvPr>
            <p:ph idx="1"/>
          </p:nvPr>
        </p:nvSpPr>
        <p:spPr bwMode="auto">
          <a:xfrm>
            <a:off x="334435" y="1412875"/>
            <a:ext cx="11523133" cy="5024438"/>
          </a:xfrm>
          <a:prstGeom prst="rect">
            <a:avLst/>
          </a:prstGeom>
          <a:noFill/>
          <a:ln>
            <a:noFill/>
          </a:ln>
        </p:spPr>
        <p:txBody>
          <a:bodyPr/>
          <a:lstStyle/>
          <a:p>
            <a:pPr lvl="0"/>
            <a:r>
              <a:rPr lang="en-US" altLang="zh-CN" noProof="0" dirty="0"/>
              <a:t>Click to edit Master text styles</a:t>
            </a:r>
          </a:p>
          <a:p>
            <a:pPr lvl="1"/>
            <a:r>
              <a:rPr lang="en-US" altLang="zh-CN" noProof="0" dirty="0"/>
              <a:t>Second level</a:t>
            </a:r>
          </a:p>
          <a:p>
            <a:pPr lvl="2"/>
            <a:r>
              <a:rPr lang="en-US" altLang="zh-CN" noProof="0" dirty="0"/>
              <a:t>Third level</a:t>
            </a:r>
          </a:p>
          <a:p>
            <a:pPr lvl="3"/>
            <a:r>
              <a:rPr lang="en-US" altLang="zh-CN" noProof="0" dirty="0"/>
              <a:t>Fourth level</a:t>
            </a:r>
          </a:p>
          <a:p>
            <a:pPr lvl="4"/>
            <a:r>
              <a:rPr lang="en-US" altLang="zh-CN" noProof="0" dirty="0"/>
              <a:t>Fifth level</a:t>
            </a:r>
          </a:p>
        </p:txBody>
      </p:sp>
    </p:spTree>
    <p:extLst>
      <p:ext uri="{BB962C8B-B14F-4D97-AF65-F5344CB8AC3E}">
        <p14:creationId xmlns:p14="http://schemas.microsoft.com/office/powerpoint/2010/main" val="2269111191"/>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334433" y="609600"/>
            <a:ext cx="11387667" cy="68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32" name="Rectangle 10"/>
          <p:cNvSpPr>
            <a:spLocks noGrp="1" noChangeArrowheads="1"/>
          </p:cNvSpPr>
          <p:nvPr>
            <p:ph type="body" idx="1"/>
          </p:nvPr>
        </p:nvSpPr>
        <p:spPr bwMode="auto">
          <a:xfrm>
            <a:off x="334434" y="1412875"/>
            <a:ext cx="11523133" cy="502443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xStyles>
    <p:title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p:titleStyle>
    <p:body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3.jpe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735" y="4869160"/>
            <a:ext cx="11523133" cy="1296144"/>
          </a:xfrm>
        </p:spPr>
        <p:txBody>
          <a:bodyPr/>
          <a:lstStyle/>
          <a:p>
            <a:pPr marL="0" indent="0" algn="ctr">
              <a:lnSpc>
                <a:spcPct val="115000"/>
              </a:lnSpc>
              <a:spcAft>
                <a:spcPts val="0"/>
              </a:spcAft>
              <a:buNone/>
              <a:tabLst>
                <a:tab pos="457200" algn="l"/>
              </a:tabLst>
            </a:pPr>
            <a:r>
              <a:rPr lang="en-US" dirty="0">
                <a:solidFill>
                  <a:schemeClr val="tx1">
                    <a:lumMod val="85000"/>
                    <a:lumOff val="15000"/>
                  </a:schemeClr>
                </a:solidFill>
                <a:latin typeface="Garamond"/>
              </a:rPr>
              <a:t>ZHAO </a:t>
            </a:r>
            <a:r>
              <a:rPr lang="en-US" dirty="0" err="1">
                <a:solidFill>
                  <a:schemeClr val="tx1">
                    <a:lumMod val="85000"/>
                    <a:lumOff val="15000"/>
                  </a:schemeClr>
                </a:solidFill>
                <a:latin typeface="Garamond"/>
              </a:rPr>
              <a:t>Yuqing</a:t>
            </a:r>
            <a:endParaRPr lang="en-US" dirty="0">
              <a:solidFill>
                <a:schemeClr val="tx1">
                  <a:lumMod val="85000"/>
                  <a:lumOff val="15000"/>
                </a:schemeClr>
              </a:solidFill>
              <a:latin typeface="Garamond"/>
            </a:endParaRPr>
          </a:p>
          <a:p>
            <a:pPr marL="0" indent="0" algn="ctr">
              <a:lnSpc>
                <a:spcPct val="115000"/>
              </a:lnSpc>
              <a:spcAft>
                <a:spcPts val="0"/>
              </a:spcAft>
              <a:buNone/>
              <a:tabLst>
                <a:tab pos="457200" algn="l"/>
              </a:tabLst>
            </a:pPr>
            <a:r>
              <a:rPr lang="en-US" dirty="0">
                <a:solidFill>
                  <a:schemeClr val="tx1">
                    <a:lumMod val="85000"/>
                    <a:lumOff val="15000"/>
                  </a:schemeClr>
                </a:solidFill>
                <a:latin typeface="Garamond"/>
              </a:rPr>
              <a:t>csyzhao1@comp.polyu.edu.hk</a:t>
            </a:r>
            <a:endParaRPr lang="en-HK" dirty="0">
              <a:solidFill>
                <a:schemeClr val="tx1">
                  <a:lumMod val="85000"/>
                  <a:lumOff val="15000"/>
                </a:schemeClr>
              </a:solidFill>
              <a:latin typeface="Garamond"/>
            </a:endParaRPr>
          </a:p>
        </p:txBody>
      </p:sp>
      <p:sp>
        <p:nvSpPr>
          <p:cNvPr id="4" name="Title 1">
            <a:extLst>
              <a:ext uri="{FF2B5EF4-FFF2-40B4-BE49-F238E27FC236}">
                <a16:creationId xmlns:a16="http://schemas.microsoft.com/office/drawing/2014/main" id="{E3198475-D9BD-DC48-8711-0B9E9E0418F4}"/>
              </a:ext>
            </a:extLst>
          </p:cNvPr>
          <p:cNvSpPr txBox="1">
            <a:spLocks/>
          </p:cNvSpPr>
          <p:nvPr/>
        </p:nvSpPr>
        <p:spPr bwMode="auto">
          <a:xfrm>
            <a:off x="1749386" y="1844824"/>
            <a:ext cx="8469829" cy="1716214"/>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lang="en-US" altLang="zh-CN" dirty="0">
                <a:solidFill>
                  <a:schemeClr val="tx1">
                    <a:lumMod val="95000"/>
                    <a:lumOff val="5000"/>
                  </a:schemeClr>
                </a:solidFill>
                <a:latin typeface="Garamond"/>
                <a:cs typeface="Garamond"/>
              </a:rPr>
              <a:t>How to Stop the 4</a:t>
            </a:r>
            <a:r>
              <a:rPr lang="en-US" altLang="zh-CN" baseline="30000" dirty="0">
                <a:solidFill>
                  <a:schemeClr val="tx1">
                    <a:lumMod val="95000"/>
                    <a:lumOff val="5000"/>
                  </a:schemeClr>
                </a:solidFill>
                <a:latin typeface="Garamond"/>
                <a:cs typeface="Garamond"/>
              </a:rPr>
              <a:t>th</a:t>
            </a:r>
            <a:r>
              <a:rPr lang="en-US" altLang="zh-CN" dirty="0">
                <a:solidFill>
                  <a:schemeClr val="tx1">
                    <a:lumMod val="95000"/>
                    <a:lumOff val="5000"/>
                  </a:schemeClr>
                </a:solidFill>
                <a:latin typeface="Garamond"/>
                <a:cs typeface="Garamond"/>
              </a:rPr>
              <a:t> Wave of Epidemic in Hong Kong?</a:t>
            </a:r>
            <a:endParaRPr lang="en-US" altLang="zh-CN" sz="3600" dirty="0">
              <a:solidFill>
                <a:schemeClr val="tx1">
                  <a:lumMod val="95000"/>
                  <a:lumOff val="5000"/>
                </a:schemeClr>
              </a:solidFill>
              <a:latin typeface="Garamond"/>
              <a:cs typeface="Garamond"/>
            </a:endParaRPr>
          </a:p>
        </p:txBody>
      </p:sp>
    </p:spTree>
    <p:extLst>
      <p:ext uri="{BB962C8B-B14F-4D97-AF65-F5344CB8AC3E}">
        <p14:creationId xmlns:p14="http://schemas.microsoft.com/office/powerpoint/2010/main" val="227853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1503047"/>
            <a:ext cx="9865096" cy="4277378"/>
          </a:xfrm>
        </p:spPr>
        <p:txBody>
          <a:bodyPr/>
          <a:lstStyle/>
          <a:p>
            <a:pPr marL="514350" indent="-514350">
              <a:spcBef>
                <a:spcPts val="1300"/>
              </a:spcBef>
              <a:buFont typeface="+mj-ea"/>
              <a:buAutoNum type="circleNumDbPlain" startAt="2"/>
              <a:defRPr/>
            </a:pPr>
            <a:r>
              <a:rPr lang="en-US" sz="3200" b="1" dirty="0">
                <a:solidFill>
                  <a:schemeClr val="tx1">
                    <a:lumMod val="85000"/>
                    <a:lumOff val="15000"/>
                  </a:schemeClr>
                </a:solidFill>
                <a:latin typeface="Garamond"/>
              </a:rPr>
              <a:t>How many people can one person infect? </a:t>
            </a:r>
            <a:endParaRPr lang="en-US" altLang="zh-CN" sz="2000" dirty="0">
              <a:solidFill>
                <a:schemeClr val="tx1">
                  <a:lumMod val="85000"/>
                  <a:lumOff val="15000"/>
                </a:schemeClr>
              </a:solidFill>
              <a:latin typeface="Garamond"/>
            </a:endParaRPr>
          </a:p>
        </p:txBody>
      </p:sp>
      <p:sp>
        <p:nvSpPr>
          <p:cNvPr id="15" name="Title 1">
            <a:extLst>
              <a:ext uri="{FF2B5EF4-FFF2-40B4-BE49-F238E27FC236}">
                <a16:creationId xmlns:a16="http://schemas.microsoft.com/office/drawing/2014/main" id="{7D0C017C-9154-4235-8B51-7EC4CF06F53E}"/>
              </a:ext>
            </a:extLst>
          </p:cNvPr>
          <p:cNvSpPr txBox="1">
            <a:spLocks/>
          </p:cNvSpPr>
          <p:nvPr/>
        </p:nvSpPr>
        <p:spPr bwMode="auto">
          <a:xfrm>
            <a:off x="402166" y="817247"/>
            <a:ext cx="11387667" cy="68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endParaRPr kumimoji="0" lang="en-US" kern="0" dirty="0"/>
          </a:p>
        </p:txBody>
      </p:sp>
      <p:pic>
        <p:nvPicPr>
          <p:cNvPr id="7" name="Picture 2" descr="Infografik Symbole Corona-Infektion EN - reproductive number">
            <a:extLst>
              <a:ext uri="{FF2B5EF4-FFF2-40B4-BE49-F238E27FC236}">
                <a16:creationId xmlns:a16="http://schemas.microsoft.com/office/drawing/2014/main" id="{EE66C006-ED2F-4260-B96A-8192B5B6E61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99927" y="2276872"/>
            <a:ext cx="7392143" cy="415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86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22" y="1443512"/>
            <a:ext cx="9468654" cy="4277378"/>
          </a:xfrm>
        </p:spPr>
        <p:txBody>
          <a:bodyPr/>
          <a:lstStyle/>
          <a:p>
            <a:pPr marL="514350" indent="-514350">
              <a:spcBef>
                <a:spcPts val="1300"/>
              </a:spcBef>
              <a:buFont typeface="+mj-ea"/>
              <a:buAutoNum type="circleNumDbPlain" startAt="2"/>
              <a:defRPr/>
            </a:pPr>
            <a:r>
              <a:rPr lang="en-US" sz="3200" b="1" dirty="0">
                <a:solidFill>
                  <a:schemeClr val="tx1">
                    <a:lumMod val="85000"/>
                    <a:lumOff val="15000"/>
                  </a:schemeClr>
                </a:solidFill>
                <a:latin typeface="Garamond"/>
              </a:rPr>
              <a:t>How many people can one person infect?</a:t>
            </a:r>
            <a:r>
              <a:rPr lang="en-US" altLang="zh-CN" sz="3200" dirty="0">
                <a:solidFill>
                  <a:schemeClr val="tx1">
                    <a:lumMod val="85000"/>
                    <a:lumOff val="15000"/>
                  </a:schemeClr>
                </a:solidFill>
                <a:latin typeface="Garamond"/>
              </a:rPr>
              <a:t> </a:t>
            </a:r>
            <a:endParaRPr lang="en-US" sz="3200" b="1" dirty="0">
              <a:solidFill>
                <a:schemeClr val="tx1">
                  <a:lumMod val="85000"/>
                  <a:lumOff val="15000"/>
                </a:schemeClr>
              </a:solidFill>
              <a:latin typeface="Garamond"/>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370F4E7F-B89A-41D1-A70C-AFE3B3B818E0}"/>
                  </a:ext>
                </a:extLst>
              </p:cNvPr>
              <p:cNvSpPr txBox="1">
                <a:spLocks/>
              </p:cNvSpPr>
              <p:nvPr/>
            </p:nvSpPr>
            <p:spPr bwMode="auto">
              <a:xfrm>
                <a:off x="463963" y="2161026"/>
                <a:ext cx="8728381" cy="3685617"/>
              </a:xfrm>
              <a:prstGeom prst="rect">
                <a:avLst/>
              </a:prstGeom>
              <a:noFill/>
              <a:ln>
                <a:noFill/>
              </a:ln>
              <a:extLst>
                <a:ext uri="{FAA26D3D-D897-4be2-8F04-BA451C77F1D7}">
                  <ma14:placeholderFlag xmlns:ma14="http://schemas.microsoft.com/office/mac/drawingml/2011/main" xmlns="" val="1"/>
                </a:ex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sz="2800" kern="0" dirty="0">
                    <a:solidFill>
                      <a:schemeClr val="tx1">
                        <a:lumMod val="85000"/>
                        <a:lumOff val="15000"/>
                      </a:schemeClr>
                    </a:solidFill>
                    <a:latin typeface="Garamond"/>
                  </a:rPr>
                  <a:t>Basic reproduction Number </a:t>
                </a:r>
                <a14:m>
                  <m:oMath xmlns:m="http://schemas.openxmlformats.org/officeDocument/2006/math">
                    <m:sSub>
                      <m:sSubPr>
                        <m:ctrlPr>
                          <a:rPr kumimoji="0" lang="en-US" sz="2800" b="0" i="1" kern="0" smtClean="0">
                            <a:solidFill>
                              <a:schemeClr val="tx1">
                                <a:lumMod val="85000"/>
                                <a:lumOff val="15000"/>
                              </a:schemeClr>
                            </a:solidFill>
                            <a:latin typeface="Cambria Math" panose="02040503050406030204" pitchFamily="18" charset="0"/>
                          </a:rPr>
                        </m:ctrlPr>
                      </m:sSubPr>
                      <m:e>
                        <m:r>
                          <a:rPr kumimoji="0" lang="en-US" sz="2800" b="0" i="1" kern="0" smtClean="0">
                            <a:solidFill>
                              <a:schemeClr val="tx1">
                                <a:lumMod val="85000"/>
                                <a:lumOff val="15000"/>
                              </a:schemeClr>
                            </a:solidFill>
                            <a:latin typeface="Cambria Math" panose="02040503050406030204" pitchFamily="18" charset="0"/>
                          </a:rPr>
                          <m:t>𝑅</m:t>
                        </m:r>
                      </m:e>
                      <m:sub>
                        <m:r>
                          <a:rPr kumimoji="0" lang="en-US" sz="2800" b="0" i="1" kern="0" smtClean="0">
                            <a:solidFill>
                              <a:schemeClr val="tx1">
                                <a:lumMod val="85000"/>
                                <a:lumOff val="15000"/>
                              </a:schemeClr>
                            </a:solidFill>
                            <a:latin typeface="Cambria Math" panose="02040503050406030204" pitchFamily="18" charset="0"/>
                          </a:rPr>
                          <m:t>0</m:t>
                        </m:r>
                      </m:sub>
                    </m:sSub>
                  </m:oMath>
                </a14:m>
                <a:endParaRPr kumimoji="0" lang="en-US" sz="2800" kern="0" dirty="0">
                  <a:solidFill>
                    <a:schemeClr val="tx1">
                      <a:lumMod val="85000"/>
                      <a:lumOff val="15000"/>
                    </a:schemeClr>
                  </a:solidFill>
                  <a:latin typeface="Garamond"/>
                </a:endParaRPr>
              </a:p>
              <a:p>
                <a:pPr lvl="1">
                  <a:spcBef>
                    <a:spcPts val="1300"/>
                  </a:spcBef>
                  <a:defRPr/>
                </a:pPr>
                <a:r>
                  <a:rPr kumimoji="0" lang="en-US" sz="2000" kern="0" dirty="0">
                    <a:solidFill>
                      <a:schemeClr val="tx1">
                        <a:lumMod val="85000"/>
                        <a:lumOff val="15000"/>
                      </a:schemeClr>
                    </a:solidFill>
                    <a:latin typeface="Garamond"/>
                  </a:rPr>
                  <a:t>For COVID-19, the reproductive number should be </a:t>
                </a:r>
                <a:r>
                  <a:rPr kumimoji="0" lang="en-US" sz="2000" kern="0" dirty="0">
                    <a:solidFill>
                      <a:srgbClr val="C00000"/>
                    </a:solidFill>
                    <a:latin typeface="Garamond"/>
                  </a:rPr>
                  <a:t>between 2 and 2.5</a:t>
                </a:r>
                <a:r>
                  <a:rPr kumimoji="0" lang="en-US" sz="2000" kern="0" dirty="0">
                    <a:solidFill>
                      <a:schemeClr val="tx1">
                        <a:lumMod val="85000"/>
                        <a:lumOff val="15000"/>
                      </a:schemeClr>
                    </a:solidFill>
                    <a:latin typeface="Garamond"/>
                  </a:rPr>
                  <a:t>, higher than for influenza. [1]</a:t>
                </a:r>
              </a:p>
              <a:p>
                <a:pPr lvl="1">
                  <a:spcBef>
                    <a:spcPts val="1300"/>
                  </a:spcBef>
                  <a:defRPr/>
                </a:pPr>
                <a:r>
                  <a:rPr kumimoji="0" lang="en-US" sz="2000" kern="0" dirty="0">
                    <a:solidFill>
                      <a:schemeClr val="tx1">
                        <a:lumMod val="85000"/>
                        <a:lumOff val="15000"/>
                      </a:schemeClr>
                    </a:solidFill>
                    <a:latin typeface="Garamond"/>
                  </a:rPr>
                  <a:t>Preliminary assessment of the transmission dynamics of COVID-19 shows that the basic reproductive number (</a:t>
                </a:r>
                <a14:m>
                  <m:oMath xmlns:m="http://schemas.openxmlformats.org/officeDocument/2006/math">
                    <m:sSub>
                      <m:sSubPr>
                        <m:ctrlPr>
                          <a:rPr kumimoji="0" lang="en-US" sz="2000" b="0" i="1" kern="0" smtClean="0">
                            <a:solidFill>
                              <a:schemeClr val="tx1">
                                <a:lumMod val="85000"/>
                                <a:lumOff val="15000"/>
                              </a:schemeClr>
                            </a:solidFill>
                            <a:latin typeface="Cambria Math" panose="02040503050406030204" pitchFamily="18" charset="0"/>
                          </a:rPr>
                        </m:ctrlPr>
                      </m:sSubPr>
                      <m:e>
                        <m:r>
                          <a:rPr kumimoji="0" lang="en-US" sz="2000" b="0" i="1" kern="0" smtClean="0">
                            <a:solidFill>
                              <a:schemeClr val="tx1">
                                <a:lumMod val="85000"/>
                                <a:lumOff val="15000"/>
                              </a:schemeClr>
                            </a:solidFill>
                            <a:latin typeface="Cambria Math" panose="02040503050406030204" pitchFamily="18" charset="0"/>
                          </a:rPr>
                          <m:t>𝑅</m:t>
                        </m:r>
                      </m:e>
                      <m:sub>
                        <m:r>
                          <a:rPr kumimoji="0" lang="en-US" sz="2000" b="0" i="1" kern="0" smtClean="0">
                            <a:solidFill>
                              <a:schemeClr val="tx1">
                                <a:lumMod val="85000"/>
                                <a:lumOff val="15000"/>
                              </a:schemeClr>
                            </a:solidFill>
                            <a:latin typeface="Cambria Math" panose="02040503050406030204" pitchFamily="18" charset="0"/>
                          </a:rPr>
                          <m:t>0</m:t>
                        </m:r>
                      </m:sub>
                    </m:sSub>
                  </m:oMath>
                </a14:m>
                <a:r>
                  <a:rPr kumimoji="0" lang="en-US" sz="2000" kern="0" dirty="0">
                    <a:solidFill>
                      <a:schemeClr val="tx1">
                        <a:lumMod val="85000"/>
                        <a:lumOff val="15000"/>
                      </a:schemeClr>
                    </a:solidFill>
                    <a:latin typeface="Garamond"/>
                  </a:rPr>
                  <a:t>) of 2019-NCOV is estimated at 1.4-3.9 [2]</a:t>
                </a:r>
              </a:p>
              <a:p>
                <a:pPr lvl="1">
                  <a:spcBef>
                    <a:spcPts val="1300"/>
                  </a:spcBef>
                  <a:defRPr/>
                </a:pPr>
                <a:r>
                  <a:rPr kumimoji="0" lang="en-US" sz="2000" kern="0" dirty="0">
                    <a:solidFill>
                      <a:srgbClr val="C00000"/>
                    </a:solidFill>
                    <a:latin typeface="Garamond"/>
                  </a:rPr>
                  <a:t>3.8 to 8.9 </a:t>
                </a:r>
                <a:r>
                  <a:rPr kumimoji="0" lang="en-US" sz="2000" kern="0" dirty="0">
                    <a:solidFill>
                      <a:schemeClr val="tx1">
                        <a:lumMod val="85000"/>
                        <a:lumOff val="15000"/>
                      </a:schemeClr>
                    </a:solidFill>
                    <a:latin typeface="Garamond"/>
                  </a:rPr>
                  <a:t>(</a:t>
                </a:r>
                <a:r>
                  <a:rPr kumimoji="0" lang="en-US" sz="2000" kern="0" dirty="0">
                    <a:solidFill>
                      <a:srgbClr val="C00000"/>
                    </a:solidFill>
                    <a:latin typeface="Garamond"/>
                  </a:rPr>
                  <a:t>without intervention </a:t>
                </a:r>
                <a:r>
                  <a:rPr kumimoji="0" lang="en-US" sz="2000" kern="0" dirty="0">
                    <a:solidFill>
                      <a:schemeClr val="tx1">
                        <a:lumMod val="85000"/>
                        <a:lumOff val="15000"/>
                      </a:schemeClr>
                    </a:solidFill>
                    <a:latin typeface="Garamond"/>
                  </a:rPr>
                  <a:t>in June 2020) [3] </a:t>
                </a:r>
                <a:r>
                  <a:rPr kumimoji="0" lang="en-US" sz="2000" kern="0" dirty="0">
                    <a:solidFill>
                      <a:srgbClr val="C00000"/>
                    </a:solidFill>
                    <a:latin typeface="Garamond"/>
                  </a:rPr>
                  <a:t>After the intervention, 1.4 to 3.8</a:t>
                </a:r>
                <a:r>
                  <a:rPr kumimoji="0" lang="en-US" sz="2000" kern="0" dirty="0">
                    <a:solidFill>
                      <a:schemeClr val="tx1">
                        <a:lumMod val="85000"/>
                        <a:lumOff val="15000"/>
                      </a:schemeClr>
                    </a:solidFill>
                    <a:latin typeface="Garamond"/>
                  </a:rPr>
                  <a:t> [4]</a:t>
                </a:r>
              </a:p>
            </p:txBody>
          </p:sp>
        </mc:Choice>
        <mc:Fallback xmlns="">
          <p:sp>
            <p:nvSpPr>
              <p:cNvPr id="5" name="Content Placeholder 2">
                <a:extLst>
                  <a:ext uri="{FF2B5EF4-FFF2-40B4-BE49-F238E27FC236}">
                    <a16:creationId xmlns:a16="http://schemas.microsoft.com/office/drawing/2014/main" id="{370F4E7F-B89A-41D1-A70C-AFE3B3B818E0}"/>
                  </a:ext>
                </a:extLst>
              </p:cNvPr>
              <p:cNvSpPr txBox="1">
                <a:spLocks noRot="1" noChangeAspect="1" noMove="1" noResize="1" noEditPoints="1" noAdjustHandles="1" noChangeArrowheads="1" noChangeShapeType="1" noTextEdit="1"/>
              </p:cNvSpPr>
              <p:nvPr/>
            </p:nvSpPr>
            <p:spPr bwMode="auto">
              <a:xfrm>
                <a:off x="463963" y="2161026"/>
                <a:ext cx="8728381" cy="3685617"/>
              </a:xfrm>
              <a:prstGeom prst="rect">
                <a:avLst/>
              </a:prstGeom>
              <a:blipFill>
                <a:blip r:embed="rId3"/>
                <a:stretch>
                  <a:fillRect l="-1327" t="-2479" r="-978"/>
                </a:stretch>
              </a:blipFill>
              <a:ln>
                <a:noFill/>
              </a:ln>
              <a:extLst>
                <a:ext uri="{FAA26D3D-D897-4be2-8F04-BA451C77F1D7}">
                  <ma14:placeholderFlag xmlns:ma14="http://schemas.microsoft.com/office/mac/drawingml/2011/main" xmlns="" xmlns:a14="http://schemas.microsoft.com/office/drawing/2010/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2A96DC93-390A-4A29-8328-B4434B019BBA}"/>
              </a:ext>
            </a:extLst>
          </p:cNvPr>
          <p:cNvSpPr txBox="1"/>
          <p:nvPr/>
        </p:nvSpPr>
        <p:spPr>
          <a:xfrm>
            <a:off x="22227" y="5924129"/>
            <a:ext cx="12311874" cy="909480"/>
          </a:xfrm>
          <a:prstGeom prst="rect">
            <a:avLst/>
          </a:prstGeom>
          <a:noFill/>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[1]‘Coronavirus disease (COVID-19): Similarities and differences with influenza’. https://www.who.int/news-room/q-a-detail/coronavirus-disease-covid-19-similarities-and-differences-with-influenza (accessed Dec. 08, 2020).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[2]J. Sun et al., ‘COVID-19: Epidemiology, Evolution, and Cross-Disciplinary Perspectives’, Trends Mol. Med., vol. 26, no. 5, pp. 483–495, May 2020, </a:t>
            </a:r>
            <a:r>
              <a:rPr lang="en-US" altLang="zh-CN" sz="9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doi</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10.1016/j.molmed.2020.02.008.</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[3]</a:t>
            </a:r>
            <a:r>
              <a:rPr lang="en-US" altLang="zh-CN" sz="9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Sanche</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Steven; Lin, Yen Ting; Xu, </a:t>
            </a:r>
            <a:r>
              <a:rPr lang="en-US" altLang="zh-CN" sz="9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Chonggang</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Romero-Severson, Ethan; </a:t>
            </a:r>
            <a:r>
              <a:rPr lang="en-US" altLang="zh-CN" sz="9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Hengartner</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Nick; </a:t>
            </a:r>
            <a:r>
              <a:rPr lang="en-US" altLang="zh-CN" sz="9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Ke</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Ruian</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Early Release - High Contagiousness and Rapid Spread of Severe Acute Respiratory Syndrome Coronavirus 2 - Volume 26, Number 7—July 2020 - Emerging Infectious Diseases journal - CDC. [2020-06-12]. doi:10.3201/eid2607.200282.</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[4] Read, Jonathan M.; </a:t>
            </a:r>
            <a:r>
              <a:rPr lang="en-US" altLang="zh-CN" sz="9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Bridgen</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Jessica R.E.; et al. Novel coronavirus 2019-nCoV: early estimation of epidemiological parameters and epidemic predictions. 2020.01.23. doi:10.1101/2020.01.23.20018549.</a:t>
            </a:r>
          </a:p>
        </p:txBody>
      </p:sp>
    </p:spTree>
    <p:extLst>
      <p:ext uri="{BB962C8B-B14F-4D97-AF65-F5344CB8AC3E}">
        <p14:creationId xmlns:p14="http://schemas.microsoft.com/office/powerpoint/2010/main" val="2852038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04" y="980728"/>
            <a:ext cx="11628894" cy="4277378"/>
          </a:xfrm>
        </p:spPr>
        <p:txBody>
          <a:bodyPr/>
          <a:lstStyle/>
          <a:p>
            <a:pPr marL="514350" indent="-514350">
              <a:spcBef>
                <a:spcPts val="1300"/>
              </a:spcBef>
              <a:buFont typeface="+mj-ea"/>
              <a:buAutoNum type="circleNumDbPlain" startAt="3"/>
              <a:defRPr/>
            </a:pPr>
            <a:r>
              <a:rPr lang="en-US" sz="3200" b="1" dirty="0">
                <a:solidFill>
                  <a:schemeClr val="tx1">
                    <a:lumMod val="85000"/>
                    <a:lumOff val="15000"/>
                  </a:schemeClr>
                </a:solidFill>
                <a:latin typeface="Garamond"/>
              </a:rPr>
              <a:t>Under what conditions will the outbreak be under control?</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370F4E7F-B89A-41D1-A70C-AFE3B3B818E0}"/>
                  </a:ext>
                </a:extLst>
              </p:cNvPr>
              <p:cNvSpPr txBox="1">
                <a:spLocks/>
              </p:cNvSpPr>
              <p:nvPr/>
            </p:nvSpPr>
            <p:spPr bwMode="auto">
              <a:xfrm>
                <a:off x="767408" y="1703296"/>
                <a:ext cx="9505056" cy="3685617"/>
              </a:xfrm>
              <a:prstGeom prst="rect">
                <a:avLst/>
              </a:prstGeom>
              <a:noFill/>
              <a:ln>
                <a:noFill/>
              </a:ln>
              <a:extLst>
                <a:ext uri="{FAA26D3D-D897-4be2-8F04-BA451C77F1D7}">
                  <ma14:placeholderFlag xmlns="" xmlns:ma14="http://schemas.microsoft.com/office/mac/drawingml/2011/main" val="1"/>
                </a:ex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sz="2800" kern="0" dirty="0">
                    <a:solidFill>
                      <a:schemeClr val="tx1">
                        <a:lumMod val="85000"/>
                        <a:lumOff val="15000"/>
                      </a:schemeClr>
                    </a:solidFill>
                    <a:latin typeface="Garamond"/>
                  </a:rPr>
                  <a:t>whether the epidemic situation can be controlled depends on whether the </a:t>
                </a:r>
                <a:r>
                  <a:rPr kumimoji="0" lang="en-US" sz="2800" kern="0" dirty="0">
                    <a:solidFill>
                      <a:srgbClr val="C00000"/>
                    </a:solidFill>
                    <a:latin typeface="Garamond"/>
                  </a:rPr>
                  <a:t>effective number of infection can be kept below 1</a:t>
                </a:r>
                <a:r>
                  <a:rPr kumimoji="0" lang="en-US" sz="2800" b="1" kern="0" dirty="0">
                    <a:solidFill>
                      <a:srgbClr val="C00000"/>
                    </a:solidFill>
                    <a:latin typeface="Garamond"/>
                  </a:rPr>
                  <a:t> </a:t>
                </a:r>
                <a:r>
                  <a:rPr kumimoji="0" lang="en-US" sz="2800" kern="0" dirty="0">
                    <a:solidFill>
                      <a:srgbClr val="C00000"/>
                    </a:solidFill>
                    <a:latin typeface="Garamond"/>
                  </a:rPr>
                  <a:t>(</a:t>
                </a:r>
                <a14:m>
                  <m:oMath xmlns:m="http://schemas.openxmlformats.org/officeDocument/2006/math">
                    <m:sSub>
                      <m:sSubPr>
                        <m:ctrlPr>
                          <a:rPr kumimoji="0" lang="en-US" sz="2800" b="1" i="1" kern="0" smtClean="0">
                            <a:solidFill>
                              <a:srgbClr val="C00000"/>
                            </a:solidFill>
                            <a:latin typeface="Cambria Math" panose="02040503050406030204" pitchFamily="18" charset="0"/>
                          </a:rPr>
                        </m:ctrlPr>
                      </m:sSubPr>
                      <m:e>
                        <m:r>
                          <a:rPr kumimoji="0" lang="en-US" sz="2800" b="1" i="1" kern="0" smtClean="0">
                            <a:solidFill>
                              <a:srgbClr val="C00000"/>
                            </a:solidFill>
                            <a:latin typeface="Cambria Math" panose="02040503050406030204" pitchFamily="18" charset="0"/>
                          </a:rPr>
                          <m:t>𝑹</m:t>
                        </m:r>
                      </m:e>
                      <m:sub>
                        <m:r>
                          <a:rPr kumimoji="0" lang="en-US" sz="2800" b="1" i="1" kern="0" smtClean="0">
                            <a:solidFill>
                              <a:srgbClr val="C00000"/>
                            </a:solidFill>
                            <a:latin typeface="Cambria Math" panose="02040503050406030204" pitchFamily="18" charset="0"/>
                          </a:rPr>
                          <m:t>𝟎</m:t>
                        </m:r>
                      </m:sub>
                    </m:sSub>
                    <m:r>
                      <a:rPr kumimoji="0" lang="en-US" sz="2800" b="1" i="1" kern="0" smtClean="0">
                        <a:solidFill>
                          <a:srgbClr val="C00000"/>
                        </a:solidFill>
                        <a:latin typeface="Cambria Math" panose="02040503050406030204" pitchFamily="18" charset="0"/>
                      </a:rPr>
                      <m:t>&lt;</m:t>
                    </m:r>
                    <m:r>
                      <a:rPr kumimoji="0" lang="en-US" sz="2800" b="1" i="1" kern="0" smtClean="0">
                        <a:solidFill>
                          <a:srgbClr val="C00000"/>
                        </a:solidFill>
                        <a:latin typeface="Cambria Math" panose="02040503050406030204" pitchFamily="18" charset="0"/>
                      </a:rPr>
                      <m:t>𝟏</m:t>
                    </m:r>
                  </m:oMath>
                </a14:m>
                <a:r>
                  <a:rPr kumimoji="0" lang="en-US" sz="2800" kern="0" dirty="0">
                    <a:solidFill>
                      <a:srgbClr val="C00000"/>
                    </a:solidFill>
                    <a:latin typeface="Garamond"/>
                  </a:rPr>
                  <a:t>) </a:t>
                </a:r>
                <a:r>
                  <a:rPr kumimoji="0" lang="en-US" sz="2400" kern="0" dirty="0">
                    <a:solidFill>
                      <a:schemeClr val="tx1"/>
                    </a:solidFill>
                    <a:latin typeface="Garamond"/>
                  </a:rPr>
                  <a:t>[1]</a:t>
                </a:r>
                <a:endParaRPr kumimoji="0" lang="en-US" sz="2800" kern="0" dirty="0">
                  <a:solidFill>
                    <a:schemeClr val="tx1"/>
                  </a:solidFill>
                  <a:latin typeface="Garamond"/>
                </a:endParaRPr>
              </a:p>
              <a:p>
                <a:pPr lvl="1">
                  <a:spcBef>
                    <a:spcPts val="1300"/>
                  </a:spcBef>
                  <a:defRPr/>
                </a:pPr>
                <a:r>
                  <a:rPr kumimoji="0" lang="en-US" sz="2000" kern="0" dirty="0">
                    <a:solidFill>
                      <a:schemeClr val="tx1">
                        <a:lumMod val="85000"/>
                        <a:lumOff val="15000"/>
                      </a:schemeClr>
                    </a:solidFill>
                    <a:latin typeface="Garamond"/>
                  </a:rPr>
                  <a:t>The effective number of infections is </a:t>
                </a:r>
                <a14:m>
                  <m:oMath xmlns:m="http://schemas.openxmlformats.org/officeDocument/2006/math">
                    <m:sSub>
                      <m:sSubPr>
                        <m:ctrlPr>
                          <a:rPr kumimoji="0" lang="en-US" sz="2000" b="0" i="1" kern="0" smtClean="0">
                            <a:solidFill>
                              <a:srgbClr val="C00000"/>
                            </a:solidFill>
                            <a:latin typeface="Cambria Math" panose="02040503050406030204" pitchFamily="18" charset="0"/>
                          </a:rPr>
                        </m:ctrlPr>
                      </m:sSubPr>
                      <m:e>
                        <m:r>
                          <a:rPr kumimoji="0" lang="en-US" sz="2000" b="0" i="1" kern="0" smtClean="0">
                            <a:solidFill>
                              <a:srgbClr val="C00000"/>
                            </a:solidFill>
                            <a:latin typeface="Cambria Math" panose="02040503050406030204" pitchFamily="18" charset="0"/>
                          </a:rPr>
                          <m:t>𝑅</m:t>
                        </m:r>
                      </m:e>
                      <m:sub>
                        <m:r>
                          <a:rPr kumimoji="0" lang="en-US" sz="2000" b="0" i="1" kern="0" smtClean="0">
                            <a:solidFill>
                              <a:srgbClr val="C00000"/>
                            </a:solidFill>
                            <a:latin typeface="Cambria Math" panose="02040503050406030204" pitchFamily="18" charset="0"/>
                          </a:rPr>
                          <m:t>0</m:t>
                        </m:r>
                      </m:sub>
                    </m:sSub>
                    <m:r>
                      <a:rPr kumimoji="0" lang="en-US" sz="2000" b="0" i="1" kern="0" smtClean="0">
                        <a:solidFill>
                          <a:srgbClr val="C00000"/>
                        </a:solidFill>
                        <a:latin typeface="Cambria Math" panose="02040503050406030204" pitchFamily="18" charset="0"/>
                      </a:rPr>
                      <m:t> </m:t>
                    </m:r>
                  </m:oMath>
                </a14:m>
                <a:r>
                  <a:rPr kumimoji="0" lang="en-US" sz="2000" kern="0" dirty="0">
                    <a:solidFill>
                      <a:srgbClr val="C00000"/>
                    </a:solidFill>
                    <a:latin typeface="Garamond"/>
                  </a:rPr>
                  <a:t>with epidemic prevention measures</a:t>
                </a:r>
                <a:endParaRPr kumimoji="0" lang="en-US" sz="2000" kern="0" dirty="0">
                  <a:solidFill>
                    <a:schemeClr val="tx1">
                      <a:lumMod val="85000"/>
                      <a:lumOff val="15000"/>
                    </a:schemeClr>
                  </a:solidFill>
                  <a:latin typeface="Garamond"/>
                </a:endParaRPr>
              </a:p>
              <a:p>
                <a:pPr lvl="1">
                  <a:spcBef>
                    <a:spcPts val="1300"/>
                  </a:spcBef>
                  <a:defRPr/>
                </a:pPr>
                <a:r>
                  <a:rPr kumimoji="0" lang="en-US" sz="2000" kern="0" dirty="0">
                    <a:solidFill>
                      <a:schemeClr val="tx1">
                        <a:lumMod val="85000"/>
                        <a:lumOff val="15000"/>
                      </a:schemeClr>
                    </a:solidFill>
                    <a:latin typeface="Garamond"/>
                  </a:rPr>
                  <a:t>If </a:t>
                </a:r>
                <a14:m>
                  <m:oMath xmlns:m="http://schemas.openxmlformats.org/officeDocument/2006/math">
                    <m:sSub>
                      <m:sSubPr>
                        <m:ctrlPr>
                          <a:rPr kumimoji="0" lang="en-US" sz="2000" b="0" i="1" kern="0" dirty="0" smtClean="0">
                            <a:solidFill>
                              <a:schemeClr val="tx1">
                                <a:lumMod val="85000"/>
                                <a:lumOff val="15000"/>
                              </a:schemeClr>
                            </a:solidFill>
                            <a:latin typeface="Cambria Math" panose="02040503050406030204" pitchFamily="18" charset="0"/>
                          </a:rPr>
                        </m:ctrlPr>
                      </m:sSubPr>
                      <m:e>
                        <m:r>
                          <a:rPr kumimoji="0" lang="en-US" sz="2000" i="1" kern="0" dirty="0" smtClean="0">
                            <a:solidFill>
                              <a:schemeClr val="tx1">
                                <a:lumMod val="85000"/>
                                <a:lumOff val="15000"/>
                              </a:schemeClr>
                            </a:solidFill>
                            <a:latin typeface="Cambria Math" panose="02040503050406030204" pitchFamily="18" charset="0"/>
                          </a:rPr>
                          <m:t>𝑅</m:t>
                        </m:r>
                      </m:e>
                      <m:sub>
                        <m:r>
                          <a:rPr kumimoji="0" lang="en-US" sz="2000" i="1" kern="0" dirty="0" smtClean="0">
                            <a:solidFill>
                              <a:schemeClr val="tx1">
                                <a:lumMod val="85000"/>
                                <a:lumOff val="15000"/>
                              </a:schemeClr>
                            </a:solidFill>
                            <a:latin typeface="Cambria Math" panose="02040503050406030204" pitchFamily="18" charset="0"/>
                          </a:rPr>
                          <m:t>0</m:t>
                        </m:r>
                      </m:sub>
                    </m:sSub>
                  </m:oMath>
                </a14:m>
                <a:r>
                  <a:rPr kumimoji="0" lang="en-US" sz="2000" kern="0" dirty="0">
                    <a:solidFill>
                      <a:schemeClr val="tx1">
                        <a:lumMod val="85000"/>
                        <a:lumOff val="15000"/>
                      </a:schemeClr>
                    </a:solidFill>
                    <a:latin typeface="Garamond"/>
                  </a:rPr>
                  <a:t> &lt; 1, the epidemic will gradually disappear.</a:t>
                </a:r>
              </a:p>
              <a:p>
                <a:pPr lvl="1">
                  <a:spcBef>
                    <a:spcPts val="1300"/>
                  </a:spcBef>
                  <a:defRPr/>
                </a:pPr>
                <a:r>
                  <a:rPr kumimoji="0" lang="en-US" sz="2000" kern="0" dirty="0">
                    <a:solidFill>
                      <a:schemeClr val="tx1">
                        <a:lumMod val="85000"/>
                        <a:lumOff val="15000"/>
                      </a:schemeClr>
                    </a:solidFill>
                    <a:latin typeface="Garamond"/>
                  </a:rPr>
                  <a:t>If  </a:t>
                </a:r>
                <a14:m>
                  <m:oMath xmlns:m="http://schemas.openxmlformats.org/officeDocument/2006/math">
                    <m:sSub>
                      <m:sSubPr>
                        <m:ctrlPr>
                          <a:rPr kumimoji="0" lang="en-US" sz="2000" b="0" i="1" kern="0" dirty="0" smtClean="0">
                            <a:solidFill>
                              <a:schemeClr val="tx1">
                                <a:lumMod val="85000"/>
                                <a:lumOff val="15000"/>
                              </a:schemeClr>
                            </a:solidFill>
                            <a:latin typeface="Cambria Math" panose="02040503050406030204" pitchFamily="18" charset="0"/>
                          </a:rPr>
                        </m:ctrlPr>
                      </m:sSubPr>
                      <m:e>
                        <m:r>
                          <a:rPr kumimoji="0" lang="en-US" sz="2000" i="1" kern="0" dirty="0" smtClean="0">
                            <a:solidFill>
                              <a:schemeClr val="tx1">
                                <a:lumMod val="85000"/>
                                <a:lumOff val="15000"/>
                              </a:schemeClr>
                            </a:solidFill>
                            <a:latin typeface="Cambria Math" panose="02040503050406030204" pitchFamily="18" charset="0"/>
                          </a:rPr>
                          <m:t>𝑅</m:t>
                        </m:r>
                      </m:e>
                      <m:sub>
                        <m:r>
                          <a:rPr kumimoji="0" lang="en-US" sz="2000" i="1" kern="0" dirty="0" smtClean="0">
                            <a:solidFill>
                              <a:schemeClr val="tx1">
                                <a:lumMod val="85000"/>
                                <a:lumOff val="15000"/>
                              </a:schemeClr>
                            </a:solidFill>
                            <a:latin typeface="Cambria Math" panose="02040503050406030204" pitchFamily="18" charset="0"/>
                          </a:rPr>
                          <m:t>0</m:t>
                        </m:r>
                      </m:sub>
                    </m:sSub>
                  </m:oMath>
                </a14:m>
                <a:r>
                  <a:rPr kumimoji="0" lang="en-US" sz="2000" kern="0" dirty="0">
                    <a:solidFill>
                      <a:schemeClr val="tx1">
                        <a:lumMod val="85000"/>
                        <a:lumOff val="15000"/>
                      </a:schemeClr>
                    </a:solidFill>
                    <a:latin typeface="Garamond"/>
                  </a:rPr>
                  <a:t>, &gt; 1, the epidemic will spread exponentially. But it usually doesn't last forever, because the number of people who might be infected slowly decreases. Some of the population may die from the disease, while others may recover and develop immunity.</a:t>
                </a:r>
              </a:p>
              <a:p>
                <a:pPr lvl="1">
                  <a:spcBef>
                    <a:spcPts val="1300"/>
                  </a:spcBef>
                  <a:defRPr/>
                </a:pPr>
                <a:r>
                  <a:rPr kumimoji="0" lang="en-US" sz="2000" kern="0" dirty="0">
                    <a:solidFill>
                      <a:schemeClr val="tx1">
                        <a:lumMod val="85000"/>
                        <a:lumOff val="15000"/>
                      </a:schemeClr>
                    </a:solidFill>
                    <a:latin typeface="Garamond"/>
                  </a:rPr>
                  <a:t>If </a:t>
                </a:r>
                <a14:m>
                  <m:oMath xmlns:m="http://schemas.openxmlformats.org/officeDocument/2006/math">
                    <m:sSub>
                      <m:sSubPr>
                        <m:ctrlPr>
                          <a:rPr kumimoji="0" lang="en-US" sz="2000" b="0" i="1" kern="0" dirty="0" smtClean="0">
                            <a:solidFill>
                              <a:schemeClr val="tx1">
                                <a:lumMod val="85000"/>
                                <a:lumOff val="15000"/>
                              </a:schemeClr>
                            </a:solidFill>
                            <a:latin typeface="Cambria Math" panose="02040503050406030204" pitchFamily="18" charset="0"/>
                          </a:rPr>
                        </m:ctrlPr>
                      </m:sSubPr>
                      <m:e>
                        <m:r>
                          <a:rPr kumimoji="0" lang="en-US" sz="2000" i="1" kern="0" dirty="0" smtClean="0">
                            <a:solidFill>
                              <a:schemeClr val="tx1">
                                <a:lumMod val="85000"/>
                                <a:lumOff val="15000"/>
                              </a:schemeClr>
                            </a:solidFill>
                            <a:latin typeface="Cambria Math" panose="02040503050406030204" pitchFamily="18" charset="0"/>
                          </a:rPr>
                          <m:t>𝑅</m:t>
                        </m:r>
                      </m:e>
                      <m:sub>
                        <m:r>
                          <a:rPr kumimoji="0" lang="en-US" sz="2000" i="1" kern="0" dirty="0" smtClean="0">
                            <a:solidFill>
                              <a:schemeClr val="tx1">
                                <a:lumMod val="85000"/>
                                <a:lumOff val="15000"/>
                              </a:schemeClr>
                            </a:solidFill>
                            <a:latin typeface="Cambria Math" panose="02040503050406030204" pitchFamily="18" charset="0"/>
                          </a:rPr>
                          <m:t>0</m:t>
                        </m:r>
                      </m:sub>
                    </m:sSub>
                    <m:r>
                      <a:rPr kumimoji="0" lang="en-US" sz="2000" i="1" kern="0" dirty="0" smtClean="0">
                        <a:solidFill>
                          <a:schemeClr val="tx1">
                            <a:lumMod val="85000"/>
                            <a:lumOff val="15000"/>
                          </a:schemeClr>
                        </a:solidFill>
                        <a:latin typeface="Cambria Math" panose="02040503050406030204" pitchFamily="18" charset="0"/>
                      </a:rPr>
                      <m:t> </m:t>
                    </m:r>
                  </m:oMath>
                </a14:m>
                <a:r>
                  <a:rPr kumimoji="0" lang="en-US" sz="2000" kern="0" dirty="0">
                    <a:solidFill>
                      <a:schemeClr val="tx1">
                        <a:lumMod val="85000"/>
                        <a:lumOff val="15000"/>
                      </a:schemeClr>
                    </a:solidFill>
                    <a:latin typeface="Garamond"/>
                  </a:rPr>
                  <a:t>= 1, an infectious disease becomes endemic in a population.</a:t>
                </a:r>
                <a:endParaRPr kumimoji="0" lang="en-US" sz="2400" kern="0" dirty="0">
                  <a:solidFill>
                    <a:schemeClr val="tx1">
                      <a:lumMod val="85000"/>
                      <a:lumOff val="15000"/>
                    </a:schemeClr>
                  </a:solidFill>
                  <a:latin typeface="Garamond"/>
                </a:endParaRPr>
              </a:p>
            </p:txBody>
          </p:sp>
        </mc:Choice>
        <mc:Fallback xmlns="">
          <p:sp>
            <p:nvSpPr>
              <p:cNvPr id="5" name="Content Placeholder 2">
                <a:extLst>
                  <a:ext uri="{FF2B5EF4-FFF2-40B4-BE49-F238E27FC236}">
                    <a16:creationId xmlns:a16="http://schemas.microsoft.com/office/drawing/2014/main" id="{370F4E7F-B89A-41D1-A70C-AFE3B3B818E0}"/>
                  </a:ext>
                </a:extLst>
              </p:cNvPr>
              <p:cNvSpPr txBox="1">
                <a:spLocks noRot="1" noChangeAspect="1" noMove="1" noResize="1" noEditPoints="1" noAdjustHandles="1" noChangeArrowheads="1" noChangeShapeType="1" noTextEdit="1"/>
              </p:cNvSpPr>
              <p:nvPr/>
            </p:nvSpPr>
            <p:spPr bwMode="auto">
              <a:xfrm>
                <a:off x="767408" y="1703296"/>
                <a:ext cx="9505056" cy="3685617"/>
              </a:xfrm>
              <a:prstGeom prst="rect">
                <a:avLst/>
              </a:prstGeom>
              <a:blipFill>
                <a:blip r:embed="rId3"/>
                <a:stretch>
                  <a:fillRect l="-1219" t="-2479" b="-8099"/>
                </a:stretch>
              </a:blipFill>
              <a:ln>
                <a:noFill/>
              </a:ln>
              <a:extLst>
                <a:ext uri="{FAA26D3D-D897-4be2-8F04-BA451C77F1D7}">
                  <ma14:placeholderFlag xmlns="" xmlns:ma14="http://schemas.microsoft.com/office/mac/drawingml/2011/main" xmlns:a14="http://schemas.microsoft.com/office/drawing/2010/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2A96DC93-390A-4A29-8328-B4434B019BBA}"/>
              </a:ext>
            </a:extLst>
          </p:cNvPr>
          <p:cNvSpPr txBox="1"/>
          <p:nvPr/>
        </p:nvSpPr>
        <p:spPr>
          <a:xfrm>
            <a:off x="119336" y="6273789"/>
            <a:ext cx="12313368"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[1] </a:t>
            </a:r>
            <a:r>
              <a:rPr lang="en-US" altLang="zh-CN" sz="12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Wallinga</a:t>
            </a:r>
            <a:r>
              <a:rPr lang="en-US" altLang="zh-CN" sz="12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J, </a:t>
            </a:r>
            <a:r>
              <a:rPr lang="en-US" altLang="zh-CN" sz="12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Teunis</a:t>
            </a:r>
            <a:r>
              <a:rPr lang="en-US" altLang="zh-CN" sz="12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P. Different epidemic curves for severe acute respiratory syndrome reveal similar impacts of control measures. Am. J. Epidemiol. 2004, 160 (6): 509–16. PMID 15353409. doi:10.1093/</a:t>
            </a:r>
            <a:r>
              <a:rPr lang="en-US" altLang="zh-CN" sz="12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aje</a:t>
            </a:r>
            <a:r>
              <a:rPr lang="en-US" altLang="zh-CN" sz="12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/kwh255. </a:t>
            </a:r>
          </a:p>
        </p:txBody>
      </p:sp>
    </p:spTree>
    <p:extLst>
      <p:ext uri="{BB962C8B-B14F-4D97-AF65-F5344CB8AC3E}">
        <p14:creationId xmlns:p14="http://schemas.microsoft.com/office/powerpoint/2010/main" val="2507895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22" y="1421209"/>
            <a:ext cx="8661154" cy="4277378"/>
          </a:xfrm>
        </p:spPr>
        <p:txBody>
          <a:bodyPr/>
          <a:lstStyle/>
          <a:p>
            <a:pPr marL="514350" indent="-514350">
              <a:spcBef>
                <a:spcPts val="1300"/>
              </a:spcBef>
              <a:buFont typeface="+mj-ea"/>
              <a:buAutoNum type="circleNumDbPlain" startAt="5"/>
              <a:defRPr/>
            </a:pPr>
            <a:r>
              <a:rPr lang="en-US" sz="3200" b="1" dirty="0">
                <a:solidFill>
                  <a:schemeClr val="tx1">
                    <a:lumMod val="85000"/>
                    <a:lumOff val="15000"/>
                  </a:schemeClr>
                </a:solidFill>
                <a:latin typeface="Garamond"/>
              </a:rPr>
              <a:t>Distance of disease transmission</a:t>
            </a:r>
          </a:p>
        </p:txBody>
      </p:sp>
      <p:sp>
        <p:nvSpPr>
          <p:cNvPr id="5" name="Content Placeholder 2">
            <a:extLst>
              <a:ext uri="{FF2B5EF4-FFF2-40B4-BE49-F238E27FC236}">
                <a16:creationId xmlns:a16="http://schemas.microsoft.com/office/drawing/2014/main" id="{370F4E7F-B89A-41D1-A70C-AFE3B3B818E0}"/>
              </a:ext>
            </a:extLst>
          </p:cNvPr>
          <p:cNvSpPr txBox="1">
            <a:spLocks/>
          </p:cNvSpPr>
          <p:nvPr/>
        </p:nvSpPr>
        <p:spPr bwMode="auto">
          <a:xfrm>
            <a:off x="479376" y="2331905"/>
            <a:ext cx="6136093" cy="368561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sz="2400" kern="0" dirty="0">
                <a:solidFill>
                  <a:schemeClr val="tx1">
                    <a:lumMod val="85000"/>
                    <a:lumOff val="15000"/>
                  </a:schemeClr>
                </a:solidFill>
                <a:latin typeface="Garamond"/>
              </a:rPr>
              <a:t>Gas clouds caused by exhalation can travel up to 27 feet (</a:t>
            </a:r>
            <a:r>
              <a:rPr kumimoji="0" lang="en-US" sz="2400" kern="0" dirty="0">
                <a:solidFill>
                  <a:srgbClr val="C00000"/>
                </a:solidFill>
                <a:latin typeface="Garamond"/>
              </a:rPr>
              <a:t>8.2 meters</a:t>
            </a:r>
            <a:r>
              <a:rPr kumimoji="0" lang="en-US" sz="2400" kern="0" dirty="0">
                <a:solidFill>
                  <a:schemeClr val="tx1">
                    <a:lumMod val="85000"/>
                    <a:lumOff val="15000"/>
                  </a:schemeClr>
                </a:solidFill>
                <a:latin typeface="Garamond"/>
              </a:rPr>
              <a:t>)[1]</a:t>
            </a:r>
          </a:p>
          <a:p>
            <a:pPr>
              <a:spcBef>
                <a:spcPts val="1300"/>
              </a:spcBef>
              <a:defRPr/>
            </a:pPr>
            <a:r>
              <a:rPr kumimoji="0" lang="en-US" sz="2400" kern="0" dirty="0">
                <a:solidFill>
                  <a:schemeClr val="tx1">
                    <a:lumMod val="85000"/>
                    <a:lumOff val="15000"/>
                  </a:schemeClr>
                </a:solidFill>
                <a:latin typeface="Garamond"/>
              </a:rPr>
              <a:t>The measures requested by the CENTERS for Disease Control and Prevention and the World Health Organization require </a:t>
            </a:r>
            <a:r>
              <a:rPr kumimoji="0" lang="en-US" sz="2400" kern="0" dirty="0">
                <a:solidFill>
                  <a:srgbClr val="C00000"/>
                </a:solidFill>
                <a:latin typeface="Garamond"/>
              </a:rPr>
              <a:t>0.9 m and 1.8 m </a:t>
            </a:r>
            <a:r>
              <a:rPr kumimoji="0" lang="en-US" sz="2400" kern="0" dirty="0">
                <a:solidFill>
                  <a:schemeClr val="tx1">
                    <a:lumMod val="85000"/>
                    <a:lumOff val="15000"/>
                  </a:schemeClr>
                </a:solidFill>
                <a:latin typeface="Garamond"/>
              </a:rPr>
              <a:t>of space, respectively</a:t>
            </a:r>
          </a:p>
        </p:txBody>
      </p:sp>
      <p:sp>
        <p:nvSpPr>
          <p:cNvPr id="8" name="文本框 7">
            <a:extLst>
              <a:ext uri="{FF2B5EF4-FFF2-40B4-BE49-F238E27FC236}">
                <a16:creationId xmlns:a16="http://schemas.microsoft.com/office/drawing/2014/main" id="{2A96DC93-390A-4A29-8328-B4434B019BBA}"/>
              </a:ext>
            </a:extLst>
          </p:cNvPr>
          <p:cNvSpPr txBox="1"/>
          <p:nvPr/>
        </p:nvSpPr>
        <p:spPr>
          <a:xfrm>
            <a:off x="263352" y="6547478"/>
            <a:ext cx="12311874" cy="261610"/>
          </a:xfrm>
          <a:prstGeom prst="rect">
            <a:avLst/>
          </a:prstGeom>
          <a:noFill/>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1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100" kern="100" dirty="0">
                <a:solidFill>
                  <a:schemeClr val="bg1">
                    <a:lumMod val="50000"/>
                  </a:schemeClr>
                </a:solidFill>
                <a:latin typeface="等线" panose="02010600030101010101" pitchFamily="2" charset="-122"/>
                <a:ea typeface="等线" panose="02010600030101010101" pitchFamily="2" charset="-122"/>
                <a:cs typeface="Times New Roman" panose="02020603050405020304" pitchFamily="18" charset="0"/>
              </a:rPr>
              <a:t>1</a:t>
            </a:r>
            <a:r>
              <a:rPr lang="en-US" altLang="zh-CN" sz="11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]L. </a:t>
            </a:r>
            <a:r>
              <a:rPr lang="en-US" altLang="zh-CN" sz="11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Bourouiba</a:t>
            </a:r>
            <a:r>
              <a:rPr lang="en-US" altLang="zh-CN" sz="11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‘Turbulent Gas Clouds and Respiratory Pathogen Emissions: Potential Implications for Reducing Transmission of COVID-19’, JAMA, Mar. 2020, </a:t>
            </a:r>
            <a:r>
              <a:rPr lang="en-US" altLang="zh-CN" sz="11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doi</a:t>
            </a:r>
            <a:r>
              <a:rPr lang="en-US" altLang="zh-CN" sz="11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10.1001/jama.2020.4756.</a:t>
            </a:r>
          </a:p>
        </p:txBody>
      </p:sp>
      <p:pic>
        <p:nvPicPr>
          <p:cNvPr id="1026" name="Picture 2" descr="2 meters enough for social distancing? MIT researcher says droplets carrying coronavirus can travel up to 8 meters">
            <a:extLst>
              <a:ext uri="{FF2B5EF4-FFF2-40B4-BE49-F238E27FC236}">
                <a16:creationId xmlns:a16="http://schemas.microsoft.com/office/drawing/2014/main" id="{C955D402-C4AD-4ACD-A45B-7724D8B4557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24801" y="2332476"/>
            <a:ext cx="4965032" cy="2982748"/>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345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22" y="1443512"/>
            <a:ext cx="8661154" cy="4277378"/>
          </a:xfrm>
        </p:spPr>
        <p:txBody>
          <a:bodyPr/>
          <a:lstStyle/>
          <a:p>
            <a:pPr marL="514350" indent="-514350">
              <a:spcBef>
                <a:spcPts val="1300"/>
              </a:spcBef>
              <a:buFont typeface="+mj-ea"/>
              <a:buAutoNum type="circleNumDbPlain" startAt="6"/>
              <a:defRPr/>
            </a:pPr>
            <a:r>
              <a:rPr lang="en-US" sz="3200" b="1" dirty="0">
                <a:solidFill>
                  <a:schemeClr val="tx1">
                    <a:lumMod val="85000"/>
                    <a:lumOff val="15000"/>
                  </a:schemeClr>
                </a:solidFill>
                <a:latin typeface="Garamond"/>
              </a:rPr>
              <a:t>How effective interventions can be?</a:t>
            </a:r>
          </a:p>
        </p:txBody>
      </p:sp>
      <p:sp>
        <p:nvSpPr>
          <p:cNvPr id="5" name="Content Placeholder 2">
            <a:extLst>
              <a:ext uri="{FF2B5EF4-FFF2-40B4-BE49-F238E27FC236}">
                <a16:creationId xmlns:a16="http://schemas.microsoft.com/office/drawing/2014/main" id="{370F4E7F-B89A-41D1-A70C-AFE3B3B818E0}"/>
              </a:ext>
            </a:extLst>
          </p:cNvPr>
          <p:cNvSpPr txBox="1">
            <a:spLocks/>
          </p:cNvSpPr>
          <p:nvPr/>
        </p:nvSpPr>
        <p:spPr bwMode="auto">
          <a:xfrm>
            <a:off x="463963" y="2161026"/>
            <a:ext cx="10312557" cy="400427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sz="2400" kern="0" dirty="0">
                <a:solidFill>
                  <a:schemeClr val="tx1">
                    <a:lumMod val="85000"/>
                    <a:lumOff val="15000"/>
                  </a:schemeClr>
                </a:solidFill>
                <a:latin typeface="Garamond"/>
              </a:rPr>
              <a:t>It is feasible to reduce risk by </a:t>
            </a:r>
            <a:r>
              <a:rPr kumimoji="0" lang="en-US" sz="2400" kern="0" dirty="0">
                <a:solidFill>
                  <a:srgbClr val="C00000"/>
                </a:solidFill>
                <a:latin typeface="Garamond"/>
              </a:rPr>
              <a:t>physical </a:t>
            </a:r>
            <a:r>
              <a:rPr kumimoji="0" lang="en-US" altLang="zh-CN" sz="2400" kern="0" dirty="0">
                <a:solidFill>
                  <a:srgbClr val="C00000"/>
                </a:solidFill>
                <a:latin typeface="Garamond"/>
              </a:rPr>
              <a:t>distancing</a:t>
            </a:r>
            <a:r>
              <a:rPr kumimoji="0" lang="en-US" sz="2400" kern="0" dirty="0">
                <a:solidFill>
                  <a:schemeClr val="tx1">
                    <a:lumMod val="85000"/>
                    <a:lumOff val="15000"/>
                  </a:schemeClr>
                </a:solidFill>
                <a:latin typeface="Garamond"/>
              </a:rPr>
              <a:t> [1]</a:t>
            </a:r>
          </a:p>
          <a:p>
            <a:pPr lvl="1">
              <a:spcBef>
                <a:spcPts val="1300"/>
              </a:spcBef>
              <a:defRPr/>
            </a:pPr>
            <a:r>
              <a:rPr kumimoji="0" lang="en-US" sz="2200" kern="0" dirty="0">
                <a:solidFill>
                  <a:schemeClr val="tx1">
                    <a:lumMod val="85000"/>
                    <a:lumOff val="15000"/>
                  </a:schemeClr>
                </a:solidFill>
                <a:latin typeface="Garamond"/>
              </a:rPr>
              <a:t>At a </a:t>
            </a:r>
            <a:r>
              <a:rPr kumimoji="0" lang="en-US" sz="2200" kern="0" dirty="0">
                <a:solidFill>
                  <a:srgbClr val="C00000"/>
                </a:solidFill>
                <a:latin typeface="Garamond"/>
              </a:rPr>
              <a:t>body distance of 1 m</a:t>
            </a:r>
            <a:r>
              <a:rPr kumimoji="0" lang="en-US" sz="2200" kern="0" dirty="0">
                <a:solidFill>
                  <a:schemeClr val="tx1">
                    <a:lumMod val="85000"/>
                    <a:lumOff val="15000"/>
                  </a:schemeClr>
                </a:solidFill>
                <a:latin typeface="Garamond"/>
              </a:rPr>
              <a:t>, the risk was </a:t>
            </a:r>
            <a:r>
              <a:rPr kumimoji="0" lang="en-US" sz="2200" kern="0" dirty="0">
                <a:solidFill>
                  <a:srgbClr val="C00000"/>
                </a:solidFill>
                <a:latin typeface="Garamond"/>
              </a:rPr>
              <a:t>reduced by 82%. </a:t>
            </a:r>
          </a:p>
          <a:p>
            <a:pPr lvl="1">
              <a:spcBef>
                <a:spcPts val="1300"/>
              </a:spcBef>
              <a:defRPr/>
            </a:pPr>
            <a:r>
              <a:rPr kumimoji="0" lang="en-US" sz="2200" kern="0" dirty="0">
                <a:solidFill>
                  <a:schemeClr val="tx1">
                    <a:lumMod val="85000"/>
                    <a:lumOff val="15000"/>
                  </a:schemeClr>
                </a:solidFill>
                <a:latin typeface="Garamond"/>
              </a:rPr>
              <a:t>Each increase of 1 m interval will </a:t>
            </a:r>
            <a:r>
              <a:rPr kumimoji="0" lang="en-US" sz="2200" kern="0" dirty="0">
                <a:solidFill>
                  <a:srgbClr val="C00000"/>
                </a:solidFill>
                <a:latin typeface="Garamond"/>
              </a:rPr>
              <a:t>more than </a:t>
            </a:r>
            <a:r>
              <a:rPr kumimoji="0" lang="en-US" sz="2200" b="1" kern="0" dirty="0">
                <a:solidFill>
                  <a:srgbClr val="C00000"/>
                </a:solidFill>
                <a:latin typeface="Garamond"/>
              </a:rPr>
              <a:t>double</a:t>
            </a:r>
            <a:r>
              <a:rPr kumimoji="0" lang="en-US" sz="2200" kern="0" dirty="0">
                <a:solidFill>
                  <a:srgbClr val="C00000"/>
                </a:solidFill>
                <a:latin typeface="Garamond"/>
              </a:rPr>
              <a:t> the relative protection degree</a:t>
            </a:r>
            <a:r>
              <a:rPr kumimoji="0" lang="en-US" sz="2200" kern="0" dirty="0">
                <a:solidFill>
                  <a:schemeClr val="tx1">
                    <a:lumMod val="85000"/>
                    <a:lumOff val="15000"/>
                  </a:schemeClr>
                </a:solidFill>
                <a:latin typeface="Garamond"/>
              </a:rPr>
              <a:t>. The available data is up to 3 m.</a:t>
            </a:r>
          </a:p>
          <a:p>
            <a:pPr>
              <a:spcBef>
                <a:spcPts val="1300"/>
              </a:spcBef>
              <a:defRPr/>
            </a:pPr>
            <a:r>
              <a:rPr kumimoji="0" lang="en-US" altLang="zh-CN" sz="2400" kern="0" dirty="0">
                <a:solidFill>
                  <a:schemeClr val="tx1">
                    <a:lumMod val="85000"/>
                    <a:lumOff val="15000"/>
                  </a:schemeClr>
                </a:solidFill>
                <a:latin typeface="Garamond"/>
              </a:rPr>
              <a:t>It is feasible to reduce risk by </a:t>
            </a:r>
            <a:r>
              <a:rPr kumimoji="0" lang="en-US" altLang="zh-CN" sz="2400" kern="0" dirty="0">
                <a:solidFill>
                  <a:srgbClr val="C00000"/>
                </a:solidFill>
                <a:latin typeface="Garamond"/>
              </a:rPr>
              <a:t>wearing mask and eye protection</a:t>
            </a:r>
            <a:r>
              <a:rPr kumimoji="0" lang="en-US" altLang="zh-CN" sz="2400" kern="0" dirty="0">
                <a:solidFill>
                  <a:schemeClr val="tx1">
                    <a:lumMod val="85000"/>
                    <a:lumOff val="15000"/>
                  </a:schemeClr>
                </a:solidFill>
                <a:latin typeface="Garamond"/>
              </a:rPr>
              <a:t>[1]</a:t>
            </a:r>
          </a:p>
          <a:p>
            <a:pPr lvl="1">
              <a:spcBef>
                <a:spcPts val="1300"/>
              </a:spcBef>
              <a:defRPr/>
            </a:pPr>
            <a:r>
              <a:rPr kumimoji="0" lang="en-US" altLang="zh-CN" sz="2200" kern="0" dirty="0">
                <a:solidFill>
                  <a:schemeClr val="tx1">
                    <a:lumMod val="85000"/>
                    <a:lumOff val="15000"/>
                  </a:schemeClr>
                </a:solidFill>
                <a:latin typeface="Garamond"/>
              </a:rPr>
              <a:t>Masks and respirators reduced the risk of infection </a:t>
            </a:r>
            <a:r>
              <a:rPr kumimoji="0" lang="en-US" altLang="zh-CN" sz="2200" kern="0" dirty="0">
                <a:solidFill>
                  <a:srgbClr val="C00000"/>
                </a:solidFill>
                <a:latin typeface="Garamond"/>
              </a:rPr>
              <a:t>by 85% </a:t>
            </a:r>
            <a:r>
              <a:rPr kumimoji="0" lang="en-US" altLang="zh-CN" sz="2200" kern="0" dirty="0">
                <a:solidFill>
                  <a:schemeClr val="tx1">
                    <a:lumMod val="85000"/>
                    <a:lumOff val="15000"/>
                  </a:schemeClr>
                </a:solidFill>
                <a:latin typeface="Garamond"/>
              </a:rPr>
              <a:t>and were more effective in medical institutions than in the community. </a:t>
            </a:r>
          </a:p>
          <a:p>
            <a:pPr lvl="1">
              <a:spcBef>
                <a:spcPts val="1300"/>
              </a:spcBef>
              <a:defRPr/>
            </a:pPr>
            <a:r>
              <a:rPr kumimoji="0" lang="en-US" altLang="zh-CN" sz="2200" kern="0" dirty="0">
                <a:solidFill>
                  <a:schemeClr val="tx1">
                    <a:lumMod val="85000"/>
                    <a:lumOff val="15000"/>
                  </a:schemeClr>
                </a:solidFill>
                <a:latin typeface="Garamond"/>
              </a:rPr>
              <a:t>Another important finding of Chu and colleagues for health workers is that protecting the eyes reduces infections </a:t>
            </a:r>
            <a:r>
              <a:rPr kumimoji="0" lang="en-US" altLang="zh-CN" sz="2200" kern="0" dirty="0">
                <a:solidFill>
                  <a:srgbClr val="C00000"/>
                </a:solidFill>
                <a:latin typeface="Garamond"/>
              </a:rPr>
              <a:t>by 78%</a:t>
            </a:r>
          </a:p>
          <a:p>
            <a:pPr>
              <a:spcBef>
                <a:spcPts val="1300"/>
              </a:spcBef>
              <a:defRPr/>
            </a:pPr>
            <a:endParaRPr kumimoji="0" lang="en-US" sz="2400" kern="0" dirty="0">
              <a:solidFill>
                <a:schemeClr val="tx1">
                  <a:lumMod val="85000"/>
                  <a:lumOff val="15000"/>
                </a:schemeClr>
              </a:solidFill>
              <a:latin typeface="Garamond"/>
            </a:endParaRPr>
          </a:p>
        </p:txBody>
      </p:sp>
      <p:sp>
        <p:nvSpPr>
          <p:cNvPr id="8" name="文本框 7">
            <a:extLst>
              <a:ext uri="{FF2B5EF4-FFF2-40B4-BE49-F238E27FC236}">
                <a16:creationId xmlns:a16="http://schemas.microsoft.com/office/drawing/2014/main" id="{2A96DC93-390A-4A29-8328-B4434B019BBA}"/>
              </a:ext>
            </a:extLst>
          </p:cNvPr>
          <p:cNvSpPr txBox="1"/>
          <p:nvPr/>
        </p:nvSpPr>
        <p:spPr>
          <a:xfrm>
            <a:off x="11722" y="6517884"/>
            <a:ext cx="12311874" cy="253916"/>
          </a:xfrm>
          <a:prstGeom prst="rect">
            <a:avLst/>
          </a:prstGeom>
          <a:noFill/>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05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[1] C. R. </a:t>
            </a:r>
            <a:r>
              <a:rPr lang="en-US" altLang="zh-CN" sz="105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MacIntyre</a:t>
            </a:r>
            <a:r>
              <a:rPr lang="en-US" altLang="zh-CN" sz="105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and Q. Wang, ‘Physical distancing, face masks, and eye protection for prevention of COVID-19’, The Lancet, vol. 395, no. 10242, pp. 1950–1951, Jun. 2020, </a:t>
            </a:r>
            <a:r>
              <a:rPr lang="en-US" altLang="zh-CN" sz="105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doi</a:t>
            </a:r>
            <a:r>
              <a:rPr lang="en-US" altLang="zh-CN" sz="105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10.1016/S0140-6736(20)31183-1.</a:t>
            </a:r>
          </a:p>
        </p:txBody>
      </p:sp>
    </p:spTree>
    <p:extLst>
      <p:ext uri="{BB962C8B-B14F-4D97-AF65-F5344CB8AC3E}">
        <p14:creationId xmlns:p14="http://schemas.microsoft.com/office/powerpoint/2010/main" val="2572792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825" y="1556792"/>
            <a:ext cx="8877178" cy="4277378"/>
          </a:xfrm>
        </p:spPr>
        <p:txBody>
          <a:bodyPr/>
          <a:lstStyle/>
          <a:p>
            <a:pPr marL="514350" indent="-514350">
              <a:spcBef>
                <a:spcPts val="1300"/>
              </a:spcBef>
              <a:buFont typeface="+mj-ea"/>
              <a:buAutoNum type="circleNumDbPlain" startAt="9"/>
              <a:defRPr/>
            </a:pPr>
            <a:r>
              <a:rPr lang="en-US" sz="3200" b="1" dirty="0">
                <a:solidFill>
                  <a:schemeClr val="tx1">
                    <a:lumMod val="85000"/>
                    <a:lumOff val="15000"/>
                  </a:schemeClr>
                </a:solidFill>
                <a:latin typeface="Garamond"/>
              </a:rPr>
              <a:t>The amount of time a person is contagious</a:t>
            </a:r>
          </a:p>
        </p:txBody>
      </p:sp>
      <p:pic>
        <p:nvPicPr>
          <p:cNvPr id="5" name="Picture 2" descr="Infografik Symbole Corona-Infektion EN - contagious period">
            <a:extLst>
              <a:ext uri="{FF2B5EF4-FFF2-40B4-BE49-F238E27FC236}">
                <a16:creationId xmlns:a16="http://schemas.microsoft.com/office/drawing/2014/main" id="{BCA9B3E8-EB09-402A-8B63-14314BDDBB1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12024" y="2511276"/>
            <a:ext cx="5711958" cy="32129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nfografik Symbole Corona-Infektion EN - incubation period">
            <a:extLst>
              <a:ext uri="{FF2B5EF4-FFF2-40B4-BE49-F238E27FC236}">
                <a16:creationId xmlns:a16="http://schemas.microsoft.com/office/drawing/2014/main" id="{5050AB64-3A7B-43CF-8052-04F273C8BF4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4041" y="2492896"/>
            <a:ext cx="5711958" cy="32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851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70932"/>
            <a:ext cx="8904312" cy="4277378"/>
          </a:xfrm>
        </p:spPr>
        <p:txBody>
          <a:bodyPr/>
          <a:lstStyle/>
          <a:p>
            <a:pPr marL="514350" indent="-514350">
              <a:spcBef>
                <a:spcPts val="1300"/>
              </a:spcBef>
              <a:buFont typeface="+mj-ea"/>
              <a:buAutoNum type="circleNumDbPlain" startAt="9"/>
              <a:defRPr/>
            </a:pPr>
            <a:r>
              <a:rPr lang="en-US" sz="3200" b="1" dirty="0">
                <a:solidFill>
                  <a:schemeClr val="tx1">
                    <a:lumMod val="85000"/>
                    <a:lumOff val="15000"/>
                  </a:schemeClr>
                </a:solidFill>
                <a:latin typeface="Garamond"/>
              </a:rPr>
              <a:t>The amount of time a person is contagious</a:t>
            </a:r>
          </a:p>
        </p:txBody>
      </p:sp>
      <p:sp>
        <p:nvSpPr>
          <p:cNvPr id="5" name="Content Placeholder 2">
            <a:extLst>
              <a:ext uri="{FF2B5EF4-FFF2-40B4-BE49-F238E27FC236}">
                <a16:creationId xmlns:a16="http://schemas.microsoft.com/office/drawing/2014/main" id="{370F4E7F-B89A-41D1-A70C-AFE3B3B818E0}"/>
              </a:ext>
            </a:extLst>
          </p:cNvPr>
          <p:cNvSpPr txBox="1">
            <a:spLocks/>
          </p:cNvSpPr>
          <p:nvPr/>
        </p:nvSpPr>
        <p:spPr bwMode="auto">
          <a:xfrm>
            <a:off x="119336" y="2008914"/>
            <a:ext cx="5848061" cy="3685617"/>
          </a:xfrm>
          <a:prstGeom prst="rect">
            <a:avLst/>
          </a:prstGeom>
          <a:noFill/>
          <a:ln>
            <a:noFill/>
          </a:ln>
          <a:extLst>
            <a:ext uri="{FAA26D3D-D897-4be2-8F04-BA451C77F1D7}">
              <ma14:placeholderFlag xmlns:mc="http://schemas.openxmlformats.org/markup-compatibility/2006" xmlns:a14="http://schemas.microsoft.com/office/drawing/2010/main" xmlns="" xmlns:ma14="http://schemas.microsoft.com/office/mac/drawingml/2011/main" val="1"/>
            </a:ex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sz="2600" kern="0" dirty="0">
                <a:solidFill>
                  <a:schemeClr val="tx1">
                    <a:lumMod val="85000"/>
                    <a:lumOff val="15000"/>
                  </a:schemeClr>
                </a:solidFill>
                <a:latin typeface="Garamond"/>
              </a:rPr>
              <a:t>I</a:t>
            </a:r>
            <a:r>
              <a:rPr kumimoji="0" lang="en-US" altLang="zh-CN" sz="2600" kern="0" dirty="0">
                <a:solidFill>
                  <a:schemeClr val="tx1">
                    <a:lumMod val="85000"/>
                    <a:lumOff val="15000"/>
                  </a:schemeClr>
                </a:solidFill>
                <a:latin typeface="Garamond"/>
              </a:rPr>
              <a:t>ncubation period[1]</a:t>
            </a:r>
            <a:endParaRPr kumimoji="0" lang="en-US" sz="2600" kern="0" dirty="0">
              <a:solidFill>
                <a:schemeClr val="tx1">
                  <a:lumMod val="85000"/>
                  <a:lumOff val="15000"/>
                </a:schemeClr>
              </a:solidFill>
              <a:latin typeface="Garamond"/>
            </a:endParaRPr>
          </a:p>
          <a:p>
            <a:pPr lvl="1">
              <a:spcBef>
                <a:spcPts val="1300"/>
              </a:spcBef>
              <a:defRPr/>
            </a:pPr>
            <a:r>
              <a:rPr kumimoji="0" lang="en-US" altLang="zh-CN" sz="2400" kern="0" dirty="0">
                <a:solidFill>
                  <a:schemeClr val="tx1">
                    <a:lumMod val="85000"/>
                    <a:lumOff val="15000"/>
                  </a:schemeClr>
                </a:solidFill>
                <a:latin typeface="Garamond"/>
              </a:rPr>
              <a:t>The average incubation period </a:t>
            </a:r>
            <a:r>
              <a:rPr kumimoji="0" lang="en-US" altLang="zh-CN" sz="2400" kern="0" dirty="0">
                <a:solidFill>
                  <a:srgbClr val="C00000"/>
                </a:solidFill>
                <a:latin typeface="Garamond"/>
              </a:rPr>
              <a:t>was 5.2 days</a:t>
            </a:r>
          </a:p>
          <a:p>
            <a:pPr lvl="1">
              <a:spcBef>
                <a:spcPts val="1300"/>
              </a:spcBef>
              <a:defRPr/>
            </a:pPr>
            <a:r>
              <a:rPr kumimoji="0" lang="en-US" sz="2400" kern="0" dirty="0">
                <a:solidFill>
                  <a:schemeClr val="tx1">
                    <a:lumMod val="85000"/>
                    <a:lumOff val="15000"/>
                  </a:schemeClr>
                </a:solidFill>
                <a:latin typeface="Garamond"/>
              </a:rPr>
              <a:t>The </a:t>
            </a:r>
            <a:r>
              <a:rPr kumimoji="0" lang="en-US" sz="2400" kern="0" dirty="0">
                <a:solidFill>
                  <a:srgbClr val="C00000"/>
                </a:solidFill>
                <a:latin typeface="Garamond"/>
              </a:rPr>
              <a:t>95th percentile </a:t>
            </a:r>
            <a:r>
              <a:rPr kumimoji="0" lang="en-US" sz="2400" kern="0" dirty="0">
                <a:solidFill>
                  <a:schemeClr val="tx1">
                    <a:lumMod val="85000"/>
                    <a:lumOff val="15000"/>
                  </a:schemeClr>
                </a:solidFill>
                <a:latin typeface="Garamond"/>
              </a:rPr>
              <a:t>of the distribution is </a:t>
            </a:r>
            <a:r>
              <a:rPr kumimoji="0" lang="en-US" sz="2400" kern="0" dirty="0">
                <a:solidFill>
                  <a:srgbClr val="C00000"/>
                </a:solidFill>
                <a:latin typeface="Garamond"/>
              </a:rPr>
              <a:t>12.5 days</a:t>
            </a:r>
          </a:p>
          <a:p>
            <a:pPr lvl="1">
              <a:spcBef>
                <a:spcPts val="1300"/>
              </a:spcBef>
              <a:defRPr/>
            </a:pPr>
            <a:r>
              <a:rPr kumimoji="0" lang="en-US" sz="2400" kern="0" dirty="0">
                <a:solidFill>
                  <a:schemeClr val="tx1">
                    <a:lumMod val="85000"/>
                    <a:lumOff val="15000"/>
                  </a:schemeClr>
                </a:solidFill>
                <a:latin typeface="Garamond"/>
              </a:rPr>
              <a:t>An </a:t>
            </a:r>
            <a:r>
              <a:rPr kumimoji="0" lang="en-US" sz="2400" kern="0" dirty="0">
                <a:solidFill>
                  <a:srgbClr val="C00000"/>
                </a:solidFill>
                <a:latin typeface="Garamond"/>
              </a:rPr>
              <a:t>unusual</a:t>
            </a:r>
            <a:r>
              <a:rPr kumimoji="0" lang="en-US" sz="2400" kern="0" dirty="0">
                <a:solidFill>
                  <a:schemeClr val="tx1">
                    <a:lumMod val="85000"/>
                    <a:lumOff val="15000"/>
                  </a:schemeClr>
                </a:solidFill>
                <a:latin typeface="Garamond"/>
              </a:rPr>
              <a:t> situation was also reported, with an incubation period of </a:t>
            </a:r>
            <a:r>
              <a:rPr kumimoji="0" lang="en-US" sz="2400" kern="0" dirty="0">
                <a:solidFill>
                  <a:srgbClr val="C00000"/>
                </a:solidFill>
                <a:latin typeface="Garamond"/>
              </a:rPr>
              <a:t>19 days</a:t>
            </a:r>
            <a:r>
              <a:rPr kumimoji="0" lang="en-US" sz="2400" kern="0" dirty="0">
                <a:solidFill>
                  <a:schemeClr val="tx1">
                    <a:lumMod val="85000"/>
                    <a:lumOff val="15000"/>
                  </a:schemeClr>
                </a:solidFill>
                <a:latin typeface="Garamond"/>
              </a:rPr>
              <a:t>.</a:t>
            </a:r>
          </a:p>
          <a:p>
            <a:pPr lvl="1">
              <a:spcBef>
                <a:spcPts val="1300"/>
              </a:spcBef>
              <a:defRPr/>
            </a:pPr>
            <a:r>
              <a:rPr kumimoji="0" lang="en-US" sz="2400" kern="0" dirty="0">
                <a:solidFill>
                  <a:schemeClr val="tx1">
                    <a:lumMod val="85000"/>
                    <a:lumOff val="15000"/>
                  </a:schemeClr>
                </a:solidFill>
                <a:latin typeface="Garamond"/>
              </a:rPr>
              <a:t>14 days of isolation is recommended.</a:t>
            </a:r>
          </a:p>
        </p:txBody>
      </p:sp>
      <p:sp>
        <p:nvSpPr>
          <p:cNvPr id="8" name="文本框 7">
            <a:extLst>
              <a:ext uri="{FF2B5EF4-FFF2-40B4-BE49-F238E27FC236}">
                <a16:creationId xmlns:a16="http://schemas.microsoft.com/office/drawing/2014/main" id="{2A96DC93-390A-4A29-8328-B4434B019BBA}"/>
              </a:ext>
            </a:extLst>
          </p:cNvPr>
          <p:cNvSpPr txBox="1"/>
          <p:nvPr/>
        </p:nvSpPr>
        <p:spPr>
          <a:xfrm>
            <a:off x="377201" y="6228609"/>
            <a:ext cx="12311874" cy="590931"/>
          </a:xfrm>
          <a:prstGeom prst="rect">
            <a:avLst/>
          </a:prstGeom>
          <a:noFill/>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[1] P. </a:t>
            </a:r>
            <a:r>
              <a:rPr lang="en-US" altLang="zh-CN" sz="9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Zhai</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Y. Ding, X. Wu, J. Long, Y. Zhong, and Y. Li, ‘The epidemiology, diagnosis and treatment of COVID-19’, Int. J. </a:t>
            </a:r>
            <a:r>
              <a:rPr lang="en-US" altLang="zh-CN" sz="9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Antimicrob</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Agents, vol. 55, no. 5, p. 105955, May 2020, </a:t>
            </a:r>
            <a:r>
              <a:rPr lang="en-US" altLang="zh-CN" sz="9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doi</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10.1016/j.ijantimicag.2020.105955</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900" kern="100" dirty="0">
                <a:solidFill>
                  <a:schemeClr val="bg1">
                    <a:lumMod val="50000"/>
                  </a:schemeClr>
                </a:solidFill>
                <a:latin typeface="等线" panose="02010600030101010101" pitchFamily="2" charset="-122"/>
                <a:ea typeface="等线" panose="02010600030101010101" pitchFamily="2" charset="-122"/>
                <a:cs typeface="Times New Roman" panose="02020603050405020304" pitchFamily="18" charset="0"/>
              </a:rPr>
              <a:t>[2] </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Estimation of the transmission risk of 2019-nCov and its implication for public health interventions Biao Tang , Xia Wang , Qian Li , Nicola Luigi </a:t>
            </a:r>
            <a:r>
              <a:rPr lang="en-US" altLang="zh-CN" sz="9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Bragazzi</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 </a:t>
            </a:r>
            <a:r>
              <a:rPr lang="en-US" altLang="zh-CN" sz="9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Sanyi</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Tang , Yanni Xiao </a:t>
            </a:r>
            <a:r>
              <a:rPr lang="en-US" altLang="zh-CN" sz="9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Jianhong</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Wu</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[3] Novel coronavirus 2019-nCoV: early estimation of epidemiological parameters and epidemic predictions Jonathan M. Read , Jessica R.E. </a:t>
            </a:r>
            <a:r>
              <a:rPr lang="en-US" altLang="zh-CN" sz="900" kern="100" dirty="0" err="1">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Bridgen</a:t>
            </a:r>
            <a:r>
              <a:rPr lang="en-US" altLang="zh-CN" sz="900"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 , Derek A.T. Cummings , Antonia Ho, Chris P. Jewell</a:t>
            </a:r>
          </a:p>
        </p:txBody>
      </p:sp>
      <p:sp>
        <p:nvSpPr>
          <p:cNvPr id="6" name="Content Placeholder 2">
            <a:extLst>
              <a:ext uri="{FF2B5EF4-FFF2-40B4-BE49-F238E27FC236}">
                <a16:creationId xmlns:a16="http://schemas.microsoft.com/office/drawing/2014/main" id="{C50D8907-8F26-481E-9F5A-5104960E6049}"/>
              </a:ext>
            </a:extLst>
          </p:cNvPr>
          <p:cNvSpPr txBox="1">
            <a:spLocks/>
          </p:cNvSpPr>
          <p:nvPr/>
        </p:nvSpPr>
        <p:spPr bwMode="auto">
          <a:xfrm>
            <a:off x="5800261" y="1929732"/>
            <a:ext cx="6208102" cy="3685617"/>
          </a:xfrm>
          <a:prstGeom prst="rect">
            <a:avLst/>
          </a:prstGeom>
          <a:noFill/>
          <a:ln>
            <a:noFill/>
          </a:ln>
          <a:extLst>
            <a:ext uri="{FAA26D3D-D897-4be2-8F04-BA451C77F1D7}">
              <ma14:placeholderFlag xmlns:mc="http://schemas.openxmlformats.org/markup-compatibility/2006" xmlns:a14="http://schemas.microsoft.com/office/drawing/2010/main" xmlns="" xmlns:ma14="http://schemas.microsoft.com/office/mac/drawingml/2011/main" val="1"/>
            </a:ex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sz="2600" kern="0" dirty="0">
                <a:solidFill>
                  <a:schemeClr val="tx1">
                    <a:lumMod val="85000"/>
                    <a:lumOff val="15000"/>
                  </a:schemeClr>
                </a:solidFill>
                <a:latin typeface="Garamond"/>
              </a:rPr>
              <a:t>Contagious period</a:t>
            </a:r>
            <a:r>
              <a:rPr kumimoji="0" lang="en-US" altLang="zh-CN" sz="2600" kern="0" dirty="0">
                <a:solidFill>
                  <a:schemeClr val="tx1">
                    <a:lumMod val="85000"/>
                    <a:lumOff val="15000"/>
                  </a:schemeClr>
                </a:solidFill>
                <a:latin typeface="Garamond"/>
              </a:rPr>
              <a:t>[2][3]</a:t>
            </a:r>
          </a:p>
          <a:p>
            <a:pPr lvl="1">
              <a:spcBef>
                <a:spcPts val="1300"/>
              </a:spcBef>
              <a:defRPr/>
            </a:pPr>
            <a:r>
              <a:rPr kumimoji="0" lang="en-US" sz="2200" kern="0" dirty="0">
                <a:solidFill>
                  <a:schemeClr val="tx1">
                    <a:lumMod val="85000"/>
                    <a:lumOff val="15000"/>
                  </a:schemeClr>
                </a:solidFill>
                <a:latin typeface="Garamond"/>
              </a:rPr>
              <a:t>Once an infected person shows symptoms, in mild cases, the infection lasts between </a:t>
            </a:r>
            <a:r>
              <a:rPr kumimoji="0" lang="en-US" altLang="zh-CN" sz="2200" kern="0" dirty="0">
                <a:solidFill>
                  <a:srgbClr val="C00000"/>
                </a:solidFill>
                <a:latin typeface="Garamond"/>
              </a:rPr>
              <a:t>7</a:t>
            </a:r>
            <a:r>
              <a:rPr kumimoji="0" lang="en-US" sz="2200" kern="0" dirty="0">
                <a:solidFill>
                  <a:srgbClr val="C00000"/>
                </a:solidFill>
                <a:latin typeface="Garamond"/>
              </a:rPr>
              <a:t> and 12 days</a:t>
            </a:r>
            <a:r>
              <a:rPr kumimoji="0" lang="en-US" sz="2200" kern="0" dirty="0">
                <a:solidFill>
                  <a:schemeClr val="tx1">
                    <a:lumMod val="85000"/>
                    <a:lumOff val="15000"/>
                  </a:schemeClr>
                </a:solidFill>
                <a:latin typeface="Garamond"/>
              </a:rPr>
              <a:t>. If the symptoms are severe, they can be contagious for </a:t>
            </a:r>
            <a:r>
              <a:rPr kumimoji="0" lang="en-US" sz="2200" kern="0" dirty="0">
                <a:solidFill>
                  <a:srgbClr val="C00000"/>
                </a:solidFill>
                <a:latin typeface="Garamond"/>
              </a:rPr>
              <a:t>more than two weeks.</a:t>
            </a:r>
          </a:p>
          <a:p>
            <a:pPr lvl="1">
              <a:spcBef>
                <a:spcPts val="1300"/>
              </a:spcBef>
              <a:defRPr/>
            </a:pPr>
            <a:r>
              <a:rPr kumimoji="0" lang="en-US" altLang="zh-CN" sz="2200" kern="0" dirty="0">
                <a:solidFill>
                  <a:schemeClr val="tx1">
                    <a:lumMod val="85000"/>
                    <a:lumOff val="15000"/>
                  </a:schemeClr>
                </a:solidFill>
                <a:latin typeface="Garamond"/>
              </a:rPr>
              <a:t>COVID-19 patients can begin to transmit the virus </a:t>
            </a:r>
            <a:r>
              <a:rPr kumimoji="0" lang="en-US" altLang="zh-CN" sz="2200" kern="0" dirty="0">
                <a:solidFill>
                  <a:srgbClr val="C00000"/>
                </a:solidFill>
                <a:latin typeface="Garamond"/>
              </a:rPr>
              <a:t>24 to 48 hours before symptom onset</a:t>
            </a:r>
            <a:endParaRPr kumimoji="0" lang="en-US" altLang="zh-CN" sz="2200" kern="0" dirty="0">
              <a:solidFill>
                <a:schemeClr val="tx1">
                  <a:lumMod val="85000"/>
                  <a:lumOff val="15000"/>
                </a:schemeClr>
              </a:solidFill>
              <a:latin typeface="Garamond"/>
            </a:endParaRPr>
          </a:p>
          <a:p>
            <a:pPr lvl="1">
              <a:spcBef>
                <a:spcPts val="1300"/>
              </a:spcBef>
              <a:defRPr/>
            </a:pPr>
            <a:r>
              <a:rPr kumimoji="0" lang="en-US" sz="2200" kern="0" dirty="0">
                <a:solidFill>
                  <a:schemeClr val="tx1">
                    <a:lumMod val="85000"/>
                    <a:lumOff val="15000"/>
                  </a:schemeClr>
                </a:solidFill>
                <a:latin typeface="Garamond"/>
              </a:rPr>
              <a:t>A study from Shenzhen,  found that a quarter of infections were transmitted by asymptomatic carriers.</a:t>
            </a:r>
          </a:p>
          <a:p>
            <a:pPr lvl="1">
              <a:spcBef>
                <a:spcPts val="1300"/>
              </a:spcBef>
              <a:defRPr/>
            </a:pPr>
            <a:endParaRPr kumimoji="0" lang="en-US" sz="2400" kern="0" dirty="0">
              <a:solidFill>
                <a:schemeClr val="tx1">
                  <a:lumMod val="85000"/>
                  <a:lumOff val="15000"/>
                </a:schemeClr>
              </a:solidFill>
              <a:latin typeface="Garamond"/>
            </a:endParaRPr>
          </a:p>
        </p:txBody>
      </p:sp>
    </p:spTree>
    <p:extLst>
      <p:ext uri="{BB962C8B-B14F-4D97-AF65-F5344CB8AC3E}">
        <p14:creationId xmlns:p14="http://schemas.microsoft.com/office/powerpoint/2010/main" val="1587972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079776" y="1772816"/>
            <a:ext cx="3672408" cy="2736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4759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735" y="4869160"/>
            <a:ext cx="11523133" cy="1296144"/>
          </a:xfrm>
        </p:spPr>
        <p:txBody>
          <a:bodyPr/>
          <a:lstStyle/>
          <a:p>
            <a:pPr marL="0" indent="0" algn="ctr">
              <a:lnSpc>
                <a:spcPct val="115000"/>
              </a:lnSpc>
              <a:spcAft>
                <a:spcPts val="0"/>
              </a:spcAft>
              <a:buNone/>
              <a:tabLst>
                <a:tab pos="457200" algn="l"/>
              </a:tabLst>
            </a:pPr>
            <a:r>
              <a:rPr lang="en-US" dirty="0">
                <a:solidFill>
                  <a:schemeClr val="tx1">
                    <a:lumMod val="85000"/>
                    <a:lumOff val="15000"/>
                  </a:schemeClr>
                </a:solidFill>
                <a:latin typeface="Garamond"/>
              </a:rPr>
              <a:t>ZHAO </a:t>
            </a:r>
            <a:r>
              <a:rPr lang="en-US" dirty="0" err="1">
                <a:solidFill>
                  <a:schemeClr val="tx1">
                    <a:lumMod val="85000"/>
                    <a:lumOff val="15000"/>
                  </a:schemeClr>
                </a:solidFill>
                <a:latin typeface="Garamond"/>
              </a:rPr>
              <a:t>Yuqing</a:t>
            </a:r>
            <a:endParaRPr lang="en-US" dirty="0">
              <a:solidFill>
                <a:schemeClr val="tx1">
                  <a:lumMod val="85000"/>
                  <a:lumOff val="15000"/>
                </a:schemeClr>
              </a:solidFill>
              <a:latin typeface="Garamond"/>
            </a:endParaRPr>
          </a:p>
          <a:p>
            <a:pPr marL="0" indent="0" algn="ctr">
              <a:lnSpc>
                <a:spcPct val="115000"/>
              </a:lnSpc>
              <a:spcAft>
                <a:spcPts val="0"/>
              </a:spcAft>
              <a:buNone/>
              <a:tabLst>
                <a:tab pos="457200" algn="l"/>
              </a:tabLst>
            </a:pPr>
            <a:r>
              <a:rPr lang="en-US" dirty="0">
                <a:solidFill>
                  <a:schemeClr val="tx1">
                    <a:lumMod val="85000"/>
                    <a:lumOff val="15000"/>
                  </a:schemeClr>
                </a:solidFill>
                <a:latin typeface="Garamond"/>
              </a:rPr>
              <a:t>csyzhao1@comp.polyu.edu.hk</a:t>
            </a:r>
            <a:endParaRPr lang="en-HK" dirty="0">
              <a:solidFill>
                <a:schemeClr val="tx1">
                  <a:lumMod val="85000"/>
                  <a:lumOff val="15000"/>
                </a:schemeClr>
              </a:solidFill>
              <a:latin typeface="Garamond"/>
            </a:endParaRPr>
          </a:p>
        </p:txBody>
      </p:sp>
      <p:sp>
        <p:nvSpPr>
          <p:cNvPr id="4" name="Title 1">
            <a:extLst>
              <a:ext uri="{FF2B5EF4-FFF2-40B4-BE49-F238E27FC236}">
                <a16:creationId xmlns:a16="http://schemas.microsoft.com/office/drawing/2014/main" id="{E3198475-D9BD-DC48-8711-0B9E9E0418F4}"/>
              </a:ext>
            </a:extLst>
          </p:cNvPr>
          <p:cNvSpPr txBox="1">
            <a:spLocks/>
          </p:cNvSpPr>
          <p:nvPr/>
        </p:nvSpPr>
        <p:spPr bwMode="auto">
          <a:xfrm>
            <a:off x="1749386" y="1844824"/>
            <a:ext cx="8469829" cy="1716214"/>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lang="en-US" altLang="zh-CN" dirty="0">
                <a:solidFill>
                  <a:schemeClr val="tx1">
                    <a:lumMod val="85000"/>
                    <a:lumOff val="15000"/>
                  </a:schemeClr>
                </a:solidFill>
                <a:latin typeface="Garamond"/>
                <a:cs typeface="Garamond"/>
              </a:rPr>
              <a:t>How to Let Computer Make Decision Basing on Fused Knowledge</a:t>
            </a:r>
            <a:endParaRPr lang="en-US" altLang="zh-CN" sz="3600" dirty="0">
              <a:solidFill>
                <a:schemeClr val="bg1">
                  <a:lumMod val="65000"/>
                </a:schemeClr>
              </a:solidFill>
              <a:latin typeface="Garamond"/>
              <a:cs typeface="Garamond"/>
            </a:endParaRPr>
          </a:p>
        </p:txBody>
      </p:sp>
    </p:spTree>
    <p:extLst>
      <p:ext uri="{BB962C8B-B14F-4D97-AF65-F5344CB8AC3E}">
        <p14:creationId xmlns:p14="http://schemas.microsoft.com/office/powerpoint/2010/main" val="3063202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图示&#10;&#10;描述已自动生成">
            <a:extLst>
              <a:ext uri="{FF2B5EF4-FFF2-40B4-BE49-F238E27FC236}">
                <a16:creationId xmlns:a16="http://schemas.microsoft.com/office/drawing/2014/main" id="{9C7730DE-B8DD-4E7F-B884-8221EB14D9A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42004"/>
            <a:ext cx="12173664" cy="6815996"/>
          </a:xfrm>
          <a:prstGeom prst="rect">
            <a:avLst/>
          </a:prstGeom>
        </p:spPr>
      </p:pic>
    </p:spTree>
    <p:extLst>
      <p:ext uri="{BB962C8B-B14F-4D97-AF65-F5344CB8AC3E}">
        <p14:creationId xmlns:p14="http://schemas.microsoft.com/office/powerpoint/2010/main" val="4259991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72EA5-2A4C-405C-9AF3-2F1D2B1BDDAE}"/>
              </a:ext>
            </a:extLst>
          </p:cNvPr>
          <p:cNvSpPr txBox="1">
            <a:spLocks noChangeArrowheads="1"/>
          </p:cNvSpPr>
          <p:nvPr/>
        </p:nvSpPr>
        <p:spPr bwMode="auto">
          <a:xfrm>
            <a:off x="1055440" y="1628800"/>
            <a:ext cx="8928992"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altLang="zh-CN" kern="0" dirty="0">
                <a:solidFill>
                  <a:schemeClr val="tx1">
                    <a:lumMod val="85000"/>
                    <a:lumOff val="15000"/>
                  </a:schemeClr>
                </a:solidFill>
                <a:latin typeface="Garamond"/>
              </a:rPr>
              <a:t>Background</a:t>
            </a:r>
          </a:p>
          <a:p>
            <a:pPr>
              <a:spcBef>
                <a:spcPts val="1300"/>
              </a:spcBef>
              <a:defRPr/>
            </a:pPr>
            <a:r>
              <a:rPr kumimoji="0" lang="en-US" altLang="zh-CN" kern="0" dirty="0">
                <a:solidFill>
                  <a:schemeClr val="tx1">
                    <a:lumMod val="85000"/>
                    <a:lumOff val="15000"/>
                  </a:schemeClr>
                </a:solidFill>
                <a:latin typeface="Garamond"/>
              </a:rPr>
              <a:t>Possible factors</a:t>
            </a:r>
          </a:p>
          <a:p>
            <a:pPr lvl="1">
              <a:spcBef>
                <a:spcPts val="1300"/>
              </a:spcBef>
              <a:defRPr/>
            </a:pPr>
            <a:r>
              <a:rPr kumimoji="0" lang="en-US" altLang="zh-CN" kern="0" dirty="0">
                <a:solidFill>
                  <a:schemeClr val="tx1">
                    <a:lumMod val="85000"/>
                    <a:lumOff val="15000"/>
                  </a:schemeClr>
                </a:solidFill>
                <a:latin typeface="Garamond"/>
              </a:rPr>
              <a:t>Virus transmission potential</a:t>
            </a:r>
          </a:p>
          <a:p>
            <a:pPr lvl="1">
              <a:spcBef>
                <a:spcPts val="1300"/>
              </a:spcBef>
              <a:defRPr/>
            </a:pPr>
            <a:r>
              <a:rPr kumimoji="0" lang="en-US" altLang="zh-CN" kern="0" dirty="0">
                <a:solidFill>
                  <a:schemeClr val="tx1">
                    <a:lumMod val="85000"/>
                    <a:lumOff val="15000"/>
                  </a:schemeClr>
                </a:solidFill>
                <a:latin typeface="Garamond"/>
              </a:rPr>
              <a:t>Policy intervention</a:t>
            </a:r>
          </a:p>
          <a:p>
            <a:pPr lvl="1">
              <a:spcBef>
                <a:spcPts val="1300"/>
              </a:spcBef>
              <a:defRPr/>
            </a:pPr>
            <a:r>
              <a:rPr kumimoji="0" lang="en-US" altLang="zh-CN" kern="0" dirty="0">
                <a:solidFill>
                  <a:schemeClr val="tx1">
                    <a:lumMod val="85000"/>
                    <a:lumOff val="15000"/>
                  </a:schemeClr>
                </a:solidFill>
                <a:latin typeface="Garamond"/>
              </a:rPr>
              <a:t>People related factors</a:t>
            </a:r>
          </a:p>
          <a:p>
            <a:pPr lvl="1">
              <a:spcBef>
                <a:spcPts val="1300"/>
              </a:spcBef>
              <a:defRPr/>
            </a:pPr>
            <a:r>
              <a:rPr kumimoji="0" lang="en-US" altLang="zh-CN" kern="0" dirty="0">
                <a:solidFill>
                  <a:schemeClr val="tx1">
                    <a:lumMod val="85000"/>
                    <a:lumOff val="15000"/>
                  </a:schemeClr>
                </a:solidFill>
                <a:latin typeface="Garamond"/>
              </a:rPr>
              <a:t>Spatial location attribute</a:t>
            </a:r>
          </a:p>
          <a:p>
            <a:pPr>
              <a:spcBef>
                <a:spcPts val="1300"/>
              </a:spcBef>
              <a:defRPr/>
            </a:pPr>
            <a:r>
              <a:rPr kumimoji="0" lang="en-US" altLang="zh-CN" kern="0" dirty="0">
                <a:solidFill>
                  <a:schemeClr val="tx1">
                    <a:lumMod val="85000"/>
                    <a:lumOff val="15000"/>
                  </a:schemeClr>
                </a:solidFill>
                <a:latin typeface="Garamond"/>
              </a:rPr>
              <a:t>Concerns towards possible factors</a:t>
            </a:r>
          </a:p>
          <a:p>
            <a:pPr>
              <a:spcBef>
                <a:spcPts val="1300"/>
              </a:spcBef>
              <a:defRPr/>
            </a:pPr>
            <a:r>
              <a:rPr kumimoji="0" lang="en-US" altLang="zh-CN" kern="0" dirty="0">
                <a:solidFill>
                  <a:schemeClr val="tx1">
                    <a:lumMod val="85000"/>
                    <a:lumOff val="15000"/>
                  </a:schemeClr>
                </a:solidFill>
                <a:latin typeface="Garamond"/>
              </a:rPr>
              <a:t>Answers to the concerns</a:t>
            </a:r>
          </a:p>
        </p:txBody>
      </p:sp>
      <p:sp>
        <p:nvSpPr>
          <p:cNvPr id="4" name="Rectangle 2">
            <a:extLst>
              <a:ext uri="{FF2B5EF4-FFF2-40B4-BE49-F238E27FC236}">
                <a16:creationId xmlns:a16="http://schemas.microsoft.com/office/drawing/2014/main" id="{15B9D750-E4E7-42C0-9033-36098542882B}"/>
              </a:ext>
            </a:extLst>
          </p:cNvPr>
          <p:cNvSpPr txBox="1">
            <a:spLocks noChangeArrowheads="1"/>
          </p:cNvSpPr>
          <p:nvPr/>
        </p:nvSpPr>
        <p:spPr>
          <a:xfrm>
            <a:off x="1631504" y="836712"/>
            <a:ext cx="4464496" cy="685800"/>
          </a:xfrm>
          <a:prstGeom prst="rect">
            <a:avLst/>
          </a:prstGeom>
        </p:spPr>
        <p:txBody>
          <a:bodyPr/>
          <a:lstStyle>
            <a:lvl1pPr algn="ctr" rtl="0" eaLnBrk="0" fontAlgn="base" hangingPunct="0">
              <a:spcBef>
                <a:spcPct val="0"/>
              </a:spcBef>
              <a:spcAft>
                <a:spcPct val="0"/>
              </a:spcAft>
              <a:defRPr lang="en-US" altLang="zh-CN" sz="4000" b="1" kern="1200" dirty="0">
                <a:solidFill>
                  <a:srgbClr val="663300"/>
                </a:solidFill>
                <a:effectLst>
                  <a:outerShdw blurRad="38100" dist="38100" dir="2700000" algn="tl">
                    <a:srgbClr val="C0C0C0"/>
                  </a:outerShdw>
                </a:effectLst>
                <a:latin typeface="Sans serif"/>
                <a:ea typeface="Arial Unicode MS" pitchFamily="34" charset="-128"/>
                <a:cs typeface="Arial Unicode MS" pitchFamily="34" charset="-128"/>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pPr algn="l">
              <a:lnSpc>
                <a:spcPct val="80000"/>
              </a:lnSpc>
            </a:pPr>
            <a:r>
              <a:rPr lang="en-US" dirty="0">
                <a:solidFill>
                  <a:schemeClr val="tx1">
                    <a:lumMod val="85000"/>
                    <a:lumOff val="15000"/>
                  </a:schemeClr>
                </a:solidFill>
                <a:latin typeface="Garamond"/>
                <a:ea typeface="新細明體" pitchFamily="18" charset="-120"/>
              </a:rPr>
              <a:t>Outline</a:t>
            </a:r>
          </a:p>
        </p:txBody>
      </p:sp>
    </p:spTree>
    <p:extLst>
      <p:ext uri="{BB962C8B-B14F-4D97-AF65-F5344CB8AC3E}">
        <p14:creationId xmlns:p14="http://schemas.microsoft.com/office/powerpoint/2010/main" val="3176874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noChangeArrowheads="1"/>
          </p:cNvSpPr>
          <p:nvPr>
            <p:ph idx="4294967295"/>
          </p:nvPr>
        </p:nvSpPr>
        <p:spPr bwMode="auto">
          <a:xfrm>
            <a:off x="1127448" y="1988840"/>
            <a:ext cx="5832648" cy="324036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ts val="1300"/>
              </a:spcBef>
              <a:defRPr/>
            </a:pPr>
            <a:r>
              <a:rPr lang="en-US" altLang="zh-CN" dirty="0">
                <a:solidFill>
                  <a:schemeClr val="tx1">
                    <a:lumMod val="85000"/>
                    <a:lumOff val="15000"/>
                  </a:schemeClr>
                </a:solidFill>
                <a:latin typeface="Garamond"/>
              </a:rPr>
              <a:t>Background</a:t>
            </a:r>
          </a:p>
          <a:p>
            <a:pPr>
              <a:spcBef>
                <a:spcPts val="1300"/>
              </a:spcBef>
              <a:defRPr/>
            </a:pPr>
            <a:r>
              <a:rPr lang="en-US" altLang="zh-CN" dirty="0">
                <a:solidFill>
                  <a:schemeClr val="tx1">
                    <a:lumMod val="85000"/>
                    <a:lumOff val="15000"/>
                  </a:schemeClr>
                </a:solidFill>
                <a:latin typeface="Garamond"/>
              </a:rPr>
              <a:t>Motivation</a:t>
            </a:r>
          </a:p>
          <a:p>
            <a:pPr>
              <a:spcBef>
                <a:spcPts val="1300"/>
              </a:spcBef>
              <a:defRPr/>
            </a:pPr>
            <a:r>
              <a:rPr lang="en-US" altLang="zh-CN" dirty="0">
                <a:solidFill>
                  <a:schemeClr val="tx1">
                    <a:lumMod val="85000"/>
                    <a:lumOff val="15000"/>
                  </a:schemeClr>
                </a:solidFill>
                <a:latin typeface="Garamond"/>
              </a:rPr>
              <a:t>Problem Illustration</a:t>
            </a:r>
          </a:p>
          <a:p>
            <a:pPr>
              <a:spcBef>
                <a:spcPts val="1300"/>
              </a:spcBef>
              <a:defRPr/>
            </a:pPr>
            <a:r>
              <a:rPr lang="en-US" altLang="zh-CN" dirty="0">
                <a:solidFill>
                  <a:schemeClr val="tx1">
                    <a:lumMod val="85000"/>
                    <a:lumOff val="15000"/>
                  </a:schemeClr>
                </a:solidFill>
                <a:latin typeface="Garamond"/>
              </a:rPr>
              <a:t>Challenge</a:t>
            </a:r>
          </a:p>
        </p:txBody>
      </p:sp>
      <p:sp>
        <p:nvSpPr>
          <p:cNvPr id="5" name="Rectangle 2"/>
          <p:cNvSpPr txBox="1">
            <a:spLocks noChangeArrowheads="1"/>
          </p:cNvSpPr>
          <p:nvPr/>
        </p:nvSpPr>
        <p:spPr>
          <a:xfrm>
            <a:off x="1631504" y="1124744"/>
            <a:ext cx="2448272" cy="685800"/>
          </a:xfrm>
          <a:prstGeom prst="rect">
            <a:avLst/>
          </a:prstGeom>
        </p:spPr>
        <p:txBody>
          <a:bodyPr/>
          <a:lstStyle>
            <a:lvl1pPr algn="ctr" rtl="0" eaLnBrk="0" fontAlgn="base" hangingPunct="0">
              <a:spcBef>
                <a:spcPct val="0"/>
              </a:spcBef>
              <a:spcAft>
                <a:spcPct val="0"/>
              </a:spcAft>
              <a:defRPr lang="en-US" altLang="zh-CN" sz="4000" b="1" kern="1200" dirty="0">
                <a:solidFill>
                  <a:srgbClr val="663300"/>
                </a:solidFill>
                <a:effectLst>
                  <a:outerShdw blurRad="38100" dist="38100" dir="2700000" algn="tl">
                    <a:srgbClr val="C0C0C0"/>
                  </a:outerShdw>
                </a:effectLst>
                <a:latin typeface="Sans serif"/>
                <a:ea typeface="Arial Unicode MS" pitchFamily="34" charset="-128"/>
                <a:cs typeface="Arial Unicode MS" pitchFamily="34" charset="-128"/>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pPr algn="l">
              <a:lnSpc>
                <a:spcPct val="80000"/>
              </a:lnSpc>
            </a:pPr>
            <a:r>
              <a:rPr lang="en-US" dirty="0">
                <a:solidFill>
                  <a:schemeClr val="tx1">
                    <a:lumMod val="85000"/>
                    <a:lumOff val="15000"/>
                  </a:schemeClr>
                </a:solidFill>
                <a:latin typeface="Garamond"/>
                <a:ea typeface="新細明體" pitchFamily="18" charset="-120"/>
              </a:rPr>
              <a:t>Outline</a:t>
            </a:r>
          </a:p>
        </p:txBody>
      </p:sp>
    </p:spTree>
    <p:extLst>
      <p:ext uri="{BB962C8B-B14F-4D97-AF65-F5344CB8AC3E}">
        <p14:creationId xmlns:p14="http://schemas.microsoft.com/office/powerpoint/2010/main" val="3925724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836712"/>
            <a:ext cx="11387667" cy="685800"/>
          </a:xfrm>
        </p:spPr>
        <p:txBody>
          <a:bodyPr/>
          <a:lstStyle/>
          <a:p>
            <a:r>
              <a:rPr lang="en-US" dirty="0">
                <a:solidFill>
                  <a:schemeClr val="tx1">
                    <a:lumMod val="85000"/>
                    <a:lumOff val="15000"/>
                  </a:schemeClr>
                </a:solidFill>
                <a:latin typeface="Garamond"/>
                <a:cs typeface="Garamond"/>
              </a:rPr>
              <a:t>B</a:t>
            </a:r>
            <a:r>
              <a:rPr lang="en-US" altLang="zh-CN" dirty="0">
                <a:solidFill>
                  <a:schemeClr val="tx1">
                    <a:lumMod val="85000"/>
                    <a:lumOff val="15000"/>
                  </a:schemeClr>
                </a:solidFill>
                <a:latin typeface="Garamond"/>
                <a:cs typeface="Garamond"/>
              </a:rPr>
              <a:t>ackground</a:t>
            </a:r>
            <a:endParaRPr lang="en-US" dirty="0"/>
          </a:p>
        </p:txBody>
      </p:sp>
      <p:sp>
        <p:nvSpPr>
          <p:cNvPr id="3" name="Content Placeholder 2"/>
          <p:cNvSpPr>
            <a:spLocks noGrp="1"/>
          </p:cNvSpPr>
          <p:nvPr>
            <p:ph idx="1"/>
          </p:nvPr>
        </p:nvSpPr>
        <p:spPr>
          <a:xfrm>
            <a:off x="0" y="1628800"/>
            <a:ext cx="7056784" cy="5335488"/>
          </a:xfrm>
        </p:spPr>
        <p:txBody>
          <a:bodyPr/>
          <a:lstStyle/>
          <a:p>
            <a:pPr>
              <a:spcBef>
                <a:spcPts val="1300"/>
              </a:spcBef>
              <a:defRPr/>
            </a:pPr>
            <a:r>
              <a:rPr lang="en-US" sz="2800" dirty="0">
                <a:solidFill>
                  <a:schemeClr val="tx1">
                    <a:lumMod val="85000"/>
                    <a:lumOff val="15000"/>
                  </a:schemeClr>
                </a:solidFill>
                <a:latin typeface="Garamond"/>
              </a:rPr>
              <a:t>We use two brain networks in our daily decision making</a:t>
            </a:r>
            <a:r>
              <a:rPr lang="en-US" sz="2400" dirty="0">
                <a:solidFill>
                  <a:schemeClr val="tx1">
                    <a:lumMod val="85000"/>
                    <a:lumOff val="15000"/>
                  </a:schemeClr>
                </a:solidFill>
                <a:latin typeface="Garamond"/>
              </a:rPr>
              <a:t>[1][2]</a:t>
            </a:r>
            <a:endParaRPr lang="en-US" altLang="zh-CN" sz="2400" dirty="0">
              <a:solidFill>
                <a:schemeClr val="tx1">
                  <a:lumMod val="85000"/>
                  <a:lumOff val="15000"/>
                </a:schemeClr>
              </a:solidFill>
              <a:latin typeface="Garamond"/>
            </a:endParaRPr>
          </a:p>
          <a:p>
            <a:pPr lvl="1">
              <a:spcBef>
                <a:spcPts val="1300"/>
              </a:spcBef>
              <a:defRPr/>
            </a:pPr>
            <a:r>
              <a:rPr lang="en-US" sz="2400" b="1" dirty="0">
                <a:solidFill>
                  <a:schemeClr val="tx1">
                    <a:lumMod val="85000"/>
                    <a:lumOff val="15000"/>
                  </a:schemeClr>
                </a:solidFill>
                <a:latin typeface="Garamond"/>
              </a:rPr>
              <a:t>Default Network</a:t>
            </a:r>
            <a:r>
              <a:rPr lang="en-US" sz="2400" dirty="0">
                <a:solidFill>
                  <a:schemeClr val="tx1">
                    <a:lumMod val="85000"/>
                    <a:lumOff val="15000"/>
                  </a:schemeClr>
                </a:solidFill>
                <a:latin typeface="Garamond"/>
              </a:rPr>
              <a:t>: activated when meditating and remembering the past</a:t>
            </a:r>
          </a:p>
          <a:p>
            <a:pPr lvl="1">
              <a:spcBef>
                <a:spcPts val="1300"/>
              </a:spcBef>
              <a:defRPr/>
            </a:pPr>
            <a:r>
              <a:rPr lang="en-US" sz="2400" dirty="0">
                <a:solidFill>
                  <a:schemeClr val="tx1">
                    <a:lumMod val="85000"/>
                    <a:lumOff val="15000"/>
                  </a:schemeClr>
                </a:solidFill>
                <a:latin typeface="Garamond"/>
              </a:rPr>
              <a:t> </a:t>
            </a:r>
            <a:r>
              <a:rPr lang="en-US" sz="2400" b="1" dirty="0">
                <a:solidFill>
                  <a:schemeClr val="tx1">
                    <a:lumMod val="85000"/>
                    <a:lumOff val="15000"/>
                  </a:schemeClr>
                </a:solidFill>
                <a:latin typeface="Garamond"/>
              </a:rPr>
              <a:t>Executive Network</a:t>
            </a:r>
            <a:r>
              <a:rPr lang="en-US" sz="2400" dirty="0">
                <a:solidFill>
                  <a:schemeClr val="tx1">
                    <a:lumMod val="85000"/>
                    <a:lumOff val="15000"/>
                  </a:schemeClr>
                </a:solidFill>
                <a:latin typeface="Garamond"/>
              </a:rPr>
              <a:t>: activated while dealing with more complex tasks that require more cognitive resources, such as answering questions or rushing to a plan</a:t>
            </a:r>
          </a:p>
          <a:p>
            <a:pPr>
              <a:spcBef>
                <a:spcPts val="1300"/>
              </a:spcBef>
              <a:defRPr/>
            </a:pPr>
            <a:r>
              <a:rPr lang="en-US" altLang="zh-CN" sz="2800" b="1" dirty="0">
                <a:solidFill>
                  <a:schemeClr val="tx1">
                    <a:lumMod val="85000"/>
                    <a:lumOff val="15000"/>
                  </a:schemeClr>
                </a:solidFill>
                <a:latin typeface="Garamond"/>
              </a:rPr>
              <a:t>Interaction</a:t>
            </a:r>
            <a:r>
              <a:rPr lang="en-US" altLang="zh-CN" sz="2800" dirty="0">
                <a:solidFill>
                  <a:schemeClr val="tx1">
                    <a:lumMod val="85000"/>
                    <a:lumOff val="15000"/>
                  </a:schemeClr>
                </a:solidFill>
                <a:latin typeface="Garamond"/>
              </a:rPr>
              <a:t> between the default network and executive network promotes </a:t>
            </a:r>
            <a:r>
              <a:rPr lang="en-US" altLang="zh-CN" sz="2800" b="1" dirty="0">
                <a:solidFill>
                  <a:schemeClr val="tx1">
                    <a:lumMod val="85000"/>
                    <a:lumOff val="15000"/>
                  </a:schemeClr>
                </a:solidFill>
                <a:latin typeface="Garamond"/>
              </a:rPr>
              <a:t>creativity</a:t>
            </a:r>
            <a:r>
              <a:rPr lang="en-US" altLang="zh-CN" sz="2400" dirty="0">
                <a:solidFill>
                  <a:schemeClr val="tx1">
                    <a:lumMod val="85000"/>
                    <a:lumOff val="15000"/>
                  </a:schemeClr>
                </a:solidFill>
                <a:latin typeface="Garamond"/>
              </a:rPr>
              <a:t>[3]</a:t>
            </a:r>
            <a:endParaRPr lang="en-US" altLang="zh-CN" sz="2800" dirty="0">
              <a:solidFill>
                <a:schemeClr val="tx1">
                  <a:lumMod val="85000"/>
                  <a:lumOff val="15000"/>
                </a:schemeClr>
              </a:solidFill>
              <a:latin typeface="Garamond"/>
            </a:endParaRPr>
          </a:p>
          <a:p>
            <a:pPr>
              <a:spcBef>
                <a:spcPts val="1300"/>
              </a:spcBef>
              <a:defRPr/>
            </a:pPr>
            <a:endParaRPr lang="en-US" sz="2800" dirty="0">
              <a:solidFill>
                <a:schemeClr val="tx1">
                  <a:lumMod val="85000"/>
                  <a:lumOff val="15000"/>
                </a:schemeClr>
              </a:solidFill>
              <a:latin typeface="Garamond"/>
            </a:endParaRPr>
          </a:p>
        </p:txBody>
      </p:sp>
      <p:pic>
        <p:nvPicPr>
          <p:cNvPr id="5" name="图片 4" descr="图片包含 室内, 华美, 照片, 装饰&#10;&#10;描述已自动生成">
            <a:extLst>
              <a:ext uri="{FF2B5EF4-FFF2-40B4-BE49-F238E27FC236}">
                <a16:creationId xmlns:a16="http://schemas.microsoft.com/office/drawing/2014/main" id="{9F2E560A-0364-4FB1-BB3F-B194F5C1BF1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056784" y="2113083"/>
            <a:ext cx="4804740" cy="2563038"/>
          </a:xfrm>
          <a:prstGeom prst="rect">
            <a:avLst/>
          </a:prstGeom>
        </p:spPr>
      </p:pic>
      <p:sp>
        <p:nvSpPr>
          <p:cNvPr id="11" name="文本框 10">
            <a:extLst>
              <a:ext uri="{FF2B5EF4-FFF2-40B4-BE49-F238E27FC236}">
                <a16:creationId xmlns:a16="http://schemas.microsoft.com/office/drawing/2014/main" id="{A467DD17-F951-443C-8A2C-77599798EB22}"/>
              </a:ext>
            </a:extLst>
          </p:cNvPr>
          <p:cNvSpPr txBox="1"/>
          <p:nvPr/>
        </p:nvSpPr>
        <p:spPr>
          <a:xfrm>
            <a:off x="7056784" y="4676121"/>
            <a:ext cx="4804741" cy="1200329"/>
          </a:xfrm>
          <a:prstGeom prst="rect">
            <a:avLst/>
          </a:prstGeom>
          <a:noFill/>
        </p:spPr>
        <p:txBody>
          <a:bodyPr wrap="square">
            <a:spAutoFit/>
          </a:bodyPr>
          <a:lstStyle/>
          <a:p>
            <a:r>
              <a:rPr lang="en-US" altLang="zh-CN" dirty="0">
                <a:latin typeface="Garamond" panose="02020404030301010803" pitchFamily="18" charset="0"/>
              </a:rPr>
              <a:t>Fig1. </a:t>
            </a:r>
            <a:r>
              <a:rPr lang="zh-CN" altLang="en-US" dirty="0">
                <a:latin typeface="Garamond" panose="02020404030301010803" pitchFamily="18" charset="0"/>
              </a:rPr>
              <a:t>The </a:t>
            </a:r>
            <a:r>
              <a:rPr lang="zh-CN" altLang="en-US" b="1" dirty="0">
                <a:solidFill>
                  <a:srgbClr val="0070C0"/>
                </a:solidFill>
                <a:latin typeface="Garamond" panose="02020404030301010803" pitchFamily="18" charset="0"/>
              </a:rPr>
              <a:t>cool color </a:t>
            </a:r>
            <a:r>
              <a:rPr lang="zh-CN" altLang="en-US" dirty="0">
                <a:latin typeface="Garamond" panose="02020404030301010803" pitchFamily="18" charset="0"/>
              </a:rPr>
              <a:t>area is the </a:t>
            </a:r>
            <a:r>
              <a:rPr lang="zh-CN" altLang="en-US" b="1" dirty="0">
                <a:latin typeface="Garamond" panose="02020404030301010803" pitchFamily="18" charset="0"/>
              </a:rPr>
              <a:t>default network </a:t>
            </a:r>
            <a:r>
              <a:rPr lang="zh-CN" altLang="en-US" dirty="0">
                <a:latin typeface="Garamond" panose="02020404030301010803" pitchFamily="18" charset="0"/>
              </a:rPr>
              <a:t>related area</a:t>
            </a:r>
          </a:p>
          <a:p>
            <a:r>
              <a:rPr lang="zh-CN" altLang="en-US" dirty="0">
                <a:latin typeface="Garamond" panose="02020404030301010803" pitchFamily="18" charset="0"/>
              </a:rPr>
              <a:t>The </a:t>
            </a:r>
            <a:r>
              <a:rPr lang="zh-CN" altLang="en-US" b="1" dirty="0">
                <a:solidFill>
                  <a:srgbClr val="FF6600"/>
                </a:solidFill>
                <a:latin typeface="Garamond" panose="02020404030301010803" pitchFamily="18" charset="0"/>
              </a:rPr>
              <a:t>warm color </a:t>
            </a:r>
            <a:r>
              <a:rPr lang="zh-CN" altLang="en-US" dirty="0">
                <a:latin typeface="Garamond" panose="02020404030301010803" pitchFamily="18" charset="0"/>
              </a:rPr>
              <a:t>area is the relevant area of the </a:t>
            </a:r>
            <a:r>
              <a:rPr lang="en-US" altLang="zh-CN" b="1" dirty="0">
                <a:latin typeface="Garamond" panose="02020404030301010803" pitchFamily="18" charset="0"/>
              </a:rPr>
              <a:t>executive </a:t>
            </a:r>
            <a:r>
              <a:rPr lang="zh-CN" altLang="en-US" b="1" dirty="0">
                <a:latin typeface="Garamond" panose="02020404030301010803" pitchFamily="18" charset="0"/>
              </a:rPr>
              <a:t>network</a:t>
            </a:r>
          </a:p>
        </p:txBody>
      </p:sp>
      <p:sp>
        <p:nvSpPr>
          <p:cNvPr id="13" name="文本框 12">
            <a:extLst>
              <a:ext uri="{FF2B5EF4-FFF2-40B4-BE49-F238E27FC236}">
                <a16:creationId xmlns:a16="http://schemas.microsoft.com/office/drawing/2014/main" id="{23543CF0-5B4C-41B6-AB8B-A2C07EA0ED41}"/>
              </a:ext>
            </a:extLst>
          </p:cNvPr>
          <p:cNvSpPr txBox="1"/>
          <p:nvPr/>
        </p:nvSpPr>
        <p:spPr>
          <a:xfrm>
            <a:off x="335281" y="6237312"/>
            <a:ext cx="11171643" cy="507831"/>
          </a:xfrm>
          <a:prstGeom prst="rect">
            <a:avLst/>
          </a:prstGeom>
          <a:noFill/>
        </p:spPr>
        <p:txBody>
          <a:bodyPr wrap="square">
            <a:spAutoFit/>
          </a:bodyPr>
          <a:lstStyle/>
          <a:p>
            <a:pPr algn="l"/>
            <a:r>
              <a:rPr lang="en-US" altLang="zh-CN" sz="900" b="0" i="0" dirty="0">
                <a:solidFill>
                  <a:schemeClr val="bg1">
                    <a:lumMod val="65000"/>
                  </a:schemeClr>
                </a:solidFill>
                <a:effectLst/>
                <a:latin typeface="Garamond" panose="02020404030301010803" pitchFamily="18" charset="0"/>
              </a:rPr>
              <a:t>[1] Christoff K, Gordon A M, Smallwood J, et al. Experience sampling during fMRI reveals default network and executive system contributions to mind wandering[J]. Proceedings of the National Academy of Sciences, 2009, 106(21): 8719-8724.</a:t>
            </a:r>
          </a:p>
          <a:p>
            <a:pPr algn="l"/>
            <a:r>
              <a:rPr lang="en-US" altLang="zh-CN" sz="900" dirty="0">
                <a:solidFill>
                  <a:schemeClr val="bg1">
                    <a:lumMod val="65000"/>
                  </a:schemeClr>
                </a:solidFill>
                <a:latin typeface="Garamond" panose="02020404030301010803" pitchFamily="18" charset="0"/>
              </a:rPr>
              <a:t>[2] </a:t>
            </a:r>
            <a:r>
              <a:rPr lang="en-US" altLang="zh-CN" sz="900" dirty="0" err="1">
                <a:solidFill>
                  <a:schemeClr val="bg1">
                    <a:lumMod val="65000"/>
                  </a:schemeClr>
                </a:solidFill>
                <a:latin typeface="Garamond" panose="02020404030301010803" pitchFamily="18" charset="0"/>
              </a:rPr>
              <a:t>Mittner</a:t>
            </a:r>
            <a:r>
              <a:rPr lang="en-US" altLang="zh-CN" sz="900" dirty="0">
                <a:solidFill>
                  <a:schemeClr val="bg1">
                    <a:lumMod val="65000"/>
                  </a:schemeClr>
                </a:solidFill>
                <a:latin typeface="Garamond" panose="02020404030301010803" pitchFamily="18" charset="0"/>
              </a:rPr>
              <a:t> M, Hawkins G E, </a:t>
            </a:r>
            <a:r>
              <a:rPr lang="en-US" altLang="zh-CN" sz="900" dirty="0" err="1">
                <a:solidFill>
                  <a:schemeClr val="bg1">
                    <a:lumMod val="65000"/>
                  </a:schemeClr>
                </a:solidFill>
                <a:latin typeface="Garamond" panose="02020404030301010803" pitchFamily="18" charset="0"/>
              </a:rPr>
              <a:t>Boekel</a:t>
            </a:r>
            <a:r>
              <a:rPr lang="en-US" altLang="zh-CN" sz="900" dirty="0">
                <a:solidFill>
                  <a:schemeClr val="bg1">
                    <a:lumMod val="65000"/>
                  </a:schemeClr>
                </a:solidFill>
                <a:latin typeface="Garamond" panose="02020404030301010803" pitchFamily="18" charset="0"/>
              </a:rPr>
              <a:t> W, et al. A neural model of mind wandering[J]. Trends in cognitive sciences, 2016, 20(8): 570-578.</a:t>
            </a:r>
          </a:p>
          <a:p>
            <a:pPr algn="l"/>
            <a:r>
              <a:rPr lang="en-US" altLang="zh-CN" sz="900" dirty="0">
                <a:solidFill>
                  <a:schemeClr val="bg1">
                    <a:lumMod val="65000"/>
                  </a:schemeClr>
                </a:solidFill>
                <a:latin typeface="Garamond" panose="02020404030301010803" pitchFamily="18" charset="0"/>
              </a:rPr>
              <a:t>[3] Beaty R E, </a:t>
            </a:r>
            <a:r>
              <a:rPr lang="en-US" altLang="zh-CN" sz="900" dirty="0" err="1">
                <a:solidFill>
                  <a:schemeClr val="bg1">
                    <a:lumMod val="65000"/>
                  </a:schemeClr>
                </a:solidFill>
                <a:latin typeface="Garamond" panose="02020404030301010803" pitchFamily="18" charset="0"/>
              </a:rPr>
              <a:t>Benedek</a:t>
            </a:r>
            <a:r>
              <a:rPr lang="en-US" altLang="zh-CN" sz="900" dirty="0">
                <a:solidFill>
                  <a:schemeClr val="bg1">
                    <a:lumMod val="65000"/>
                  </a:schemeClr>
                </a:solidFill>
                <a:latin typeface="Garamond" panose="02020404030301010803" pitchFamily="18" charset="0"/>
              </a:rPr>
              <a:t> M, Kaufman S B, et al. Default and executive network coupling supports creative idea production[J]. Scientific reports, 2015, 5: 10964.</a:t>
            </a:r>
          </a:p>
        </p:txBody>
      </p:sp>
    </p:spTree>
    <p:extLst>
      <p:ext uri="{BB962C8B-B14F-4D97-AF65-F5344CB8AC3E}">
        <p14:creationId xmlns:p14="http://schemas.microsoft.com/office/powerpoint/2010/main" val="331634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34" y="519274"/>
            <a:ext cx="6635139" cy="685800"/>
          </a:xfrm>
        </p:spPr>
        <p:txBody>
          <a:bodyPr/>
          <a:lstStyle/>
          <a:p>
            <a:pPr algn="l"/>
            <a:r>
              <a:rPr lang="en-US" sz="3600" dirty="0">
                <a:solidFill>
                  <a:schemeClr val="tx1">
                    <a:lumMod val="85000"/>
                    <a:lumOff val="15000"/>
                  </a:schemeClr>
                </a:solidFill>
                <a:latin typeface="Garamond"/>
                <a:cs typeface="Garamond"/>
              </a:rPr>
              <a:t>M</a:t>
            </a:r>
            <a:r>
              <a:rPr lang="en-US" altLang="zh-CN" sz="3600" dirty="0">
                <a:solidFill>
                  <a:schemeClr val="tx1">
                    <a:lumMod val="85000"/>
                    <a:lumOff val="15000"/>
                  </a:schemeClr>
                </a:solidFill>
                <a:latin typeface="Garamond"/>
                <a:cs typeface="Garamond"/>
              </a:rPr>
              <a:t>otivation</a:t>
            </a:r>
            <a:endParaRPr lang="en-US" dirty="0"/>
          </a:p>
        </p:txBody>
      </p:sp>
      <p:sp>
        <p:nvSpPr>
          <p:cNvPr id="3" name="Content Placeholder 2"/>
          <p:cNvSpPr>
            <a:spLocks noGrp="1"/>
          </p:cNvSpPr>
          <p:nvPr>
            <p:ph idx="1"/>
          </p:nvPr>
        </p:nvSpPr>
        <p:spPr>
          <a:xfrm>
            <a:off x="335360" y="1183543"/>
            <a:ext cx="9000999" cy="4464496"/>
          </a:xfrm>
        </p:spPr>
        <p:txBody>
          <a:bodyPr/>
          <a:lstStyle/>
          <a:p>
            <a:pPr>
              <a:spcBef>
                <a:spcPts val="1300"/>
              </a:spcBef>
              <a:defRPr/>
            </a:pPr>
            <a:r>
              <a:rPr lang="en-US" sz="2800" dirty="0">
                <a:solidFill>
                  <a:schemeClr val="tx1">
                    <a:lumMod val="85000"/>
                    <a:lumOff val="15000"/>
                  </a:schemeClr>
                </a:solidFill>
                <a:latin typeface="Garamond"/>
              </a:rPr>
              <a:t>Machine decision modeling human can help </a:t>
            </a:r>
            <a:r>
              <a:rPr lang="en-US" sz="2800" b="1" dirty="0">
                <a:solidFill>
                  <a:schemeClr val="tx1">
                    <a:lumMod val="85000"/>
                    <a:lumOff val="15000"/>
                  </a:schemeClr>
                </a:solidFill>
                <a:latin typeface="Garamond"/>
              </a:rPr>
              <a:t>promote divergent thinking ability and creativity </a:t>
            </a:r>
            <a:r>
              <a:rPr lang="en-US" sz="2800" dirty="0">
                <a:solidFill>
                  <a:schemeClr val="tx1">
                    <a:lumMod val="85000"/>
                    <a:lumOff val="15000"/>
                  </a:schemeClr>
                </a:solidFill>
                <a:latin typeface="Garamond"/>
              </a:rPr>
              <a:t>of machine learning</a:t>
            </a:r>
          </a:p>
          <a:p>
            <a:pPr lvl="1">
              <a:spcBef>
                <a:spcPts val="1300"/>
              </a:spcBef>
              <a:defRPr/>
            </a:pPr>
            <a:r>
              <a:rPr lang="en-US" sz="2400" dirty="0">
                <a:solidFill>
                  <a:schemeClr val="tx1">
                    <a:lumMod val="85000"/>
                    <a:lumOff val="15000"/>
                  </a:schemeClr>
                </a:solidFill>
                <a:latin typeface="Garamond"/>
              </a:rPr>
              <a:t>Existing machine learning lacks divergent thinking ability</a:t>
            </a:r>
          </a:p>
          <a:p>
            <a:pPr lvl="1">
              <a:spcBef>
                <a:spcPts val="1300"/>
              </a:spcBef>
              <a:defRPr/>
            </a:pPr>
            <a:r>
              <a:rPr lang="en-US" sz="2400" dirty="0">
                <a:solidFill>
                  <a:schemeClr val="tx1">
                    <a:lumMod val="85000"/>
                    <a:lumOff val="15000"/>
                  </a:schemeClr>
                </a:solidFill>
                <a:latin typeface="Garamond"/>
              </a:rPr>
              <a:t>Divergent thinking ability is needed for creative works, such as art, design, literary writing and scientific research, etc.</a:t>
            </a:r>
          </a:p>
          <a:p>
            <a:pPr>
              <a:spcBef>
                <a:spcPts val="1300"/>
              </a:spcBef>
              <a:defRPr/>
            </a:pPr>
            <a:r>
              <a:rPr lang="en-US" altLang="zh-CN" sz="2800" dirty="0">
                <a:solidFill>
                  <a:schemeClr val="tx1">
                    <a:lumMod val="85000"/>
                    <a:lumOff val="15000"/>
                  </a:schemeClr>
                </a:solidFill>
                <a:latin typeface="Garamond"/>
              </a:rPr>
              <a:t>Allowing machine learning to decide with emotion.</a:t>
            </a:r>
          </a:p>
          <a:p>
            <a:pPr lvl="1">
              <a:spcBef>
                <a:spcPts val="1300"/>
              </a:spcBef>
              <a:defRPr/>
            </a:pPr>
            <a:r>
              <a:rPr lang="en-US" altLang="zh-CN" sz="2400" dirty="0">
                <a:solidFill>
                  <a:schemeClr val="tx1">
                    <a:lumMod val="85000"/>
                    <a:lumOff val="15000"/>
                  </a:schemeClr>
                </a:solidFill>
                <a:latin typeface="Garamond"/>
              </a:rPr>
              <a:t>Needed for humanized communication work</a:t>
            </a:r>
          </a:p>
          <a:p>
            <a:pPr lvl="1">
              <a:spcBef>
                <a:spcPts val="1300"/>
              </a:spcBef>
              <a:defRPr/>
            </a:pPr>
            <a:endParaRPr lang="en-US" altLang="zh-CN" sz="2400" dirty="0">
              <a:solidFill>
                <a:schemeClr val="tx1">
                  <a:lumMod val="85000"/>
                  <a:lumOff val="15000"/>
                </a:schemeClr>
              </a:solidFill>
              <a:latin typeface="Garamond"/>
            </a:endParaRPr>
          </a:p>
          <a:p>
            <a:pPr lvl="1">
              <a:spcBef>
                <a:spcPts val="1300"/>
              </a:spcBef>
              <a:defRPr/>
            </a:pPr>
            <a:endParaRPr lang="en-US" sz="2000" dirty="0">
              <a:solidFill>
                <a:schemeClr val="tx1">
                  <a:lumMod val="85000"/>
                  <a:lumOff val="15000"/>
                </a:schemeClr>
              </a:solidFill>
              <a:latin typeface="Garamond"/>
            </a:endParaRPr>
          </a:p>
        </p:txBody>
      </p:sp>
      <p:sp>
        <p:nvSpPr>
          <p:cNvPr id="5" name="Content Placeholder 2">
            <a:extLst>
              <a:ext uri="{FF2B5EF4-FFF2-40B4-BE49-F238E27FC236}">
                <a16:creationId xmlns:a16="http://schemas.microsoft.com/office/drawing/2014/main" id="{D5AE92CE-265F-4E6A-B82D-8E48D438C3E8}"/>
              </a:ext>
            </a:extLst>
          </p:cNvPr>
          <p:cNvSpPr txBox="1">
            <a:spLocks/>
          </p:cNvSpPr>
          <p:nvPr/>
        </p:nvSpPr>
        <p:spPr bwMode="auto">
          <a:xfrm>
            <a:off x="335360" y="5944407"/>
            <a:ext cx="9433047" cy="89439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altLang="zh-CN" sz="2800" kern="0" dirty="0">
                <a:solidFill>
                  <a:schemeClr val="tx1">
                    <a:lumMod val="85000"/>
                    <a:lumOff val="15000"/>
                  </a:schemeClr>
                </a:solidFill>
                <a:latin typeface="Garamond"/>
              </a:rPr>
              <a:t>Train two distinctive networks with two group of data set</a:t>
            </a:r>
          </a:p>
          <a:p>
            <a:pPr marL="0" indent="0">
              <a:spcBef>
                <a:spcPts val="1300"/>
              </a:spcBef>
              <a:buFont typeface="Arial" charset="0"/>
              <a:buNone/>
              <a:defRPr/>
            </a:pPr>
            <a:endParaRPr kumimoji="0" lang="en-US" altLang="zh-CN" sz="2800" kern="0" dirty="0">
              <a:solidFill>
                <a:schemeClr val="tx1">
                  <a:lumMod val="85000"/>
                  <a:lumOff val="15000"/>
                </a:schemeClr>
              </a:solidFill>
              <a:latin typeface="Garamond"/>
            </a:endParaRPr>
          </a:p>
          <a:p>
            <a:pPr>
              <a:spcBef>
                <a:spcPts val="1300"/>
              </a:spcBef>
              <a:defRPr/>
            </a:pPr>
            <a:endParaRPr kumimoji="0" lang="zh-CN" altLang="en-US" sz="2800" kern="0" dirty="0">
              <a:solidFill>
                <a:schemeClr val="tx1">
                  <a:lumMod val="85000"/>
                  <a:lumOff val="15000"/>
                </a:schemeClr>
              </a:solidFill>
              <a:latin typeface="Garamond"/>
            </a:endParaRPr>
          </a:p>
        </p:txBody>
      </p:sp>
      <p:sp>
        <p:nvSpPr>
          <p:cNvPr id="6" name="标题 6">
            <a:extLst>
              <a:ext uri="{FF2B5EF4-FFF2-40B4-BE49-F238E27FC236}">
                <a16:creationId xmlns:a16="http://schemas.microsoft.com/office/drawing/2014/main" id="{C6E539C6-8287-4770-9FF0-CDAE57FF03ED}"/>
              </a:ext>
            </a:extLst>
          </p:cNvPr>
          <p:cNvSpPr txBox="1">
            <a:spLocks/>
          </p:cNvSpPr>
          <p:nvPr/>
        </p:nvSpPr>
        <p:spPr bwMode="auto">
          <a:xfrm>
            <a:off x="335360" y="5329639"/>
            <a:ext cx="4685722" cy="79208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pPr algn="l"/>
            <a:r>
              <a:rPr kumimoji="0" lang="en-US" altLang="zh-CN" sz="3600" kern="0" dirty="0">
                <a:solidFill>
                  <a:schemeClr val="tx1">
                    <a:lumMod val="85000"/>
                    <a:lumOff val="15000"/>
                  </a:schemeClr>
                </a:solidFill>
                <a:latin typeface="Garamond"/>
                <a:cs typeface="Garamond"/>
              </a:rPr>
              <a:t>Possible Solutions</a:t>
            </a:r>
            <a:br>
              <a:rPr kumimoji="0" lang="en-US" altLang="zh-CN" sz="3600" kern="0" dirty="0"/>
            </a:br>
            <a:endParaRPr kumimoji="0" lang="zh-CN" altLang="en-US" sz="3600" kern="0" dirty="0"/>
          </a:p>
        </p:txBody>
      </p:sp>
      <p:pic>
        <p:nvPicPr>
          <p:cNvPr id="7" name="Picture 10" descr="一步步手写神经网络_天泽28的专栏-CSDN博客_手写神经网络">
            <a:extLst>
              <a:ext uri="{FF2B5EF4-FFF2-40B4-BE49-F238E27FC236}">
                <a16:creationId xmlns:a16="http://schemas.microsoft.com/office/drawing/2014/main" id="{308580CA-67C4-4067-A4B4-1FFF6D14A22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82792" y="2595478"/>
            <a:ext cx="2674804" cy="16670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神经网络中的参数的求解：前向和反向传播算法_fly_time2012的专栏-CSDN博客">
            <a:extLst>
              <a:ext uri="{FF2B5EF4-FFF2-40B4-BE49-F238E27FC236}">
                <a16:creationId xmlns:a16="http://schemas.microsoft.com/office/drawing/2014/main" id="{3AA4329A-E1FB-47D0-8275-6490558F59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2296"/>
          <a:stretch/>
        </p:blipFill>
        <p:spPr bwMode="auto">
          <a:xfrm>
            <a:off x="9047742" y="4398414"/>
            <a:ext cx="3144258" cy="1338949"/>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a:extLst>
              <a:ext uri="{FF2B5EF4-FFF2-40B4-BE49-F238E27FC236}">
                <a16:creationId xmlns:a16="http://schemas.microsoft.com/office/drawing/2014/main" id="{E21D305D-9FC4-4468-84F8-4014AB299E31}"/>
              </a:ext>
            </a:extLst>
          </p:cNvPr>
          <p:cNvSpPr/>
          <p:nvPr/>
        </p:nvSpPr>
        <p:spPr>
          <a:xfrm>
            <a:off x="8881691" y="2433168"/>
            <a:ext cx="2952328" cy="2112029"/>
          </a:xfrm>
          <a:prstGeom prst="ellipse">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26B481C-B6C4-464A-AC3B-9F99724296C5}"/>
              </a:ext>
            </a:extLst>
          </p:cNvPr>
          <p:cNvSpPr/>
          <p:nvPr/>
        </p:nvSpPr>
        <p:spPr>
          <a:xfrm>
            <a:off x="8881691" y="4077073"/>
            <a:ext cx="2799481" cy="2112029"/>
          </a:xfrm>
          <a:prstGeom prst="ellipse">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8320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98475-D9BD-DC48-8711-0B9E9E0418F4}"/>
              </a:ext>
            </a:extLst>
          </p:cNvPr>
          <p:cNvSpPr txBox="1">
            <a:spLocks/>
          </p:cNvSpPr>
          <p:nvPr/>
        </p:nvSpPr>
        <p:spPr bwMode="auto">
          <a:xfrm>
            <a:off x="1749386" y="1844824"/>
            <a:ext cx="8469829" cy="1716214"/>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endParaRPr lang="en-US" altLang="zh-CN" dirty="0">
              <a:solidFill>
                <a:schemeClr val="tx1">
                  <a:lumMod val="85000"/>
                  <a:lumOff val="15000"/>
                </a:schemeClr>
              </a:solidFill>
              <a:latin typeface="Garamond"/>
              <a:cs typeface="Garamond"/>
            </a:endParaRPr>
          </a:p>
          <a:p>
            <a:r>
              <a:rPr lang="en-US" altLang="zh-CN" b="0" dirty="0">
                <a:solidFill>
                  <a:schemeClr val="tx1">
                    <a:lumMod val="85000"/>
                    <a:lumOff val="15000"/>
                  </a:schemeClr>
                </a:solidFill>
                <a:latin typeface="Garamond"/>
                <a:cs typeface="Garamond"/>
              </a:rPr>
              <a:t>SubsubQ1:</a:t>
            </a:r>
          </a:p>
          <a:p>
            <a:r>
              <a:rPr lang="en-US" altLang="zh-CN" dirty="0">
                <a:solidFill>
                  <a:schemeClr val="tx1">
                    <a:lumMod val="85000"/>
                    <a:lumOff val="15000"/>
                  </a:schemeClr>
                </a:solidFill>
                <a:latin typeface="Garamond"/>
                <a:cs typeface="Garamond"/>
              </a:rPr>
              <a:t>How to balance local and global objectives of multiple domains?</a:t>
            </a:r>
            <a:endParaRPr lang="en-US" altLang="zh-CN" sz="3600" dirty="0">
              <a:solidFill>
                <a:schemeClr val="bg1">
                  <a:lumMod val="65000"/>
                </a:schemeClr>
              </a:solidFill>
              <a:latin typeface="Garamond"/>
              <a:cs typeface="Garamond"/>
            </a:endParaRPr>
          </a:p>
        </p:txBody>
      </p:sp>
    </p:spTree>
    <p:extLst>
      <p:ext uri="{BB962C8B-B14F-4D97-AF65-F5344CB8AC3E}">
        <p14:creationId xmlns:p14="http://schemas.microsoft.com/office/powerpoint/2010/main" val="1351856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图形用户界面&#10;&#10;描述已自动生成">
            <a:extLst>
              <a:ext uri="{FF2B5EF4-FFF2-40B4-BE49-F238E27FC236}">
                <a16:creationId xmlns:a16="http://schemas.microsoft.com/office/drawing/2014/main" id="{1E9AA76D-F1A2-4F2B-A466-7E831392DD6C}"/>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1712" r="1867"/>
          <a:stretch/>
        </p:blipFill>
        <p:spPr>
          <a:xfrm>
            <a:off x="0" y="166328"/>
            <a:ext cx="12169352" cy="6525344"/>
          </a:xfrm>
          <a:prstGeom prst="rect">
            <a:avLst/>
          </a:prstGeom>
        </p:spPr>
      </p:pic>
    </p:spTree>
    <p:extLst>
      <p:ext uri="{BB962C8B-B14F-4D97-AF65-F5344CB8AC3E}">
        <p14:creationId xmlns:p14="http://schemas.microsoft.com/office/powerpoint/2010/main" val="4204593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836712"/>
            <a:ext cx="11387667" cy="685800"/>
          </a:xfrm>
        </p:spPr>
        <p:txBody>
          <a:bodyPr/>
          <a:lstStyle/>
          <a:p>
            <a:r>
              <a:rPr lang="en-US" dirty="0">
                <a:solidFill>
                  <a:schemeClr val="tx1">
                    <a:lumMod val="85000"/>
                    <a:lumOff val="15000"/>
                  </a:schemeClr>
                </a:solidFill>
                <a:latin typeface="Garamond"/>
                <a:cs typeface="Garamond"/>
              </a:rPr>
              <a:t>Problem Illustration</a:t>
            </a:r>
            <a:endParaRPr lang="en-US" dirty="0"/>
          </a:p>
        </p:txBody>
      </p:sp>
      <p:sp>
        <p:nvSpPr>
          <p:cNvPr id="7" name="Content Placeholder 2">
            <a:extLst>
              <a:ext uri="{FF2B5EF4-FFF2-40B4-BE49-F238E27FC236}">
                <a16:creationId xmlns:a16="http://schemas.microsoft.com/office/drawing/2014/main" id="{089F31F2-075D-4CE1-B7E6-8111AD86ADA2}"/>
              </a:ext>
            </a:extLst>
          </p:cNvPr>
          <p:cNvSpPr txBox="1">
            <a:spLocks/>
          </p:cNvSpPr>
          <p:nvPr/>
        </p:nvSpPr>
        <p:spPr bwMode="auto">
          <a:xfrm>
            <a:off x="308885" y="1179612"/>
            <a:ext cx="8280920" cy="5345732"/>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altLang="zh-CN" sz="2800" b="1" kern="0" dirty="0">
                <a:solidFill>
                  <a:schemeClr val="tx1">
                    <a:lumMod val="85000"/>
                    <a:lumOff val="15000"/>
                  </a:schemeClr>
                </a:solidFill>
                <a:latin typeface="Garamond"/>
              </a:rPr>
              <a:t>Given</a:t>
            </a:r>
          </a:p>
          <a:p>
            <a:pPr lvl="1">
              <a:spcBef>
                <a:spcPts val="1300"/>
              </a:spcBef>
              <a:defRPr/>
            </a:pPr>
            <a:r>
              <a:rPr lang="en-US" altLang="zh-CN" sz="2400" dirty="0">
                <a:solidFill>
                  <a:schemeClr val="tx1">
                    <a:lumMod val="85000"/>
                    <a:lumOff val="15000"/>
                  </a:schemeClr>
                </a:solidFill>
                <a:latin typeface="Garamond"/>
              </a:rPr>
              <a:t>Data from multiple domains or systems</a:t>
            </a:r>
          </a:p>
          <a:p>
            <a:pPr>
              <a:spcBef>
                <a:spcPts val="1300"/>
              </a:spcBef>
              <a:defRPr/>
            </a:pPr>
            <a:r>
              <a:rPr kumimoji="0" lang="en-US" sz="2800" b="1" kern="0" dirty="0">
                <a:solidFill>
                  <a:schemeClr val="tx1">
                    <a:lumMod val="85000"/>
                    <a:lumOff val="15000"/>
                  </a:schemeClr>
                </a:solidFill>
                <a:latin typeface="Garamond"/>
              </a:rPr>
              <a:t>Assumption</a:t>
            </a:r>
          </a:p>
          <a:p>
            <a:pPr lvl="1">
              <a:spcBef>
                <a:spcPts val="1300"/>
              </a:spcBef>
              <a:defRPr/>
            </a:pPr>
            <a:r>
              <a:rPr lang="en-US" altLang="zh-CN" sz="2400" dirty="0">
                <a:solidFill>
                  <a:schemeClr val="tx1">
                    <a:lumMod val="85000"/>
                    <a:lumOff val="15000"/>
                  </a:schemeClr>
                </a:solidFill>
                <a:latin typeface="Garamond"/>
              </a:rPr>
              <a:t>These domains are separated from each other, but some are interdependent.</a:t>
            </a:r>
            <a:endParaRPr kumimoji="0" lang="en-US" sz="2400" b="1" kern="0" dirty="0">
              <a:solidFill>
                <a:schemeClr val="tx1">
                  <a:lumMod val="85000"/>
                  <a:lumOff val="15000"/>
                </a:schemeClr>
              </a:solidFill>
              <a:latin typeface="Garamond"/>
            </a:endParaRPr>
          </a:p>
          <a:p>
            <a:pPr>
              <a:spcBef>
                <a:spcPts val="1300"/>
              </a:spcBef>
              <a:defRPr/>
            </a:pPr>
            <a:r>
              <a:rPr kumimoji="0" lang="en-US" altLang="zh-CN" sz="2800" b="1" kern="0" dirty="0">
                <a:solidFill>
                  <a:schemeClr val="tx1">
                    <a:lumMod val="85000"/>
                    <a:lumOff val="15000"/>
                  </a:schemeClr>
                </a:solidFill>
                <a:latin typeface="Garamond"/>
              </a:rPr>
              <a:t>Objective</a:t>
            </a:r>
            <a:endParaRPr lang="en-US" altLang="zh-CN" sz="2400" dirty="0">
              <a:solidFill>
                <a:schemeClr val="tx1">
                  <a:lumMod val="85000"/>
                  <a:lumOff val="15000"/>
                </a:schemeClr>
              </a:solidFill>
              <a:latin typeface="Garamond"/>
            </a:endParaRPr>
          </a:p>
          <a:p>
            <a:pPr lvl="1">
              <a:spcBef>
                <a:spcPts val="1300"/>
              </a:spcBef>
              <a:defRPr/>
            </a:pPr>
            <a:r>
              <a:rPr lang="en-US" altLang="zh-CN" sz="2400" dirty="0">
                <a:solidFill>
                  <a:schemeClr val="tx1">
                    <a:lumMod val="85000"/>
                    <a:lumOff val="15000"/>
                  </a:schemeClr>
                </a:solidFill>
                <a:latin typeface="Garamond"/>
              </a:rPr>
              <a:t>To learn the existence of a link between two domains in a network</a:t>
            </a:r>
          </a:p>
          <a:p>
            <a:pPr lvl="1">
              <a:spcBef>
                <a:spcPts val="1300"/>
              </a:spcBef>
              <a:defRPr/>
            </a:pPr>
            <a:r>
              <a:rPr lang="en-US" altLang="zh-CN" sz="2400" dirty="0">
                <a:solidFill>
                  <a:schemeClr val="tx1">
                    <a:lumMod val="85000"/>
                    <a:lumOff val="15000"/>
                  </a:schemeClr>
                </a:solidFill>
                <a:latin typeface="Garamond"/>
              </a:rPr>
              <a:t>Topologically represent the structure within multiple domains</a:t>
            </a:r>
          </a:p>
          <a:p>
            <a:pPr>
              <a:spcBef>
                <a:spcPts val="1300"/>
              </a:spcBef>
              <a:defRPr/>
            </a:pPr>
            <a:endParaRPr kumimoji="0" lang="en-US" sz="2800" b="1" kern="0" dirty="0">
              <a:solidFill>
                <a:schemeClr val="tx1">
                  <a:lumMod val="85000"/>
                  <a:lumOff val="15000"/>
                </a:schemeClr>
              </a:solidFill>
              <a:latin typeface="Garamond"/>
            </a:endParaRPr>
          </a:p>
          <a:p>
            <a:pPr lvl="1">
              <a:spcBef>
                <a:spcPts val="1300"/>
              </a:spcBef>
              <a:defRPr/>
            </a:pPr>
            <a:endParaRPr kumimoji="0" lang="en-US" sz="2000" kern="0" dirty="0">
              <a:solidFill>
                <a:schemeClr val="tx1">
                  <a:lumMod val="85000"/>
                  <a:lumOff val="15000"/>
                </a:schemeClr>
              </a:solidFill>
              <a:latin typeface="Garamond"/>
            </a:endParaRPr>
          </a:p>
        </p:txBody>
      </p:sp>
    </p:spTree>
    <p:extLst>
      <p:ext uri="{BB962C8B-B14F-4D97-AF65-F5344CB8AC3E}">
        <p14:creationId xmlns:p14="http://schemas.microsoft.com/office/powerpoint/2010/main" val="2148288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896" y="546687"/>
            <a:ext cx="7931283" cy="685800"/>
          </a:xfrm>
        </p:spPr>
        <p:txBody>
          <a:bodyPr/>
          <a:lstStyle/>
          <a:p>
            <a:r>
              <a:rPr lang="en-US" sz="3600" dirty="0">
                <a:solidFill>
                  <a:schemeClr val="tx1">
                    <a:lumMod val="85000"/>
                    <a:lumOff val="15000"/>
                  </a:schemeClr>
                </a:solidFill>
                <a:latin typeface="Garamond"/>
                <a:cs typeface="Garamond"/>
              </a:rPr>
              <a:t>M</a:t>
            </a:r>
            <a:r>
              <a:rPr lang="en-US" altLang="zh-CN" sz="3600" dirty="0">
                <a:solidFill>
                  <a:schemeClr val="tx1">
                    <a:lumMod val="85000"/>
                    <a:lumOff val="15000"/>
                  </a:schemeClr>
                </a:solidFill>
                <a:latin typeface="Garamond"/>
                <a:cs typeface="Garamond"/>
              </a:rPr>
              <a:t>otivation</a:t>
            </a:r>
            <a:endParaRPr lang="en-US" sz="3600" dirty="0"/>
          </a:p>
        </p:txBody>
      </p:sp>
      <p:sp>
        <p:nvSpPr>
          <p:cNvPr id="5" name="Content Placeholder 2">
            <a:extLst>
              <a:ext uri="{FF2B5EF4-FFF2-40B4-BE49-F238E27FC236}">
                <a16:creationId xmlns:a16="http://schemas.microsoft.com/office/drawing/2014/main" id="{EE8C7527-9144-46BF-9513-796B8175A190}"/>
              </a:ext>
            </a:extLst>
          </p:cNvPr>
          <p:cNvSpPr txBox="1">
            <a:spLocks/>
          </p:cNvSpPr>
          <p:nvPr/>
        </p:nvSpPr>
        <p:spPr bwMode="auto">
          <a:xfrm>
            <a:off x="479376" y="1280260"/>
            <a:ext cx="10580532" cy="183448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altLang="zh-CN" sz="2800" b="1" kern="0" dirty="0">
                <a:solidFill>
                  <a:schemeClr val="tx1">
                    <a:lumMod val="85000"/>
                    <a:lumOff val="15000"/>
                  </a:schemeClr>
                </a:solidFill>
                <a:latin typeface="Garamond"/>
              </a:rPr>
              <a:t>Quantifying multiple domain relations will help:</a:t>
            </a:r>
          </a:p>
          <a:p>
            <a:pPr lvl="1">
              <a:spcBef>
                <a:spcPts val="1300"/>
              </a:spcBef>
              <a:defRPr/>
            </a:pPr>
            <a:r>
              <a:rPr lang="en-US" altLang="zh-CN" sz="2800" dirty="0">
                <a:solidFill>
                  <a:schemeClr val="tx1">
                    <a:lumMod val="85000"/>
                    <a:lumOff val="15000"/>
                  </a:schemeClr>
                </a:solidFill>
                <a:latin typeface="Garamond"/>
              </a:rPr>
              <a:t>better incorporate multimodal data of multiple resources</a:t>
            </a:r>
          </a:p>
          <a:p>
            <a:pPr lvl="1">
              <a:spcBef>
                <a:spcPts val="1300"/>
              </a:spcBef>
              <a:defRPr/>
            </a:pPr>
            <a:r>
              <a:rPr lang="en-US" altLang="zh-CN" dirty="0">
                <a:solidFill>
                  <a:schemeClr val="tx1">
                    <a:lumMod val="85000"/>
                    <a:lumOff val="15000"/>
                  </a:schemeClr>
                </a:solidFill>
                <a:latin typeface="Garamond"/>
              </a:rPr>
              <a:t>b</a:t>
            </a:r>
            <a:r>
              <a:rPr lang="en-US" altLang="zh-CN" sz="2800" dirty="0">
                <a:solidFill>
                  <a:schemeClr val="tx1">
                    <a:lumMod val="85000"/>
                    <a:lumOff val="15000"/>
                  </a:schemeClr>
                </a:solidFill>
                <a:latin typeface="Garamond"/>
              </a:rPr>
              <a:t>alance local and global objectives</a:t>
            </a:r>
          </a:p>
          <a:p>
            <a:pPr lvl="1">
              <a:spcBef>
                <a:spcPts val="1300"/>
              </a:spcBef>
              <a:defRPr/>
            </a:pPr>
            <a:endParaRPr kumimoji="0" lang="en-US" sz="2600" kern="0" dirty="0">
              <a:solidFill>
                <a:schemeClr val="tx1">
                  <a:lumMod val="85000"/>
                  <a:lumOff val="15000"/>
                </a:schemeClr>
              </a:solidFill>
              <a:latin typeface="Garamond"/>
            </a:endParaRPr>
          </a:p>
          <a:p>
            <a:pPr lvl="1">
              <a:spcBef>
                <a:spcPts val="1300"/>
              </a:spcBef>
              <a:defRPr/>
            </a:pPr>
            <a:endParaRPr kumimoji="0" lang="en-US" sz="2000" kern="0" dirty="0">
              <a:solidFill>
                <a:schemeClr val="tx1">
                  <a:lumMod val="85000"/>
                  <a:lumOff val="15000"/>
                </a:schemeClr>
              </a:solidFill>
              <a:latin typeface="Garamond"/>
            </a:endParaRPr>
          </a:p>
        </p:txBody>
      </p:sp>
      <p:sp>
        <p:nvSpPr>
          <p:cNvPr id="4" name="Content Placeholder 2">
            <a:extLst>
              <a:ext uri="{FF2B5EF4-FFF2-40B4-BE49-F238E27FC236}">
                <a16:creationId xmlns:a16="http://schemas.microsoft.com/office/drawing/2014/main" id="{E28498BE-E4BF-4852-BE2D-61F0D9A5AE0A}"/>
              </a:ext>
            </a:extLst>
          </p:cNvPr>
          <p:cNvSpPr>
            <a:spLocks noGrp="1"/>
          </p:cNvSpPr>
          <p:nvPr>
            <p:ph idx="1"/>
          </p:nvPr>
        </p:nvSpPr>
        <p:spPr>
          <a:xfrm>
            <a:off x="335360" y="3721018"/>
            <a:ext cx="9433047" cy="3372955"/>
          </a:xfrm>
        </p:spPr>
        <p:txBody>
          <a:bodyPr/>
          <a:lstStyle/>
          <a:p>
            <a:pPr lvl="1">
              <a:spcBef>
                <a:spcPts val="1300"/>
              </a:spcBef>
              <a:defRPr/>
            </a:pPr>
            <a:r>
              <a:rPr lang="en-US" dirty="0">
                <a:solidFill>
                  <a:schemeClr val="tx1">
                    <a:lumMod val="85000"/>
                    <a:lumOff val="15000"/>
                  </a:schemeClr>
                </a:solidFill>
                <a:latin typeface="Garamond"/>
              </a:rPr>
              <a:t>To predict links through the impact of sub-domains on the global objective</a:t>
            </a:r>
          </a:p>
          <a:p>
            <a:pPr lvl="1">
              <a:spcBef>
                <a:spcPts val="1300"/>
              </a:spcBef>
              <a:defRPr/>
            </a:pPr>
            <a:r>
              <a:rPr lang="en-US" dirty="0">
                <a:solidFill>
                  <a:schemeClr val="tx1">
                    <a:lumMod val="85000"/>
                    <a:lumOff val="15000"/>
                  </a:schemeClr>
                </a:solidFill>
                <a:latin typeface="Garamond"/>
              </a:rPr>
              <a:t>Establish Multi-stage Network (MSN) through interstage link prediction</a:t>
            </a:r>
          </a:p>
          <a:p>
            <a:pPr lvl="1">
              <a:spcBef>
                <a:spcPts val="1300"/>
              </a:spcBef>
              <a:defRPr/>
            </a:pPr>
            <a:r>
              <a:rPr lang="en-US" altLang="zh-CN" dirty="0">
                <a:solidFill>
                  <a:schemeClr val="tx1">
                    <a:lumMod val="85000"/>
                    <a:lumOff val="15000"/>
                  </a:schemeClr>
                </a:solidFill>
                <a:latin typeface="Garamond"/>
              </a:rPr>
              <a:t>Extract weight, neighborhood and path features from MSN for further model learning</a:t>
            </a:r>
          </a:p>
          <a:p>
            <a:pPr>
              <a:spcBef>
                <a:spcPts val="1300"/>
              </a:spcBef>
              <a:defRPr/>
            </a:pPr>
            <a:endParaRPr lang="en-US" altLang="zh-CN" dirty="0">
              <a:solidFill>
                <a:schemeClr val="tx1">
                  <a:lumMod val="85000"/>
                  <a:lumOff val="15000"/>
                </a:schemeClr>
              </a:solidFill>
              <a:latin typeface="Garamond"/>
            </a:endParaRPr>
          </a:p>
          <a:p>
            <a:pPr>
              <a:spcBef>
                <a:spcPts val="1300"/>
              </a:spcBef>
              <a:defRPr/>
            </a:pPr>
            <a:endParaRPr lang="zh-CN" altLang="en-US" dirty="0">
              <a:solidFill>
                <a:schemeClr val="tx1">
                  <a:lumMod val="85000"/>
                  <a:lumOff val="15000"/>
                </a:schemeClr>
              </a:solidFill>
              <a:latin typeface="Garamond"/>
            </a:endParaRPr>
          </a:p>
        </p:txBody>
      </p:sp>
      <p:sp>
        <p:nvSpPr>
          <p:cNvPr id="6" name="Title 1">
            <a:extLst>
              <a:ext uri="{FF2B5EF4-FFF2-40B4-BE49-F238E27FC236}">
                <a16:creationId xmlns:a16="http://schemas.microsoft.com/office/drawing/2014/main" id="{F80FAE3A-5A38-40AE-8B62-41DE0701C112}"/>
              </a:ext>
            </a:extLst>
          </p:cNvPr>
          <p:cNvSpPr txBox="1">
            <a:spLocks/>
          </p:cNvSpPr>
          <p:nvPr/>
        </p:nvSpPr>
        <p:spPr bwMode="auto">
          <a:xfrm>
            <a:off x="-1392832" y="3086100"/>
            <a:ext cx="8003291" cy="68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sz="3600" kern="0" dirty="0">
                <a:solidFill>
                  <a:schemeClr val="tx1">
                    <a:lumMod val="85000"/>
                    <a:lumOff val="15000"/>
                  </a:schemeClr>
                </a:solidFill>
                <a:latin typeface="Garamond"/>
                <a:cs typeface="Garamond"/>
              </a:rPr>
              <a:t>Possible Solutions</a:t>
            </a:r>
            <a:endParaRPr kumimoji="0" lang="en-US" sz="3600" kern="0" dirty="0"/>
          </a:p>
        </p:txBody>
      </p:sp>
    </p:spTree>
    <p:extLst>
      <p:ext uri="{BB962C8B-B14F-4D97-AF65-F5344CB8AC3E}">
        <p14:creationId xmlns:p14="http://schemas.microsoft.com/office/powerpoint/2010/main" val="520186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735" y="4869160"/>
            <a:ext cx="11523133" cy="1296144"/>
          </a:xfrm>
        </p:spPr>
        <p:txBody>
          <a:bodyPr/>
          <a:lstStyle/>
          <a:p>
            <a:pPr marL="0" indent="0" algn="ctr">
              <a:lnSpc>
                <a:spcPct val="115000"/>
              </a:lnSpc>
              <a:spcAft>
                <a:spcPts val="0"/>
              </a:spcAft>
              <a:buNone/>
              <a:tabLst>
                <a:tab pos="457200" algn="l"/>
              </a:tabLst>
            </a:pPr>
            <a:r>
              <a:rPr lang="en-US" dirty="0">
                <a:solidFill>
                  <a:schemeClr val="tx1">
                    <a:lumMod val="85000"/>
                    <a:lumOff val="15000"/>
                  </a:schemeClr>
                </a:solidFill>
                <a:latin typeface="Garamond"/>
              </a:rPr>
              <a:t>ZHAO </a:t>
            </a:r>
            <a:r>
              <a:rPr lang="en-US" dirty="0" err="1">
                <a:solidFill>
                  <a:schemeClr val="tx1">
                    <a:lumMod val="85000"/>
                    <a:lumOff val="15000"/>
                  </a:schemeClr>
                </a:solidFill>
                <a:latin typeface="Garamond"/>
              </a:rPr>
              <a:t>Yuqing</a:t>
            </a:r>
            <a:endParaRPr lang="en-US" dirty="0">
              <a:solidFill>
                <a:schemeClr val="tx1">
                  <a:lumMod val="85000"/>
                  <a:lumOff val="15000"/>
                </a:schemeClr>
              </a:solidFill>
              <a:latin typeface="Garamond"/>
            </a:endParaRPr>
          </a:p>
          <a:p>
            <a:pPr marL="0" indent="0" algn="ctr">
              <a:lnSpc>
                <a:spcPct val="115000"/>
              </a:lnSpc>
              <a:spcAft>
                <a:spcPts val="0"/>
              </a:spcAft>
              <a:buNone/>
              <a:tabLst>
                <a:tab pos="457200" algn="l"/>
              </a:tabLst>
            </a:pPr>
            <a:r>
              <a:rPr lang="en-US" dirty="0">
                <a:solidFill>
                  <a:schemeClr val="tx1">
                    <a:lumMod val="85000"/>
                    <a:lumOff val="15000"/>
                  </a:schemeClr>
                </a:solidFill>
                <a:latin typeface="Garamond"/>
              </a:rPr>
              <a:t>csyzhao1@comp.polyu.edu.hk</a:t>
            </a:r>
            <a:endParaRPr lang="en-HK" dirty="0">
              <a:solidFill>
                <a:schemeClr val="tx1">
                  <a:lumMod val="85000"/>
                  <a:lumOff val="15000"/>
                </a:schemeClr>
              </a:solidFill>
              <a:latin typeface="Garamond"/>
            </a:endParaRPr>
          </a:p>
        </p:txBody>
      </p:sp>
      <p:sp>
        <p:nvSpPr>
          <p:cNvPr id="4" name="Title 1">
            <a:extLst>
              <a:ext uri="{FF2B5EF4-FFF2-40B4-BE49-F238E27FC236}">
                <a16:creationId xmlns:a16="http://schemas.microsoft.com/office/drawing/2014/main" id="{E3198475-D9BD-DC48-8711-0B9E9E0418F4}"/>
              </a:ext>
            </a:extLst>
          </p:cNvPr>
          <p:cNvSpPr txBox="1">
            <a:spLocks/>
          </p:cNvSpPr>
          <p:nvPr/>
        </p:nvSpPr>
        <p:spPr bwMode="auto">
          <a:xfrm>
            <a:off x="321509" y="2282861"/>
            <a:ext cx="11387667" cy="1716214"/>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lang="en-US" altLang="zh-CN" dirty="0">
                <a:solidFill>
                  <a:schemeClr val="tx1">
                    <a:lumMod val="85000"/>
                    <a:lumOff val="15000"/>
                  </a:schemeClr>
                </a:solidFill>
                <a:latin typeface="Garamond"/>
                <a:cs typeface="Garamond"/>
              </a:rPr>
              <a:t>S</a:t>
            </a:r>
            <a:r>
              <a:rPr lang="en-US" altLang="zh-CN" sz="4000" dirty="0">
                <a:solidFill>
                  <a:schemeClr val="tx1">
                    <a:lumMod val="85000"/>
                    <a:lumOff val="15000"/>
                  </a:schemeClr>
                </a:solidFill>
                <a:latin typeface="Garamond"/>
                <a:cs typeface="Garamond"/>
              </a:rPr>
              <a:t>tudent </a:t>
            </a:r>
            <a:r>
              <a:rPr lang="en-US" altLang="zh-CN" dirty="0">
                <a:solidFill>
                  <a:schemeClr val="tx1">
                    <a:lumMod val="85000"/>
                    <a:lumOff val="15000"/>
                  </a:schemeClr>
                </a:solidFill>
                <a:latin typeface="Garamond"/>
                <a:cs typeface="Garamond"/>
              </a:rPr>
              <a:t>P</a:t>
            </a:r>
            <a:r>
              <a:rPr lang="en-US" altLang="zh-CN" sz="4000" dirty="0">
                <a:solidFill>
                  <a:schemeClr val="tx1">
                    <a:lumMod val="85000"/>
                    <a:lumOff val="15000"/>
                  </a:schemeClr>
                </a:solidFill>
                <a:latin typeface="Garamond"/>
                <a:cs typeface="Garamond"/>
              </a:rPr>
              <a:t>erformance </a:t>
            </a:r>
            <a:r>
              <a:rPr lang="en-US" altLang="zh-CN" dirty="0">
                <a:solidFill>
                  <a:srgbClr val="FF0000"/>
                </a:solidFill>
                <a:latin typeface="Garamond"/>
                <a:cs typeface="Garamond"/>
              </a:rPr>
              <a:t>P</a:t>
            </a:r>
            <a:r>
              <a:rPr lang="en-US" altLang="zh-CN" sz="4000" dirty="0">
                <a:solidFill>
                  <a:srgbClr val="FF0000"/>
                </a:solidFill>
                <a:latin typeface="Garamond"/>
                <a:cs typeface="Garamond"/>
              </a:rPr>
              <a:t>rediction</a:t>
            </a:r>
            <a:r>
              <a:rPr lang="en-US" altLang="zh-CN" sz="4000" dirty="0">
                <a:solidFill>
                  <a:schemeClr val="tx1">
                    <a:lumMod val="85000"/>
                    <a:lumOff val="15000"/>
                  </a:schemeClr>
                </a:solidFill>
                <a:latin typeface="Garamond"/>
                <a:cs typeface="Garamond"/>
              </a:rPr>
              <a:t>: A Multistage </a:t>
            </a:r>
            <a:r>
              <a:rPr lang="en-US" altLang="zh-CN" dirty="0">
                <a:solidFill>
                  <a:schemeClr val="tx1">
                    <a:lumMod val="85000"/>
                    <a:lumOff val="15000"/>
                  </a:schemeClr>
                </a:solidFill>
                <a:latin typeface="Garamond"/>
                <a:cs typeface="Garamond"/>
              </a:rPr>
              <a:t>A</a:t>
            </a:r>
            <a:r>
              <a:rPr lang="en-US" altLang="zh-CN" sz="4000" dirty="0">
                <a:solidFill>
                  <a:schemeClr val="tx1">
                    <a:lumMod val="85000"/>
                    <a:lumOff val="15000"/>
                  </a:schemeClr>
                </a:solidFill>
                <a:latin typeface="Garamond"/>
                <a:cs typeface="Garamond"/>
              </a:rPr>
              <a:t>pproach via Interstage Relation Mining</a:t>
            </a:r>
          </a:p>
          <a:p>
            <a:r>
              <a:rPr lang="en-US" altLang="zh-CN" sz="3600" dirty="0">
                <a:solidFill>
                  <a:schemeClr val="bg1">
                    <a:lumMod val="65000"/>
                  </a:schemeClr>
                </a:solidFill>
                <a:latin typeface="Garamond"/>
                <a:cs typeface="Garamond"/>
              </a:rPr>
              <a:t>(Tentative)</a:t>
            </a:r>
          </a:p>
        </p:txBody>
      </p:sp>
    </p:spTree>
    <p:extLst>
      <p:ext uri="{BB962C8B-B14F-4D97-AF65-F5344CB8AC3E}">
        <p14:creationId xmlns:p14="http://schemas.microsoft.com/office/powerpoint/2010/main" val="1147390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noChangeArrowheads="1"/>
          </p:cNvSpPr>
          <p:nvPr>
            <p:ph idx="4294967295"/>
          </p:nvPr>
        </p:nvSpPr>
        <p:spPr bwMode="auto">
          <a:xfrm>
            <a:off x="1199456" y="1340768"/>
            <a:ext cx="8928992" cy="532859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ts val="1300"/>
              </a:spcBef>
              <a:defRPr/>
            </a:pPr>
            <a:r>
              <a:rPr lang="en-US" altLang="zh-CN" dirty="0">
                <a:solidFill>
                  <a:schemeClr val="tx1">
                    <a:lumMod val="85000"/>
                    <a:lumOff val="15000"/>
                  </a:schemeClr>
                </a:solidFill>
                <a:latin typeface="Garamond"/>
              </a:rPr>
              <a:t>Background</a:t>
            </a:r>
          </a:p>
          <a:p>
            <a:pPr>
              <a:spcBef>
                <a:spcPts val="1300"/>
              </a:spcBef>
              <a:defRPr/>
            </a:pPr>
            <a:r>
              <a:rPr lang="en-US" altLang="zh-CN" dirty="0">
                <a:solidFill>
                  <a:schemeClr val="tx1">
                    <a:lumMod val="85000"/>
                    <a:lumOff val="15000"/>
                  </a:schemeClr>
                </a:solidFill>
                <a:latin typeface="Garamond"/>
              </a:rPr>
              <a:t>Motivation</a:t>
            </a:r>
          </a:p>
          <a:p>
            <a:pPr>
              <a:spcBef>
                <a:spcPts val="1300"/>
              </a:spcBef>
              <a:defRPr/>
            </a:pPr>
            <a:r>
              <a:rPr lang="en-US" altLang="zh-CN" dirty="0">
                <a:solidFill>
                  <a:schemeClr val="tx1">
                    <a:lumMod val="85000"/>
                    <a:lumOff val="15000"/>
                  </a:schemeClr>
                </a:solidFill>
                <a:latin typeface="Garamond"/>
              </a:rPr>
              <a:t>Problem Illustration</a:t>
            </a:r>
          </a:p>
          <a:p>
            <a:pPr>
              <a:spcBef>
                <a:spcPts val="1300"/>
              </a:spcBef>
              <a:defRPr/>
            </a:pPr>
            <a:r>
              <a:rPr lang="en-US" altLang="zh-CN" dirty="0">
                <a:solidFill>
                  <a:schemeClr val="tx1">
                    <a:lumMod val="85000"/>
                    <a:lumOff val="15000"/>
                  </a:schemeClr>
                </a:solidFill>
                <a:latin typeface="Garamond"/>
              </a:rPr>
              <a:t>Challenge</a:t>
            </a:r>
          </a:p>
          <a:p>
            <a:pPr>
              <a:spcBef>
                <a:spcPts val="1300"/>
              </a:spcBef>
              <a:defRPr/>
            </a:pPr>
            <a:r>
              <a:rPr lang="en-US" altLang="zh-CN" dirty="0">
                <a:solidFill>
                  <a:schemeClr val="tx1">
                    <a:lumMod val="85000"/>
                    <a:lumOff val="15000"/>
                  </a:schemeClr>
                </a:solidFill>
                <a:latin typeface="Garamond"/>
              </a:rPr>
              <a:t>State of the Art</a:t>
            </a:r>
          </a:p>
          <a:p>
            <a:pPr>
              <a:spcBef>
                <a:spcPts val="1300"/>
              </a:spcBef>
              <a:defRPr/>
            </a:pPr>
            <a:r>
              <a:rPr lang="en-US" altLang="zh-CN" dirty="0">
                <a:solidFill>
                  <a:schemeClr val="tx1">
                    <a:lumMod val="85000"/>
                    <a:lumOff val="15000"/>
                  </a:schemeClr>
                </a:solidFill>
                <a:latin typeface="Garamond"/>
              </a:rPr>
              <a:t>Approach and Problem Modeling</a:t>
            </a:r>
          </a:p>
          <a:p>
            <a:pPr>
              <a:spcBef>
                <a:spcPts val="1300"/>
              </a:spcBef>
              <a:defRPr/>
            </a:pPr>
            <a:r>
              <a:rPr lang="en-US" altLang="zh-CN" dirty="0">
                <a:solidFill>
                  <a:schemeClr val="tx1">
                    <a:lumMod val="85000"/>
                    <a:lumOff val="15000"/>
                  </a:schemeClr>
                </a:solidFill>
                <a:latin typeface="Garamond"/>
              </a:rPr>
              <a:t>Preliminary Results</a:t>
            </a:r>
          </a:p>
        </p:txBody>
      </p:sp>
      <p:sp>
        <p:nvSpPr>
          <p:cNvPr id="5" name="Rectangle 2"/>
          <p:cNvSpPr txBox="1">
            <a:spLocks noChangeArrowheads="1"/>
          </p:cNvSpPr>
          <p:nvPr/>
        </p:nvSpPr>
        <p:spPr>
          <a:xfrm>
            <a:off x="1703512" y="510988"/>
            <a:ext cx="6767736" cy="685800"/>
          </a:xfrm>
          <a:prstGeom prst="rect">
            <a:avLst/>
          </a:prstGeom>
        </p:spPr>
        <p:txBody>
          <a:bodyPr/>
          <a:lstStyle>
            <a:lvl1pPr algn="ctr" rtl="0" eaLnBrk="0" fontAlgn="base" hangingPunct="0">
              <a:spcBef>
                <a:spcPct val="0"/>
              </a:spcBef>
              <a:spcAft>
                <a:spcPct val="0"/>
              </a:spcAft>
              <a:defRPr lang="en-US" altLang="zh-CN" sz="4000" b="1" kern="1200" dirty="0">
                <a:solidFill>
                  <a:srgbClr val="663300"/>
                </a:solidFill>
                <a:effectLst>
                  <a:outerShdw blurRad="38100" dist="38100" dir="2700000" algn="tl">
                    <a:srgbClr val="C0C0C0"/>
                  </a:outerShdw>
                </a:effectLst>
                <a:latin typeface="Sans serif"/>
                <a:ea typeface="Arial Unicode MS" pitchFamily="34" charset="-128"/>
                <a:cs typeface="Arial Unicode MS" pitchFamily="34" charset="-128"/>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pPr algn="l">
              <a:lnSpc>
                <a:spcPct val="80000"/>
              </a:lnSpc>
            </a:pPr>
            <a:r>
              <a:rPr lang="en-US" dirty="0">
                <a:solidFill>
                  <a:schemeClr val="tx1">
                    <a:lumMod val="85000"/>
                    <a:lumOff val="15000"/>
                  </a:schemeClr>
                </a:solidFill>
                <a:latin typeface="Garamond"/>
                <a:ea typeface="新細明體" pitchFamily="18" charset="-120"/>
              </a:rPr>
              <a:t>Outline</a:t>
            </a:r>
          </a:p>
        </p:txBody>
      </p:sp>
    </p:spTree>
    <p:extLst>
      <p:ext uri="{BB962C8B-B14F-4D97-AF65-F5344CB8AC3E}">
        <p14:creationId xmlns:p14="http://schemas.microsoft.com/office/powerpoint/2010/main" val="2454267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836712"/>
            <a:ext cx="11387667" cy="685800"/>
          </a:xfrm>
        </p:spPr>
        <p:txBody>
          <a:bodyPr/>
          <a:lstStyle/>
          <a:p>
            <a:r>
              <a:rPr lang="en-US" dirty="0">
                <a:solidFill>
                  <a:schemeClr val="tx1">
                    <a:lumMod val="85000"/>
                    <a:lumOff val="15000"/>
                  </a:schemeClr>
                </a:solidFill>
                <a:latin typeface="Garamond"/>
                <a:cs typeface="Garamond"/>
              </a:rPr>
              <a:t>B</a:t>
            </a:r>
            <a:r>
              <a:rPr lang="en-US" altLang="zh-CN" dirty="0">
                <a:solidFill>
                  <a:schemeClr val="tx1">
                    <a:lumMod val="85000"/>
                    <a:lumOff val="15000"/>
                  </a:schemeClr>
                </a:solidFill>
                <a:latin typeface="Garamond"/>
                <a:cs typeface="Garamond"/>
              </a:rPr>
              <a:t>ackground</a:t>
            </a:r>
            <a:endParaRPr lang="en-US" dirty="0"/>
          </a:p>
        </p:txBody>
      </p:sp>
      <p:sp>
        <p:nvSpPr>
          <p:cNvPr id="3" name="Content Placeholder 2"/>
          <p:cNvSpPr>
            <a:spLocks noGrp="1"/>
          </p:cNvSpPr>
          <p:nvPr>
            <p:ph idx="1"/>
          </p:nvPr>
        </p:nvSpPr>
        <p:spPr>
          <a:xfrm>
            <a:off x="160541" y="1450400"/>
            <a:ext cx="8887787" cy="5335488"/>
          </a:xfrm>
        </p:spPr>
        <p:txBody>
          <a:bodyPr/>
          <a:lstStyle/>
          <a:p>
            <a:pPr>
              <a:spcBef>
                <a:spcPts val="1300"/>
              </a:spcBef>
              <a:defRPr/>
            </a:pPr>
            <a:r>
              <a:rPr lang="en-US" dirty="0">
                <a:solidFill>
                  <a:schemeClr val="tx1">
                    <a:lumMod val="85000"/>
                    <a:lumOff val="15000"/>
                  </a:schemeClr>
                </a:solidFill>
                <a:latin typeface="Garamond"/>
              </a:rPr>
              <a:t>Hong Kong is in great </a:t>
            </a:r>
            <a:r>
              <a:rPr lang="en-US" altLang="zh-CN" dirty="0">
                <a:solidFill>
                  <a:schemeClr val="tx1">
                    <a:lumMod val="85000"/>
                    <a:lumOff val="15000"/>
                  </a:schemeClr>
                </a:solidFill>
                <a:latin typeface="Garamond"/>
              </a:rPr>
              <a:t>need of educational data analysis. </a:t>
            </a:r>
          </a:p>
          <a:p>
            <a:pPr lvl="1">
              <a:spcBef>
                <a:spcPts val="1300"/>
              </a:spcBef>
              <a:defRPr/>
            </a:pPr>
            <a:r>
              <a:rPr lang="en-US" sz="2400" dirty="0">
                <a:solidFill>
                  <a:schemeClr val="tx1">
                    <a:lumMod val="85000"/>
                    <a:lumOff val="15000"/>
                  </a:schemeClr>
                </a:solidFill>
                <a:latin typeface="Garamond"/>
              </a:rPr>
              <a:t>With world-renowned universities; universities of all levels and directions of education</a:t>
            </a:r>
          </a:p>
          <a:p>
            <a:pPr lvl="1">
              <a:spcBef>
                <a:spcPts val="1300"/>
              </a:spcBef>
              <a:defRPr/>
            </a:pPr>
            <a:r>
              <a:rPr lang="en-US" sz="2400" dirty="0">
                <a:solidFill>
                  <a:schemeClr val="tx1">
                    <a:lumMod val="85000"/>
                    <a:lumOff val="15000"/>
                  </a:schemeClr>
                </a:solidFill>
                <a:latin typeface="Garamond"/>
              </a:rPr>
              <a:t>Improve education excellence, competitiveness and student performance, and reduce the waste of funds</a:t>
            </a:r>
          </a:p>
          <a:p>
            <a:pPr>
              <a:spcBef>
                <a:spcPts val="1300"/>
              </a:spcBef>
              <a:defRPr/>
            </a:pPr>
            <a:r>
              <a:rPr lang="en-US" altLang="zh-CN" dirty="0">
                <a:solidFill>
                  <a:schemeClr val="tx1">
                    <a:lumMod val="85000"/>
                    <a:lumOff val="15000"/>
                  </a:schemeClr>
                </a:solidFill>
                <a:latin typeface="Garamond"/>
              </a:rPr>
              <a:t>Analysis of education data becomes difficult.</a:t>
            </a:r>
          </a:p>
          <a:p>
            <a:pPr lvl="1">
              <a:spcBef>
                <a:spcPts val="1300"/>
              </a:spcBef>
              <a:defRPr/>
            </a:pPr>
            <a:r>
              <a:rPr lang="en-US" altLang="zh-CN" sz="2400" dirty="0">
                <a:solidFill>
                  <a:schemeClr val="tx1">
                    <a:lumMod val="85000"/>
                    <a:lumOff val="15000"/>
                  </a:schemeClr>
                </a:solidFill>
                <a:latin typeface="Garamond"/>
              </a:rPr>
              <a:t>Conflict between old and new approach of data storage</a:t>
            </a:r>
          </a:p>
          <a:p>
            <a:pPr lvl="1">
              <a:spcBef>
                <a:spcPts val="1300"/>
              </a:spcBef>
              <a:defRPr/>
            </a:pPr>
            <a:r>
              <a:rPr lang="en-US" altLang="zh-CN" sz="2400" dirty="0">
                <a:solidFill>
                  <a:schemeClr val="tx1">
                    <a:lumMod val="85000"/>
                    <a:lumOff val="15000"/>
                  </a:schemeClr>
                </a:solidFill>
                <a:latin typeface="Garamond"/>
              </a:rPr>
              <a:t>Conflict between emergence of new data types and old analysis methods</a:t>
            </a:r>
            <a:endParaRPr lang="en-US" sz="2400" dirty="0">
              <a:solidFill>
                <a:schemeClr val="tx1">
                  <a:lumMod val="85000"/>
                  <a:lumOff val="15000"/>
                </a:schemeClr>
              </a:solidFill>
              <a:latin typeface="Garamond"/>
            </a:endParaRPr>
          </a:p>
        </p:txBody>
      </p:sp>
      <p:pic>
        <p:nvPicPr>
          <p:cNvPr id="1026" name="Picture 2" descr="留学香港如何选择大学院校教育特点介绍-金吉列留学官网">
            <a:extLst>
              <a:ext uri="{FF2B5EF4-FFF2-40B4-BE49-F238E27FC236}">
                <a16:creationId xmlns:a16="http://schemas.microsoft.com/office/drawing/2014/main" id="{04CA068E-7AC4-462F-A079-6E9A0F191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2849" y="2085453"/>
            <a:ext cx="32480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nline education in India | Future of e-Learning in India">
            <a:extLst>
              <a:ext uri="{FF2B5EF4-FFF2-40B4-BE49-F238E27FC236}">
                <a16:creationId xmlns:a16="http://schemas.microsoft.com/office/drawing/2014/main" id="{72AE577B-46E1-42B4-A7C8-AC5F91B0A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4312" y="4296916"/>
            <a:ext cx="27051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466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836712"/>
            <a:ext cx="11387667" cy="685800"/>
          </a:xfrm>
        </p:spPr>
        <p:txBody>
          <a:bodyPr/>
          <a:lstStyle/>
          <a:p>
            <a:r>
              <a:rPr lang="en-US" dirty="0">
                <a:solidFill>
                  <a:schemeClr val="tx1">
                    <a:lumMod val="85000"/>
                    <a:lumOff val="15000"/>
                  </a:schemeClr>
                </a:solidFill>
                <a:latin typeface="Garamond"/>
                <a:cs typeface="Garamond"/>
              </a:rPr>
              <a:t>B</a:t>
            </a:r>
            <a:r>
              <a:rPr lang="en-US" altLang="zh-CN" dirty="0">
                <a:solidFill>
                  <a:schemeClr val="tx1">
                    <a:lumMod val="85000"/>
                    <a:lumOff val="15000"/>
                  </a:schemeClr>
                </a:solidFill>
                <a:latin typeface="Garamond"/>
                <a:cs typeface="Garamond"/>
              </a:rPr>
              <a:t>ackground</a:t>
            </a:r>
            <a:endParaRPr lang="en-US" dirty="0"/>
          </a:p>
        </p:txBody>
      </p:sp>
      <p:sp>
        <p:nvSpPr>
          <p:cNvPr id="3" name="Content Placeholder 2"/>
          <p:cNvSpPr>
            <a:spLocks noGrp="1"/>
          </p:cNvSpPr>
          <p:nvPr>
            <p:ph idx="1"/>
          </p:nvPr>
        </p:nvSpPr>
        <p:spPr>
          <a:xfrm>
            <a:off x="196942" y="1628800"/>
            <a:ext cx="9715481" cy="5335488"/>
          </a:xfrm>
        </p:spPr>
        <p:txBody>
          <a:bodyPr/>
          <a:lstStyle/>
          <a:p>
            <a:pPr>
              <a:spcBef>
                <a:spcPts val="1300"/>
              </a:spcBef>
              <a:defRPr/>
            </a:pPr>
            <a:r>
              <a:rPr lang="en-US" dirty="0">
                <a:solidFill>
                  <a:schemeClr val="tx1">
                    <a:lumMod val="85000"/>
                    <a:lumOff val="15000"/>
                  </a:schemeClr>
                </a:solidFill>
                <a:latin typeface="Garamond"/>
              </a:rPr>
              <a:t>Hong Kong is enduring the Covid-19</a:t>
            </a:r>
          </a:p>
          <a:p>
            <a:pPr lvl="1">
              <a:spcBef>
                <a:spcPts val="1300"/>
              </a:spcBef>
              <a:defRPr/>
            </a:pPr>
            <a:r>
              <a:rPr lang="en-US" sz="2400" dirty="0">
                <a:solidFill>
                  <a:schemeClr val="tx1">
                    <a:lumMod val="85000"/>
                    <a:lumOff val="15000"/>
                  </a:schemeClr>
                </a:solidFill>
                <a:latin typeface="Garamond"/>
              </a:rPr>
              <a:t>The </a:t>
            </a:r>
            <a:r>
              <a:rPr lang="en-US" sz="2400" dirty="0">
                <a:solidFill>
                  <a:srgbClr val="C00000"/>
                </a:solidFill>
                <a:latin typeface="Garamond"/>
              </a:rPr>
              <a:t>fourth wave </a:t>
            </a:r>
            <a:r>
              <a:rPr lang="en-US" sz="2400" dirty="0">
                <a:solidFill>
                  <a:schemeClr val="tx1">
                    <a:lumMod val="85000"/>
                    <a:lumOff val="15000"/>
                  </a:schemeClr>
                </a:solidFill>
                <a:latin typeface="Garamond"/>
              </a:rPr>
              <a:t>of outbreaks has hit Hong Kong</a:t>
            </a:r>
            <a:r>
              <a:rPr lang="en-US" sz="2200" dirty="0">
                <a:solidFill>
                  <a:schemeClr val="tx1">
                    <a:lumMod val="85000"/>
                    <a:lumOff val="15000"/>
                  </a:schemeClr>
                </a:solidFill>
                <a:latin typeface="Garamond"/>
              </a:rPr>
              <a:t>. </a:t>
            </a:r>
          </a:p>
          <a:p>
            <a:pPr lvl="1">
              <a:spcBef>
                <a:spcPts val="1300"/>
              </a:spcBef>
              <a:defRPr/>
            </a:pPr>
            <a:r>
              <a:rPr lang="en-US" sz="2400" dirty="0">
                <a:solidFill>
                  <a:schemeClr val="tx1">
                    <a:lumMod val="85000"/>
                    <a:lumOff val="15000"/>
                  </a:schemeClr>
                </a:solidFill>
                <a:latin typeface="Garamond"/>
              </a:rPr>
              <a:t>The number of confirmed cases exceeded 100 for days</a:t>
            </a:r>
          </a:p>
          <a:p>
            <a:pPr lvl="1">
              <a:spcBef>
                <a:spcPts val="1300"/>
              </a:spcBef>
              <a:defRPr/>
            </a:pPr>
            <a:endParaRPr lang="en-US" altLang="zh-CN" dirty="0">
              <a:solidFill>
                <a:schemeClr val="tx1">
                  <a:lumMod val="85000"/>
                  <a:lumOff val="15000"/>
                </a:schemeClr>
              </a:solidFill>
              <a:latin typeface="Garamond"/>
            </a:endParaRPr>
          </a:p>
          <a:p>
            <a:pPr>
              <a:spcBef>
                <a:spcPts val="1300"/>
              </a:spcBef>
              <a:defRPr/>
            </a:pPr>
            <a:r>
              <a:rPr lang="en-US" altLang="zh-CN" dirty="0">
                <a:solidFill>
                  <a:schemeClr val="tx1">
                    <a:lumMod val="85000"/>
                    <a:lumOff val="15000"/>
                  </a:schemeClr>
                </a:solidFill>
                <a:latin typeface="Garamond"/>
              </a:rPr>
              <a:t>Anti-epidemic policies was passive and lenient</a:t>
            </a:r>
          </a:p>
        </p:txBody>
      </p:sp>
      <p:pic>
        <p:nvPicPr>
          <p:cNvPr id="1028" name="Picture 4" descr="新冠肺炎】新增確診+初步確診個案突破30宗灣仔舞蹈室Starlight Dance Club或爆跳舞群組| 港生活- 尋找香港好去處">
            <a:extLst>
              <a:ext uri="{FF2B5EF4-FFF2-40B4-BE49-F238E27FC236}">
                <a16:creationId xmlns:a16="http://schemas.microsoft.com/office/drawing/2014/main" id="{456413E4-DF99-49B0-9FE8-D73A6E298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8897" y="1357876"/>
            <a:ext cx="3337743" cy="186913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E4DDBD7B-B348-40FD-B810-5BA868C08B95}"/>
              </a:ext>
            </a:extLst>
          </p:cNvPr>
          <p:cNvSpPr txBox="1">
            <a:spLocks/>
          </p:cNvSpPr>
          <p:nvPr/>
        </p:nvSpPr>
        <p:spPr bwMode="auto">
          <a:xfrm>
            <a:off x="14577" y="4540263"/>
            <a:ext cx="8280920" cy="396388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lvl="1">
              <a:spcBef>
                <a:spcPts val="1300"/>
              </a:spcBef>
              <a:defRPr/>
            </a:pPr>
            <a:r>
              <a:rPr kumimoji="0" lang="en-US" altLang="zh-CN" sz="2400" kern="0" dirty="0">
                <a:solidFill>
                  <a:srgbClr val="C00000"/>
                </a:solidFill>
                <a:latin typeface="Garamond"/>
              </a:rPr>
              <a:t>Policies were relaxed </a:t>
            </a:r>
            <a:r>
              <a:rPr kumimoji="0" lang="en-US" altLang="zh-CN" sz="2400" kern="0" dirty="0">
                <a:solidFill>
                  <a:schemeClr val="tx1">
                    <a:lumMod val="85000"/>
                    <a:lumOff val="15000"/>
                  </a:schemeClr>
                </a:solidFill>
                <a:latin typeface="Garamond"/>
              </a:rPr>
              <a:t>every time infection number drops below 10 </a:t>
            </a:r>
          </a:p>
          <a:p>
            <a:pPr lvl="1">
              <a:spcBef>
                <a:spcPts val="1300"/>
              </a:spcBef>
              <a:defRPr/>
            </a:pPr>
            <a:r>
              <a:rPr kumimoji="0" lang="en-US" altLang="zh-CN" sz="2400" kern="0" dirty="0">
                <a:solidFill>
                  <a:schemeClr val="tx1">
                    <a:lumMod val="85000"/>
                    <a:lumOff val="15000"/>
                  </a:schemeClr>
                </a:solidFill>
                <a:latin typeface="Garamond"/>
              </a:rPr>
              <a:t>Multiple </a:t>
            </a:r>
            <a:r>
              <a:rPr kumimoji="0" lang="en-US" altLang="zh-CN" sz="2400" kern="0" dirty="0">
                <a:solidFill>
                  <a:srgbClr val="C00000"/>
                </a:solidFill>
                <a:latin typeface="Garamond"/>
              </a:rPr>
              <a:t>exemptions</a:t>
            </a:r>
            <a:r>
              <a:rPr kumimoji="0" lang="en-US" altLang="zh-CN" sz="2400" kern="0" dirty="0">
                <a:solidFill>
                  <a:schemeClr val="tx1">
                    <a:lumMod val="85000"/>
                    <a:lumOff val="15000"/>
                  </a:schemeClr>
                </a:solidFill>
                <a:latin typeface="Garamond"/>
              </a:rPr>
              <a:t> from quarantine and testing</a:t>
            </a:r>
          </a:p>
          <a:p>
            <a:pPr lvl="1">
              <a:spcBef>
                <a:spcPts val="1300"/>
              </a:spcBef>
              <a:defRPr/>
            </a:pPr>
            <a:r>
              <a:rPr kumimoji="0" lang="en-US" altLang="zh-CN" sz="2400" kern="0" dirty="0">
                <a:solidFill>
                  <a:srgbClr val="C00000"/>
                </a:solidFill>
                <a:latin typeface="Garamond"/>
              </a:rPr>
              <a:t>Voluntary</a:t>
            </a:r>
            <a:r>
              <a:rPr kumimoji="0" lang="en-US" altLang="zh-CN" sz="2400" kern="0" dirty="0">
                <a:solidFill>
                  <a:schemeClr val="tx1">
                    <a:lumMod val="85000"/>
                    <a:lumOff val="15000"/>
                  </a:schemeClr>
                </a:solidFill>
                <a:latin typeface="Garamond"/>
              </a:rPr>
              <a:t> "citizen-wide" Covid-19 testing</a:t>
            </a:r>
          </a:p>
        </p:txBody>
      </p:sp>
      <p:pic>
        <p:nvPicPr>
          <p:cNvPr id="1030" name="Picture 6" descr="香港与新加坡建立航空“旅游气泡” · 只需检测过关、搭专属航班！ | ONMYWAYSG - Lifestyle, Food, Travel,  Latest News in Malaysia and singapore">
            <a:extLst>
              <a:ext uri="{FF2B5EF4-FFF2-40B4-BE49-F238E27FC236}">
                <a16:creationId xmlns:a16="http://schemas.microsoft.com/office/drawing/2014/main" id="{609CAC90-8567-49BA-9EE1-ECC657F55B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821" y="4177176"/>
            <a:ext cx="3673893" cy="1836947"/>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6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836712"/>
            <a:ext cx="11387667" cy="685800"/>
          </a:xfrm>
        </p:spPr>
        <p:txBody>
          <a:bodyPr/>
          <a:lstStyle/>
          <a:p>
            <a:r>
              <a:rPr lang="en-US" dirty="0">
                <a:solidFill>
                  <a:schemeClr val="tx1">
                    <a:lumMod val="85000"/>
                    <a:lumOff val="15000"/>
                  </a:schemeClr>
                </a:solidFill>
                <a:latin typeface="Garamond"/>
                <a:cs typeface="Garamond"/>
              </a:rPr>
              <a:t>M</a:t>
            </a:r>
            <a:r>
              <a:rPr lang="en-US" altLang="zh-CN" dirty="0">
                <a:solidFill>
                  <a:schemeClr val="tx1">
                    <a:lumMod val="85000"/>
                    <a:lumOff val="15000"/>
                  </a:schemeClr>
                </a:solidFill>
                <a:latin typeface="Garamond"/>
                <a:cs typeface="Garamond"/>
              </a:rPr>
              <a:t>otivation</a:t>
            </a:r>
            <a:endParaRPr lang="en-US" dirty="0"/>
          </a:p>
        </p:txBody>
      </p:sp>
      <p:sp>
        <p:nvSpPr>
          <p:cNvPr id="3" name="Content Placeholder 2"/>
          <p:cNvSpPr>
            <a:spLocks noGrp="1"/>
          </p:cNvSpPr>
          <p:nvPr>
            <p:ph idx="1"/>
          </p:nvPr>
        </p:nvSpPr>
        <p:spPr>
          <a:xfrm>
            <a:off x="335361" y="1700808"/>
            <a:ext cx="11387666" cy="4464496"/>
          </a:xfrm>
        </p:spPr>
        <p:txBody>
          <a:bodyPr/>
          <a:lstStyle/>
          <a:p>
            <a:pPr>
              <a:spcBef>
                <a:spcPts val="1300"/>
              </a:spcBef>
              <a:defRPr/>
            </a:pPr>
            <a:r>
              <a:rPr lang="en-US" b="1" dirty="0">
                <a:solidFill>
                  <a:schemeClr val="tx1">
                    <a:lumMod val="85000"/>
                    <a:lumOff val="15000"/>
                  </a:schemeClr>
                </a:solidFill>
                <a:latin typeface="Garamond"/>
              </a:rPr>
              <a:t>Student performance prediction </a:t>
            </a:r>
          </a:p>
          <a:p>
            <a:pPr lvl="1">
              <a:spcBef>
                <a:spcPts val="1300"/>
              </a:spcBef>
              <a:defRPr/>
            </a:pPr>
            <a:r>
              <a:rPr lang="en-US" altLang="zh-CN" dirty="0">
                <a:solidFill>
                  <a:schemeClr val="tx1">
                    <a:lumMod val="85000"/>
                    <a:lumOff val="15000"/>
                  </a:schemeClr>
                </a:solidFill>
                <a:latin typeface="Garamond"/>
              </a:rPr>
              <a:t>can indicate students’ performance, achievement of learning outcomes or characteristic.</a:t>
            </a:r>
          </a:p>
          <a:p>
            <a:pPr lvl="1">
              <a:spcBef>
                <a:spcPts val="1300"/>
              </a:spcBef>
              <a:defRPr/>
            </a:pPr>
            <a:r>
              <a:rPr lang="en-US" altLang="zh-CN" dirty="0">
                <a:solidFill>
                  <a:schemeClr val="tx1">
                    <a:lumMod val="85000"/>
                    <a:lumOff val="15000"/>
                  </a:schemeClr>
                </a:solidFill>
                <a:latin typeface="Garamond"/>
              </a:rPr>
              <a:t>in turn can help adjust teaching reforms, enrollment and school policies</a:t>
            </a:r>
          </a:p>
          <a:p>
            <a:pPr lvl="1">
              <a:spcBef>
                <a:spcPts val="1300"/>
              </a:spcBef>
              <a:defRPr/>
            </a:pPr>
            <a:r>
              <a:rPr lang="en-US" altLang="zh-CN" dirty="0">
                <a:solidFill>
                  <a:schemeClr val="tx1">
                    <a:lumMod val="85000"/>
                    <a:lumOff val="15000"/>
                  </a:schemeClr>
                </a:solidFill>
                <a:latin typeface="Garamond"/>
              </a:rPr>
              <a:t>Compared with other approaches, prediction predicts continuous valued functions, and can better analyze the overall structure of the education system rather than the local impact.</a:t>
            </a:r>
          </a:p>
          <a:p>
            <a:pPr lvl="1">
              <a:spcBef>
                <a:spcPts val="1300"/>
              </a:spcBef>
              <a:defRPr/>
            </a:pPr>
            <a:endParaRPr lang="en-US" altLang="zh-CN" dirty="0">
              <a:solidFill>
                <a:schemeClr val="tx1">
                  <a:lumMod val="85000"/>
                  <a:lumOff val="15000"/>
                </a:schemeClr>
              </a:solidFill>
              <a:latin typeface="Garamond"/>
            </a:endParaRPr>
          </a:p>
          <a:p>
            <a:pPr lvl="1">
              <a:spcBef>
                <a:spcPts val="1300"/>
              </a:spcBef>
              <a:defRPr/>
            </a:pPr>
            <a:endParaRPr lang="en-US" sz="2400" dirty="0">
              <a:solidFill>
                <a:schemeClr val="tx1">
                  <a:lumMod val="85000"/>
                  <a:lumOff val="15000"/>
                </a:schemeClr>
              </a:solidFill>
              <a:latin typeface="Garamond"/>
            </a:endParaRPr>
          </a:p>
        </p:txBody>
      </p:sp>
      <p:pic>
        <p:nvPicPr>
          <p:cNvPr id="1028" name="Picture 4" descr="Use Kinems to Personalize Learning and Track Student Performance in Real  Time">
            <a:extLst>
              <a:ext uri="{FF2B5EF4-FFF2-40B4-BE49-F238E27FC236}">
                <a16:creationId xmlns:a16="http://schemas.microsoft.com/office/drawing/2014/main" id="{8ACB6654-18DA-4FA0-9B62-66EE1FD8D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080" y="5013176"/>
            <a:ext cx="3783722" cy="164220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374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836712"/>
            <a:ext cx="11387667" cy="685800"/>
          </a:xfrm>
        </p:spPr>
        <p:txBody>
          <a:bodyPr/>
          <a:lstStyle/>
          <a:p>
            <a:r>
              <a:rPr lang="en-US" dirty="0">
                <a:solidFill>
                  <a:schemeClr val="tx1">
                    <a:lumMod val="85000"/>
                    <a:lumOff val="15000"/>
                  </a:schemeClr>
                </a:solidFill>
                <a:latin typeface="Garamond"/>
                <a:cs typeface="Garamond"/>
              </a:rPr>
              <a:t>Problem Illustration</a:t>
            </a:r>
            <a:endParaRPr lang="en-US" dirty="0"/>
          </a:p>
        </p:txBody>
      </p:sp>
      <p:sp>
        <p:nvSpPr>
          <p:cNvPr id="7" name="Content Placeholder 2">
            <a:extLst>
              <a:ext uri="{FF2B5EF4-FFF2-40B4-BE49-F238E27FC236}">
                <a16:creationId xmlns:a16="http://schemas.microsoft.com/office/drawing/2014/main" id="{089F31F2-075D-4CE1-B7E6-8111AD86ADA2}"/>
              </a:ext>
            </a:extLst>
          </p:cNvPr>
          <p:cNvSpPr txBox="1">
            <a:spLocks/>
          </p:cNvSpPr>
          <p:nvPr/>
        </p:nvSpPr>
        <p:spPr bwMode="auto">
          <a:xfrm>
            <a:off x="308885" y="1179612"/>
            <a:ext cx="8280920" cy="534573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altLang="zh-CN" sz="2800" b="1" kern="0" dirty="0">
                <a:solidFill>
                  <a:schemeClr val="tx1">
                    <a:lumMod val="85000"/>
                    <a:lumOff val="15000"/>
                  </a:schemeClr>
                </a:solidFill>
                <a:latin typeface="Garamond"/>
              </a:rPr>
              <a:t>Input</a:t>
            </a:r>
          </a:p>
          <a:p>
            <a:pPr lvl="1">
              <a:spcBef>
                <a:spcPts val="1300"/>
              </a:spcBef>
              <a:defRPr/>
            </a:pPr>
            <a:r>
              <a:rPr lang="en-US" altLang="zh-CN" sz="2400" dirty="0">
                <a:solidFill>
                  <a:schemeClr val="tx1">
                    <a:lumMod val="85000"/>
                    <a:lumOff val="15000"/>
                  </a:schemeClr>
                </a:solidFill>
                <a:latin typeface="Garamond"/>
              </a:rPr>
              <a:t>Jockey Club Education data of a school ( areas  ) </a:t>
            </a:r>
            <a:endParaRPr kumimoji="0" lang="en-US" sz="2800" b="1" kern="0" dirty="0">
              <a:solidFill>
                <a:schemeClr val="tx1">
                  <a:lumMod val="85000"/>
                  <a:lumOff val="15000"/>
                </a:schemeClr>
              </a:solidFill>
              <a:latin typeface="Garamond"/>
            </a:endParaRPr>
          </a:p>
          <a:p>
            <a:pPr marL="0" indent="0">
              <a:spcBef>
                <a:spcPts val="1300"/>
              </a:spcBef>
              <a:buNone/>
              <a:defRPr/>
            </a:pPr>
            <a:r>
              <a:rPr kumimoji="0" lang="en-US" sz="2800" b="1" kern="0" dirty="0">
                <a:solidFill>
                  <a:schemeClr val="tx1">
                    <a:lumMod val="85000"/>
                    <a:lumOff val="15000"/>
                  </a:schemeClr>
                </a:solidFill>
                <a:latin typeface="Garamond"/>
              </a:rPr>
              <a:t>Assumption</a:t>
            </a:r>
          </a:p>
          <a:p>
            <a:pPr>
              <a:spcBef>
                <a:spcPts val="1300"/>
              </a:spcBef>
              <a:defRPr/>
            </a:pPr>
            <a:r>
              <a:rPr lang="en-US" altLang="zh-CN" sz="2800" dirty="0">
                <a:solidFill>
                  <a:schemeClr val="tx1">
                    <a:lumMod val="85000"/>
                    <a:lumOff val="15000"/>
                  </a:schemeClr>
                </a:solidFill>
                <a:latin typeface="Garamond"/>
              </a:rPr>
              <a:t>Education systems inherit the characteristics of the multistage systems. </a:t>
            </a:r>
          </a:p>
          <a:p>
            <a:pPr lvl="1">
              <a:spcBef>
                <a:spcPts val="1300"/>
              </a:spcBef>
              <a:defRPr/>
            </a:pPr>
            <a:r>
              <a:rPr lang="en-US" altLang="zh-CN" sz="2400" dirty="0">
                <a:solidFill>
                  <a:schemeClr val="tx1">
                    <a:lumMod val="85000"/>
                    <a:lumOff val="15000"/>
                  </a:schemeClr>
                </a:solidFill>
                <a:latin typeface="Garamond"/>
              </a:rPr>
              <a:t>Different data recording systems can be regarded as substages/ subsystems. </a:t>
            </a:r>
          </a:p>
          <a:p>
            <a:pPr lvl="1">
              <a:spcBef>
                <a:spcPts val="1300"/>
              </a:spcBef>
              <a:defRPr/>
            </a:pPr>
            <a:r>
              <a:rPr lang="en-US" altLang="zh-CN" sz="2400" dirty="0">
                <a:solidFill>
                  <a:schemeClr val="tx1">
                    <a:lumMod val="85000"/>
                    <a:lumOff val="15000"/>
                  </a:schemeClr>
                </a:solidFill>
                <a:latin typeface="Garamond"/>
              </a:rPr>
              <a:t>These stages are separated from each other but are interdependent.</a:t>
            </a:r>
            <a:endParaRPr kumimoji="0" lang="en-US" sz="2400" b="1" kern="0" dirty="0">
              <a:solidFill>
                <a:schemeClr val="tx1">
                  <a:lumMod val="85000"/>
                  <a:lumOff val="15000"/>
                </a:schemeClr>
              </a:solidFill>
              <a:latin typeface="Garamond"/>
            </a:endParaRPr>
          </a:p>
          <a:p>
            <a:pPr>
              <a:spcBef>
                <a:spcPts val="1300"/>
              </a:spcBef>
              <a:defRPr/>
            </a:pPr>
            <a:r>
              <a:rPr kumimoji="0" lang="en-US" altLang="zh-CN" sz="2800" b="1" kern="0" dirty="0">
                <a:solidFill>
                  <a:schemeClr val="tx1">
                    <a:lumMod val="85000"/>
                    <a:lumOff val="15000"/>
                  </a:schemeClr>
                </a:solidFill>
                <a:latin typeface="Garamond"/>
              </a:rPr>
              <a:t>Objective</a:t>
            </a:r>
          </a:p>
          <a:p>
            <a:pPr lvl="1">
              <a:spcBef>
                <a:spcPts val="1300"/>
              </a:spcBef>
              <a:defRPr/>
            </a:pPr>
            <a:r>
              <a:rPr lang="en-US" sz="2400" dirty="0">
                <a:solidFill>
                  <a:schemeClr val="tx1">
                    <a:lumMod val="85000"/>
                    <a:lumOff val="15000"/>
                  </a:schemeClr>
                </a:solidFill>
                <a:latin typeface="Garamond"/>
              </a:rPr>
              <a:t>Student Performance (GPA, grades, fail or not)</a:t>
            </a:r>
          </a:p>
          <a:p>
            <a:pPr>
              <a:spcBef>
                <a:spcPts val="1300"/>
              </a:spcBef>
              <a:defRPr/>
            </a:pPr>
            <a:endParaRPr kumimoji="0" lang="en-US" sz="2800" b="1" kern="0" dirty="0">
              <a:solidFill>
                <a:schemeClr val="tx1">
                  <a:lumMod val="85000"/>
                  <a:lumOff val="15000"/>
                </a:schemeClr>
              </a:solidFill>
              <a:latin typeface="Garamond"/>
            </a:endParaRPr>
          </a:p>
          <a:p>
            <a:pPr lvl="1">
              <a:spcBef>
                <a:spcPts val="1300"/>
              </a:spcBef>
              <a:defRPr/>
            </a:pPr>
            <a:endParaRPr kumimoji="0" lang="en-US" sz="2000" kern="0" dirty="0">
              <a:solidFill>
                <a:schemeClr val="tx1">
                  <a:lumMod val="85000"/>
                  <a:lumOff val="15000"/>
                </a:schemeClr>
              </a:solidFill>
              <a:latin typeface="Garamond"/>
            </a:endParaRPr>
          </a:p>
        </p:txBody>
      </p:sp>
      <p:pic>
        <p:nvPicPr>
          <p:cNvPr id="5" name="图片 4" descr="图形用户界面&#10;&#10;描述已自动生成">
            <a:extLst>
              <a:ext uri="{FF2B5EF4-FFF2-40B4-BE49-F238E27FC236}">
                <a16:creationId xmlns:a16="http://schemas.microsoft.com/office/drawing/2014/main" id="{FD3843D2-4BF1-45D3-9C53-2D11C3C1E0E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48128" y="2348400"/>
            <a:ext cx="4795232" cy="4160569"/>
          </a:xfrm>
          <a:prstGeom prst="rect">
            <a:avLst/>
          </a:prstGeom>
        </p:spPr>
      </p:pic>
    </p:spTree>
    <p:extLst>
      <p:ext uri="{BB962C8B-B14F-4D97-AF65-F5344CB8AC3E}">
        <p14:creationId xmlns:p14="http://schemas.microsoft.com/office/powerpoint/2010/main" val="3501123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33" y="609600"/>
            <a:ext cx="11387667" cy="685800"/>
          </a:xfrm>
        </p:spPr>
        <p:txBody>
          <a:bodyPr wrap="square" anchor="b">
            <a:normAutofit/>
          </a:bodyPr>
          <a:lstStyle/>
          <a:p>
            <a:pPr>
              <a:lnSpc>
                <a:spcPct val="90000"/>
              </a:lnSpc>
            </a:pPr>
            <a:r>
              <a:rPr lang="en-US" dirty="0">
                <a:solidFill>
                  <a:schemeClr val="tx1">
                    <a:lumMod val="85000"/>
                    <a:lumOff val="15000"/>
                  </a:schemeClr>
                </a:solidFill>
                <a:latin typeface="Garamond"/>
              </a:rPr>
              <a:t>Challenge</a:t>
            </a:r>
          </a:p>
        </p:txBody>
      </p:sp>
      <p:graphicFrame>
        <p:nvGraphicFramePr>
          <p:cNvPr id="7" name="Content Placeholder 2">
            <a:extLst>
              <a:ext uri="{FF2B5EF4-FFF2-40B4-BE49-F238E27FC236}">
                <a16:creationId xmlns:a16="http://schemas.microsoft.com/office/drawing/2014/main" id="{7BE8CE53-EFA4-4C6E-8526-5C84CDB0A371}"/>
              </a:ext>
            </a:extLst>
          </p:cNvPr>
          <p:cNvGraphicFramePr>
            <a:graphicFrameLocks noGrp="1"/>
          </p:cNvGraphicFramePr>
          <p:nvPr>
            <p:ph idx="1"/>
            <p:extLst>
              <p:ext uri="{D42A27DB-BD31-4B8C-83A1-F6EECF244321}">
                <p14:modId xmlns:p14="http://schemas.microsoft.com/office/powerpoint/2010/main" val="1554329598"/>
              </p:ext>
            </p:extLst>
          </p:nvPr>
        </p:nvGraphicFramePr>
        <p:xfrm>
          <a:off x="334434" y="1412875"/>
          <a:ext cx="11523133" cy="5024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0831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836712"/>
            <a:ext cx="11387667" cy="685800"/>
          </a:xfrm>
        </p:spPr>
        <p:txBody>
          <a:bodyPr/>
          <a:lstStyle/>
          <a:p>
            <a:r>
              <a:rPr lang="en-US" dirty="0">
                <a:solidFill>
                  <a:schemeClr val="tx1">
                    <a:lumMod val="85000"/>
                    <a:lumOff val="15000"/>
                  </a:schemeClr>
                </a:solidFill>
                <a:latin typeface="Garamond"/>
              </a:rPr>
              <a:t>State of the Art</a:t>
            </a:r>
            <a:endParaRPr lang="en-US" dirty="0"/>
          </a:p>
        </p:txBody>
      </p:sp>
      <p:sp>
        <p:nvSpPr>
          <p:cNvPr id="3" name="Content Placeholder 2"/>
          <p:cNvSpPr>
            <a:spLocks noGrp="1"/>
          </p:cNvSpPr>
          <p:nvPr>
            <p:ph idx="1"/>
          </p:nvPr>
        </p:nvSpPr>
        <p:spPr>
          <a:xfrm>
            <a:off x="335360" y="1476552"/>
            <a:ext cx="11523133" cy="4464496"/>
          </a:xfrm>
        </p:spPr>
        <p:txBody>
          <a:bodyPr/>
          <a:lstStyle/>
          <a:p>
            <a:pPr>
              <a:spcBef>
                <a:spcPts val="1300"/>
              </a:spcBef>
              <a:defRPr/>
            </a:pPr>
            <a:r>
              <a:rPr lang="en-US" b="1" dirty="0">
                <a:solidFill>
                  <a:srgbClr val="FF0000"/>
                </a:solidFill>
                <a:latin typeface="Garamond"/>
              </a:rPr>
              <a:t>Data driven methods </a:t>
            </a:r>
            <a:r>
              <a:rPr lang="en-US" sz="2800" dirty="0">
                <a:solidFill>
                  <a:schemeClr val="tx1">
                    <a:lumMod val="85000"/>
                    <a:lumOff val="15000"/>
                  </a:schemeClr>
                </a:solidFill>
                <a:latin typeface="Garamond"/>
              </a:rPr>
              <a:t>(Model education system as a single-stage)</a:t>
            </a:r>
          </a:p>
          <a:p>
            <a:pPr lvl="1">
              <a:spcBef>
                <a:spcPts val="1300"/>
              </a:spcBef>
              <a:defRPr/>
            </a:pPr>
            <a:r>
              <a:rPr lang="en-US" dirty="0">
                <a:solidFill>
                  <a:schemeClr val="tx1">
                    <a:lumMod val="85000"/>
                    <a:lumOff val="15000"/>
                  </a:schemeClr>
                </a:solidFill>
                <a:latin typeface="Garamond"/>
              </a:rPr>
              <a:t>Static Prediction </a:t>
            </a:r>
            <a:r>
              <a:rPr lang="en-US" sz="2400" dirty="0">
                <a:solidFill>
                  <a:schemeClr val="tx1">
                    <a:lumMod val="85000"/>
                    <a:lumOff val="15000"/>
                  </a:schemeClr>
                </a:solidFill>
                <a:latin typeface="Garamond"/>
              </a:rPr>
              <a:t>[1][2]</a:t>
            </a:r>
          </a:p>
          <a:p>
            <a:pPr lvl="2">
              <a:spcBef>
                <a:spcPts val="1300"/>
              </a:spcBef>
              <a:defRPr/>
            </a:pPr>
            <a:r>
              <a:rPr lang="en-US" sz="2000" dirty="0">
                <a:solidFill>
                  <a:schemeClr val="tx1">
                    <a:lumMod val="85000"/>
                    <a:lumOff val="15000"/>
                  </a:schemeClr>
                </a:solidFill>
                <a:latin typeface="Garamond"/>
              </a:rPr>
              <a:t>C</a:t>
            </a:r>
            <a:r>
              <a:rPr lang="en-US" altLang="zh-CN" sz="2000" dirty="0">
                <a:solidFill>
                  <a:schemeClr val="tx1">
                    <a:lumMod val="85000"/>
                    <a:lumOff val="15000"/>
                  </a:schemeClr>
                </a:solidFill>
                <a:latin typeface="Garamond"/>
              </a:rPr>
              <a:t>ons: </a:t>
            </a:r>
            <a:r>
              <a:rPr lang="en-US" sz="2000" dirty="0">
                <a:solidFill>
                  <a:schemeClr val="tx1">
                    <a:lumMod val="85000"/>
                    <a:lumOff val="15000"/>
                  </a:schemeClr>
                </a:solidFill>
                <a:latin typeface="Garamond"/>
              </a:rPr>
              <a:t>Ignoring generating of new data and interstage connection</a:t>
            </a:r>
          </a:p>
          <a:p>
            <a:pPr lvl="1">
              <a:spcBef>
                <a:spcPts val="1300"/>
              </a:spcBef>
              <a:defRPr/>
            </a:pPr>
            <a:endParaRPr lang="en-US" dirty="0">
              <a:solidFill>
                <a:srgbClr val="FF0000"/>
              </a:solidFill>
              <a:latin typeface="Garamond"/>
            </a:endParaRPr>
          </a:p>
          <a:p>
            <a:pPr lvl="1">
              <a:spcBef>
                <a:spcPts val="1300"/>
              </a:spcBef>
              <a:defRPr/>
            </a:pPr>
            <a:endParaRPr lang="en-US" dirty="0">
              <a:solidFill>
                <a:srgbClr val="FF0000"/>
              </a:solidFill>
              <a:latin typeface="Garamond"/>
            </a:endParaRPr>
          </a:p>
          <a:p>
            <a:pPr lvl="1">
              <a:spcBef>
                <a:spcPts val="1300"/>
              </a:spcBef>
              <a:defRPr/>
            </a:pPr>
            <a:r>
              <a:rPr lang="en-US" dirty="0">
                <a:solidFill>
                  <a:srgbClr val="FF0000"/>
                </a:solidFill>
                <a:latin typeface="Garamond"/>
              </a:rPr>
              <a:t>Progressive Prediction </a:t>
            </a:r>
            <a:r>
              <a:rPr lang="en-US" sz="2400" dirty="0">
                <a:solidFill>
                  <a:schemeClr val="tx1">
                    <a:lumMod val="85000"/>
                    <a:lumOff val="15000"/>
                  </a:schemeClr>
                </a:solidFill>
                <a:latin typeface="Garamond"/>
              </a:rPr>
              <a:t>[3]</a:t>
            </a:r>
          </a:p>
          <a:p>
            <a:pPr lvl="2">
              <a:spcBef>
                <a:spcPts val="1300"/>
              </a:spcBef>
              <a:defRPr/>
            </a:pPr>
            <a:r>
              <a:rPr lang="en-US" altLang="zh-CN" sz="2000" dirty="0">
                <a:solidFill>
                  <a:schemeClr val="tx1">
                    <a:lumMod val="85000"/>
                    <a:lumOff val="15000"/>
                  </a:schemeClr>
                </a:solidFill>
                <a:latin typeface="Garamond"/>
              </a:rPr>
              <a:t>Cons: Adapting ensemble learning techniques and utilizing education-specific domain knowledge but ignoring connection of elements.</a:t>
            </a:r>
            <a:endParaRPr lang="en-US" dirty="0">
              <a:solidFill>
                <a:schemeClr val="tx1">
                  <a:lumMod val="85000"/>
                  <a:lumOff val="15000"/>
                </a:schemeClr>
              </a:solidFill>
              <a:latin typeface="Garamond"/>
            </a:endParaRPr>
          </a:p>
          <a:p>
            <a:pPr marL="0" indent="0">
              <a:spcBef>
                <a:spcPts val="1300"/>
              </a:spcBef>
              <a:buNone/>
              <a:defRPr/>
            </a:pPr>
            <a:endParaRPr lang="en-US" sz="2400" dirty="0">
              <a:solidFill>
                <a:schemeClr val="tx1">
                  <a:lumMod val="85000"/>
                  <a:lumOff val="15000"/>
                </a:schemeClr>
              </a:solidFill>
              <a:latin typeface="Garamond"/>
            </a:endParaRPr>
          </a:p>
        </p:txBody>
      </p:sp>
      <p:pic>
        <p:nvPicPr>
          <p:cNvPr id="5" name="图片 4" descr="图示, 示意图&#10;&#10;描述已自动生成">
            <a:extLst>
              <a:ext uri="{FF2B5EF4-FFF2-40B4-BE49-F238E27FC236}">
                <a16:creationId xmlns:a16="http://schemas.microsoft.com/office/drawing/2014/main" id="{C5D529F8-520D-42FC-89D7-385DF3C9D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669" y="4094727"/>
            <a:ext cx="5182504" cy="1609128"/>
          </a:xfrm>
          <a:prstGeom prst="rect">
            <a:avLst/>
          </a:prstGeom>
        </p:spPr>
      </p:pic>
      <p:sp>
        <p:nvSpPr>
          <p:cNvPr id="7" name="文本框 6">
            <a:extLst>
              <a:ext uri="{FF2B5EF4-FFF2-40B4-BE49-F238E27FC236}">
                <a16:creationId xmlns:a16="http://schemas.microsoft.com/office/drawing/2014/main" id="{AB39144A-D350-4AFC-BE91-D21B3B8F31D4}"/>
              </a:ext>
            </a:extLst>
          </p:cNvPr>
          <p:cNvSpPr txBox="1"/>
          <p:nvPr/>
        </p:nvSpPr>
        <p:spPr>
          <a:xfrm>
            <a:off x="5976546" y="5568613"/>
            <a:ext cx="5866208" cy="584775"/>
          </a:xfrm>
          <a:prstGeom prst="rect">
            <a:avLst/>
          </a:prstGeom>
          <a:noFill/>
        </p:spPr>
        <p:txBody>
          <a:bodyPr wrap="square">
            <a:spAutoFit/>
          </a:bodyPr>
          <a:lstStyle/>
          <a:p>
            <a:pPr algn="l"/>
            <a:r>
              <a:rPr lang="en-US" altLang="zh-CN" sz="1600" dirty="0">
                <a:solidFill>
                  <a:schemeClr val="tx1">
                    <a:lumMod val="85000"/>
                    <a:lumOff val="15000"/>
                  </a:schemeClr>
                </a:solidFill>
                <a:latin typeface="Garamond"/>
                <a:ea typeface="+mn-ea"/>
                <a:cs typeface="Helvetica"/>
              </a:rPr>
              <a:t>Fig1. Architecture of progressive prediction. Prediction results of the previous quarter can be utilized in the prediction of the current quarter.</a:t>
            </a:r>
            <a:endParaRPr lang="zh-CN" altLang="en-US" sz="1600" dirty="0">
              <a:solidFill>
                <a:schemeClr val="tx1">
                  <a:lumMod val="85000"/>
                  <a:lumOff val="15000"/>
                </a:schemeClr>
              </a:solidFill>
              <a:latin typeface="Garamond"/>
              <a:ea typeface="+mn-ea"/>
              <a:cs typeface="Helvetica"/>
            </a:endParaRPr>
          </a:p>
        </p:txBody>
      </p:sp>
      <p:sp>
        <p:nvSpPr>
          <p:cNvPr id="9" name="文本框 8">
            <a:extLst>
              <a:ext uri="{FF2B5EF4-FFF2-40B4-BE49-F238E27FC236}">
                <a16:creationId xmlns:a16="http://schemas.microsoft.com/office/drawing/2014/main" id="{149D118E-4960-4132-8438-8E10839A4232}"/>
              </a:ext>
            </a:extLst>
          </p:cNvPr>
          <p:cNvSpPr txBox="1"/>
          <p:nvPr/>
        </p:nvSpPr>
        <p:spPr>
          <a:xfrm>
            <a:off x="401241" y="6143603"/>
            <a:ext cx="11790759" cy="707886"/>
          </a:xfrm>
          <a:prstGeom prst="rect">
            <a:avLst/>
          </a:prstGeom>
          <a:noFill/>
        </p:spPr>
        <p:txBody>
          <a:bodyPr wrap="square">
            <a:spAutoFit/>
          </a:bodyPr>
          <a:lstStyle/>
          <a:p>
            <a:pPr algn="l"/>
            <a:r>
              <a:rPr lang="en-US" altLang="zh-CN" sz="1000" dirty="0">
                <a:solidFill>
                  <a:schemeClr val="bg1">
                    <a:lumMod val="75000"/>
                  </a:schemeClr>
                </a:solidFill>
              </a:rPr>
              <a:t>[1] </a:t>
            </a:r>
            <a:r>
              <a:rPr lang="en-US" altLang="zh-CN" sz="1000" dirty="0" err="1">
                <a:solidFill>
                  <a:schemeClr val="bg1">
                    <a:lumMod val="75000"/>
                  </a:schemeClr>
                </a:solidFill>
              </a:rPr>
              <a:t>Buniyamin</a:t>
            </a:r>
            <a:r>
              <a:rPr lang="en-US" altLang="zh-CN" sz="1000" dirty="0">
                <a:solidFill>
                  <a:schemeClr val="bg1">
                    <a:lumMod val="75000"/>
                  </a:schemeClr>
                </a:solidFill>
              </a:rPr>
              <a:t>, </a:t>
            </a:r>
            <a:r>
              <a:rPr lang="en-US" altLang="zh-CN" sz="1000" dirty="0" err="1">
                <a:solidFill>
                  <a:schemeClr val="bg1">
                    <a:lumMod val="75000"/>
                  </a:schemeClr>
                </a:solidFill>
              </a:rPr>
              <a:t>Norlida</a:t>
            </a:r>
            <a:r>
              <a:rPr lang="en-US" altLang="zh-CN" sz="1000" dirty="0">
                <a:solidFill>
                  <a:schemeClr val="bg1">
                    <a:lumMod val="75000"/>
                  </a:schemeClr>
                </a:solidFill>
              </a:rPr>
              <a:t>, </a:t>
            </a:r>
            <a:r>
              <a:rPr lang="en-US" altLang="zh-CN" sz="1000" dirty="0" err="1">
                <a:solidFill>
                  <a:schemeClr val="bg1">
                    <a:lumMod val="75000"/>
                  </a:schemeClr>
                </a:solidFill>
              </a:rPr>
              <a:t>Usamah</a:t>
            </a:r>
            <a:r>
              <a:rPr lang="en-US" altLang="zh-CN" sz="1000" dirty="0">
                <a:solidFill>
                  <a:schemeClr val="bg1">
                    <a:lumMod val="75000"/>
                  </a:schemeClr>
                </a:solidFill>
              </a:rPr>
              <a:t> bin Mat, and </a:t>
            </a:r>
            <a:r>
              <a:rPr lang="en-US" altLang="zh-CN" sz="1000" dirty="0" err="1">
                <a:solidFill>
                  <a:schemeClr val="bg1">
                    <a:lumMod val="75000"/>
                  </a:schemeClr>
                </a:solidFill>
              </a:rPr>
              <a:t>Pauziah</a:t>
            </a:r>
            <a:r>
              <a:rPr lang="en-US" altLang="zh-CN" sz="1000" dirty="0">
                <a:solidFill>
                  <a:schemeClr val="bg1">
                    <a:lumMod val="75000"/>
                  </a:schemeClr>
                </a:solidFill>
              </a:rPr>
              <a:t> </a:t>
            </a:r>
            <a:r>
              <a:rPr lang="en-US" altLang="zh-CN" sz="1000" dirty="0" err="1">
                <a:solidFill>
                  <a:schemeClr val="bg1">
                    <a:lumMod val="75000"/>
                  </a:schemeClr>
                </a:solidFill>
              </a:rPr>
              <a:t>Mohd</a:t>
            </a:r>
            <a:r>
              <a:rPr lang="en-US" altLang="zh-CN" sz="1000" dirty="0">
                <a:solidFill>
                  <a:schemeClr val="bg1">
                    <a:lumMod val="75000"/>
                  </a:schemeClr>
                </a:solidFill>
              </a:rPr>
              <a:t> Arshad. "Educational data mining for prediction and classification of engineering students achievement." 2015 IEEE 7th International Conference on Engineering Education (ICEED). IEEE, 2015.</a:t>
            </a:r>
          </a:p>
          <a:p>
            <a:pPr algn="l"/>
            <a:r>
              <a:rPr lang="en-US" altLang="zh-CN" sz="1000" dirty="0">
                <a:solidFill>
                  <a:schemeClr val="bg1">
                    <a:lumMod val="75000"/>
                  </a:schemeClr>
                </a:solidFill>
              </a:rPr>
              <a:t>[2] Chen, Jiaming, Liming Luo, and </a:t>
            </a:r>
            <a:r>
              <a:rPr lang="en-US" altLang="zh-CN" sz="1000" dirty="0" err="1">
                <a:solidFill>
                  <a:schemeClr val="bg1">
                    <a:lumMod val="75000"/>
                  </a:schemeClr>
                </a:solidFill>
              </a:rPr>
              <a:t>Jie</a:t>
            </a:r>
            <a:r>
              <a:rPr lang="en-US" altLang="zh-CN" sz="1000" dirty="0">
                <a:solidFill>
                  <a:schemeClr val="bg1">
                    <a:lumMod val="75000"/>
                  </a:schemeClr>
                </a:solidFill>
              </a:rPr>
              <a:t> Song. "Course performance prediction for basic courses of universities based on support vector machine." Journal of Physics: Conference Series. Vol. 1168. No. 3. 2019.</a:t>
            </a:r>
          </a:p>
          <a:p>
            <a:pPr algn="l"/>
            <a:r>
              <a:rPr lang="en-US" altLang="zh-CN" sz="1000" dirty="0">
                <a:solidFill>
                  <a:schemeClr val="bg1">
                    <a:lumMod val="75000"/>
                  </a:schemeClr>
                </a:solidFill>
              </a:rPr>
              <a:t>[3] Xu, </a:t>
            </a:r>
            <a:r>
              <a:rPr lang="en-US" altLang="zh-CN" sz="1000" dirty="0" err="1">
                <a:solidFill>
                  <a:schemeClr val="bg1">
                    <a:lumMod val="75000"/>
                  </a:schemeClr>
                </a:solidFill>
              </a:rPr>
              <a:t>Jie</a:t>
            </a:r>
            <a:r>
              <a:rPr lang="en-US" altLang="zh-CN" sz="1000" dirty="0">
                <a:solidFill>
                  <a:schemeClr val="bg1">
                    <a:lumMod val="75000"/>
                  </a:schemeClr>
                </a:solidFill>
              </a:rPr>
              <a:t>, et al. "Progressive prediction of student performance in college programs." Proceedings of the Thirty-First AAAI Conference on Artificial Intelligence. 2017.</a:t>
            </a:r>
            <a:endParaRPr lang="zh-CN" altLang="en-US" sz="1000" dirty="0">
              <a:solidFill>
                <a:schemeClr val="bg1">
                  <a:lumMod val="75000"/>
                </a:schemeClr>
              </a:solidFill>
            </a:endParaRPr>
          </a:p>
        </p:txBody>
      </p:sp>
    </p:spTree>
    <p:extLst>
      <p:ext uri="{BB962C8B-B14F-4D97-AF65-F5344CB8AC3E}">
        <p14:creationId xmlns:p14="http://schemas.microsoft.com/office/powerpoint/2010/main" val="1032558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836712"/>
            <a:ext cx="11387667" cy="685800"/>
          </a:xfrm>
        </p:spPr>
        <p:txBody>
          <a:bodyPr/>
          <a:lstStyle/>
          <a:p>
            <a:r>
              <a:rPr lang="en-US" dirty="0">
                <a:solidFill>
                  <a:schemeClr val="tx1">
                    <a:lumMod val="85000"/>
                    <a:lumOff val="15000"/>
                  </a:schemeClr>
                </a:solidFill>
                <a:latin typeface="Garamond"/>
              </a:rPr>
              <a:t>State of the Art</a:t>
            </a:r>
            <a:endParaRPr lang="en-US" dirty="0"/>
          </a:p>
        </p:txBody>
      </p:sp>
      <p:sp>
        <p:nvSpPr>
          <p:cNvPr id="3" name="Content Placeholder 2"/>
          <p:cNvSpPr>
            <a:spLocks noGrp="1"/>
          </p:cNvSpPr>
          <p:nvPr>
            <p:ph idx="1"/>
          </p:nvPr>
        </p:nvSpPr>
        <p:spPr>
          <a:xfrm>
            <a:off x="267626" y="1522512"/>
            <a:ext cx="11523133" cy="1952456"/>
          </a:xfrm>
        </p:spPr>
        <p:txBody>
          <a:bodyPr/>
          <a:lstStyle/>
          <a:p>
            <a:pPr>
              <a:spcBef>
                <a:spcPts val="1300"/>
              </a:spcBef>
              <a:defRPr/>
            </a:pPr>
            <a:r>
              <a:rPr lang="en-US" b="1" dirty="0">
                <a:solidFill>
                  <a:schemeClr val="tx1">
                    <a:lumMod val="85000"/>
                    <a:lumOff val="15000"/>
                  </a:schemeClr>
                </a:solidFill>
                <a:latin typeface="Garamond"/>
              </a:rPr>
              <a:t>Graph-theoretic methods</a:t>
            </a:r>
            <a:r>
              <a:rPr lang="en-US" sz="2400" dirty="0">
                <a:solidFill>
                  <a:schemeClr val="tx1">
                    <a:lumMod val="85000"/>
                    <a:lumOff val="15000"/>
                  </a:schemeClr>
                </a:solidFill>
                <a:latin typeface="Garamond"/>
              </a:rPr>
              <a:t>[4][5] (Fully connect every element of a single-stage)</a:t>
            </a:r>
          </a:p>
          <a:p>
            <a:pPr lvl="1">
              <a:spcBef>
                <a:spcPts val="1300"/>
              </a:spcBef>
              <a:defRPr/>
            </a:pPr>
            <a:r>
              <a:rPr lang="en-US" dirty="0">
                <a:solidFill>
                  <a:schemeClr val="tx1">
                    <a:lumMod val="85000"/>
                    <a:lumOff val="15000"/>
                  </a:schemeClr>
                </a:solidFill>
                <a:latin typeface="Garamond"/>
              </a:rPr>
              <a:t>S</a:t>
            </a:r>
            <a:r>
              <a:rPr lang="en-US" altLang="zh-CN" dirty="0">
                <a:solidFill>
                  <a:schemeClr val="tx1">
                    <a:lumMod val="85000"/>
                    <a:lumOff val="15000"/>
                  </a:schemeClr>
                </a:solidFill>
                <a:latin typeface="Garamond"/>
              </a:rPr>
              <a:t>ocial Learning Network </a:t>
            </a:r>
            <a:r>
              <a:rPr lang="en-US" altLang="zh-CN" sz="2200" dirty="0">
                <a:solidFill>
                  <a:schemeClr val="tx1">
                    <a:lumMod val="85000"/>
                    <a:lumOff val="15000"/>
                  </a:schemeClr>
                </a:solidFill>
                <a:latin typeface="Garamond"/>
              </a:rPr>
              <a:t>(Network between learners, teachers, and subjects)</a:t>
            </a:r>
          </a:p>
          <a:p>
            <a:pPr lvl="2">
              <a:spcBef>
                <a:spcPts val="1300"/>
              </a:spcBef>
              <a:defRPr/>
            </a:pPr>
            <a:r>
              <a:rPr lang="en-US" sz="2000" dirty="0">
                <a:solidFill>
                  <a:schemeClr val="tx1">
                    <a:lumMod val="85000"/>
                    <a:lumOff val="15000"/>
                  </a:schemeClr>
                </a:solidFill>
                <a:latin typeface="Garamond"/>
              </a:rPr>
              <a:t>Cons: Requires full knowledge about microscopic details. Hard to compute for large and complex systems. People oriented, can only be applied to limited education scenarios, </a:t>
            </a:r>
            <a:endParaRPr lang="en-US" sz="2400" dirty="0">
              <a:solidFill>
                <a:schemeClr val="tx1">
                  <a:lumMod val="85000"/>
                  <a:lumOff val="15000"/>
                </a:schemeClr>
              </a:solidFill>
              <a:latin typeface="Garamond"/>
            </a:endParaRPr>
          </a:p>
        </p:txBody>
      </p:sp>
      <p:sp>
        <p:nvSpPr>
          <p:cNvPr id="5" name="文本框 4">
            <a:extLst>
              <a:ext uri="{FF2B5EF4-FFF2-40B4-BE49-F238E27FC236}">
                <a16:creationId xmlns:a16="http://schemas.microsoft.com/office/drawing/2014/main" id="{D477C88E-8154-4584-B734-D0C0D2E2EBD0}"/>
              </a:ext>
            </a:extLst>
          </p:cNvPr>
          <p:cNvSpPr txBox="1"/>
          <p:nvPr/>
        </p:nvSpPr>
        <p:spPr>
          <a:xfrm>
            <a:off x="106643" y="6412681"/>
            <a:ext cx="12309076" cy="400110"/>
          </a:xfrm>
          <a:prstGeom prst="rect">
            <a:avLst/>
          </a:prstGeom>
          <a:noFill/>
        </p:spPr>
        <p:txBody>
          <a:bodyPr wrap="square">
            <a:spAutoFit/>
          </a:bodyPr>
          <a:lstStyle/>
          <a:p>
            <a:pPr algn="l"/>
            <a:r>
              <a:rPr lang="en-US" altLang="zh-CN" sz="1000" dirty="0">
                <a:solidFill>
                  <a:schemeClr val="bg1">
                    <a:lumMod val="75000"/>
                  </a:schemeClr>
                </a:solidFill>
              </a:rPr>
              <a:t>[4] Yang, Tsung-Yen, Christopher G. Brinton, and Carlee Joe-Wong. "Predicting learner interactions in social learning networks." IEEE INFOCOM 2018-IEEE Conference on Computer Communications. IEEE, 2018.</a:t>
            </a:r>
          </a:p>
          <a:p>
            <a:pPr algn="l"/>
            <a:r>
              <a:rPr lang="en-US" altLang="zh-CN" sz="1000" dirty="0">
                <a:solidFill>
                  <a:schemeClr val="bg1">
                    <a:lumMod val="75000"/>
                  </a:schemeClr>
                </a:solidFill>
              </a:rPr>
              <a:t>[5] Brinton, Christopher G., and Mung Chiang. "MOOC performance prediction via clickstream data and social learning networks." 2015 IEEE conference on computer communications (INFOCOM). IEEE, 2015.</a:t>
            </a:r>
            <a:endParaRPr lang="zh-CN" altLang="en-US" sz="1000" dirty="0">
              <a:solidFill>
                <a:schemeClr val="bg1">
                  <a:lumMod val="75000"/>
                </a:schemeClr>
              </a:solidFill>
            </a:endParaRPr>
          </a:p>
        </p:txBody>
      </p:sp>
      <p:grpSp>
        <p:nvGrpSpPr>
          <p:cNvPr id="12" name="组合 11">
            <a:extLst>
              <a:ext uri="{FF2B5EF4-FFF2-40B4-BE49-F238E27FC236}">
                <a16:creationId xmlns:a16="http://schemas.microsoft.com/office/drawing/2014/main" id="{3CB8EBE1-AC6F-435C-81D2-0777421F60B8}"/>
              </a:ext>
            </a:extLst>
          </p:cNvPr>
          <p:cNvGrpSpPr/>
          <p:nvPr/>
        </p:nvGrpSpPr>
        <p:grpSpPr>
          <a:xfrm>
            <a:off x="4581664" y="3709029"/>
            <a:ext cx="2448272" cy="1775661"/>
            <a:chOff x="1775520" y="3404674"/>
            <a:chExt cx="2781300" cy="2181225"/>
          </a:xfrm>
        </p:grpSpPr>
        <p:grpSp>
          <p:nvGrpSpPr>
            <p:cNvPr id="9" name="组合 8">
              <a:extLst>
                <a:ext uri="{FF2B5EF4-FFF2-40B4-BE49-F238E27FC236}">
                  <a16:creationId xmlns:a16="http://schemas.microsoft.com/office/drawing/2014/main" id="{16ECB134-9777-4B89-A5B5-39254BBDA6DF}"/>
                </a:ext>
              </a:extLst>
            </p:cNvPr>
            <p:cNvGrpSpPr/>
            <p:nvPr/>
          </p:nvGrpSpPr>
          <p:grpSpPr>
            <a:xfrm>
              <a:off x="1775520" y="3404674"/>
              <a:ext cx="2781300" cy="2181225"/>
              <a:chOff x="4534322" y="3429000"/>
              <a:chExt cx="2781300" cy="2181225"/>
            </a:xfrm>
          </p:grpSpPr>
          <p:sp>
            <p:nvSpPr>
              <p:cNvPr id="8" name="矩形 7">
                <a:extLst>
                  <a:ext uri="{FF2B5EF4-FFF2-40B4-BE49-F238E27FC236}">
                    <a16:creationId xmlns:a16="http://schemas.microsoft.com/office/drawing/2014/main" id="{803BB6F0-6C1F-4A75-984E-B1CC3BC3E3B0}"/>
                  </a:ext>
                </a:extLst>
              </p:cNvPr>
              <p:cNvSpPr/>
              <p:nvPr/>
            </p:nvSpPr>
            <p:spPr>
              <a:xfrm>
                <a:off x="4534322" y="3429000"/>
                <a:ext cx="2781300" cy="2181225"/>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prstDash val="dash"/>
                  </a:ln>
                </a:endParaRPr>
              </a:p>
            </p:txBody>
          </p:sp>
          <p:pic>
            <p:nvPicPr>
              <p:cNvPr id="7" name="图片 6" descr="图形用户界面, 应用程序&#10;&#10;描述已自动生成">
                <a:extLst>
                  <a:ext uri="{FF2B5EF4-FFF2-40B4-BE49-F238E27FC236}">
                    <a16:creationId xmlns:a16="http://schemas.microsoft.com/office/drawing/2014/main" id="{57C9259D-20CF-4BE4-A778-A67523ECD86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34322" y="3429000"/>
                <a:ext cx="2781300" cy="2181225"/>
              </a:xfrm>
              <a:prstGeom prst="rect">
                <a:avLst/>
              </a:prstGeom>
            </p:spPr>
          </p:pic>
        </p:grpSp>
        <p:sp>
          <p:nvSpPr>
            <p:cNvPr id="11" name="文本框 10">
              <a:extLst>
                <a:ext uri="{FF2B5EF4-FFF2-40B4-BE49-F238E27FC236}">
                  <a16:creationId xmlns:a16="http://schemas.microsoft.com/office/drawing/2014/main" id="{6CEDE46E-9CB9-4F0F-A259-7D1D092CB674}"/>
                </a:ext>
              </a:extLst>
            </p:cNvPr>
            <p:cNvSpPr txBox="1"/>
            <p:nvPr/>
          </p:nvSpPr>
          <p:spPr>
            <a:xfrm>
              <a:off x="1775520" y="3444736"/>
              <a:ext cx="1898010" cy="378074"/>
            </a:xfrm>
            <a:prstGeom prst="rect">
              <a:avLst/>
            </a:prstGeom>
            <a:noFill/>
          </p:spPr>
          <p:txBody>
            <a:bodyPr wrap="square">
              <a:spAutoFit/>
            </a:bodyPr>
            <a:lstStyle/>
            <a:p>
              <a:r>
                <a:rPr lang="en-US" altLang="zh-CN" sz="1400" dirty="0">
                  <a:solidFill>
                    <a:schemeClr val="tx1">
                      <a:lumMod val="85000"/>
                      <a:lumOff val="15000"/>
                    </a:schemeClr>
                  </a:solidFill>
                  <a:latin typeface="Abadi" panose="020B0604020202020204" pitchFamily="34" charset="0"/>
                  <a:ea typeface="微软雅黑" panose="020B0503020204020204" pitchFamily="34" charset="-122"/>
                </a:rPr>
                <a:t>Network Topology</a:t>
              </a:r>
              <a:endParaRPr lang="zh-CN" altLang="en-US" sz="1400" dirty="0">
                <a:latin typeface="Abadi" panose="020B0604020202020204" pitchFamily="34" charset="0"/>
                <a:ea typeface="微软雅黑" panose="020B0503020204020204" pitchFamily="34" charset="-122"/>
              </a:endParaRPr>
            </a:p>
          </p:txBody>
        </p:sp>
      </p:grpSp>
      <p:cxnSp>
        <p:nvCxnSpPr>
          <p:cNvPr id="28" name="直接箭头连接符 27">
            <a:extLst>
              <a:ext uri="{FF2B5EF4-FFF2-40B4-BE49-F238E27FC236}">
                <a16:creationId xmlns:a16="http://schemas.microsoft.com/office/drawing/2014/main" id="{FE8E2830-5416-4478-B66C-B1CABC1CF8B8}"/>
              </a:ext>
            </a:extLst>
          </p:cNvPr>
          <p:cNvCxnSpPr>
            <a:cxnSpLocks/>
            <a:stCxn id="8" idx="3"/>
            <a:endCxn id="27" idx="1"/>
          </p:cNvCxnSpPr>
          <p:nvPr/>
        </p:nvCxnSpPr>
        <p:spPr>
          <a:xfrm>
            <a:off x="7029936" y="4596860"/>
            <a:ext cx="650240" cy="0"/>
          </a:xfrm>
          <a:prstGeom prst="straightConnector1">
            <a:avLst/>
          </a:prstGeom>
          <a:ln w="1905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4" name="文本框 73">
            <a:extLst>
              <a:ext uri="{FF2B5EF4-FFF2-40B4-BE49-F238E27FC236}">
                <a16:creationId xmlns:a16="http://schemas.microsoft.com/office/drawing/2014/main" id="{6146017F-6774-489A-9633-5BE4F610D315}"/>
              </a:ext>
            </a:extLst>
          </p:cNvPr>
          <p:cNvSpPr txBox="1"/>
          <p:nvPr/>
        </p:nvSpPr>
        <p:spPr>
          <a:xfrm>
            <a:off x="3585502" y="5650458"/>
            <a:ext cx="5866208" cy="338554"/>
          </a:xfrm>
          <a:prstGeom prst="rect">
            <a:avLst/>
          </a:prstGeom>
          <a:noFill/>
        </p:spPr>
        <p:txBody>
          <a:bodyPr wrap="square">
            <a:spAutoFit/>
          </a:bodyPr>
          <a:lstStyle/>
          <a:p>
            <a:pPr algn="l"/>
            <a:r>
              <a:rPr lang="en-US" altLang="zh-CN" sz="1600" dirty="0">
                <a:solidFill>
                  <a:schemeClr val="tx1">
                    <a:lumMod val="85000"/>
                    <a:lumOff val="15000"/>
                  </a:schemeClr>
                </a:solidFill>
                <a:latin typeface="Garamond"/>
                <a:ea typeface="+mn-ea"/>
                <a:cs typeface="Helvetica"/>
              </a:rPr>
              <a:t>Fig2. Summary of the SLN link prediction methodology</a:t>
            </a:r>
            <a:endParaRPr lang="zh-CN" altLang="en-US" sz="1600" dirty="0">
              <a:solidFill>
                <a:schemeClr val="tx1">
                  <a:lumMod val="85000"/>
                  <a:lumOff val="15000"/>
                </a:schemeClr>
              </a:solidFill>
              <a:latin typeface="Garamond"/>
              <a:ea typeface="+mn-ea"/>
              <a:cs typeface="Helvetica"/>
            </a:endParaRPr>
          </a:p>
        </p:txBody>
      </p:sp>
      <p:sp>
        <p:nvSpPr>
          <p:cNvPr id="27" name="矩形 26">
            <a:extLst>
              <a:ext uri="{FF2B5EF4-FFF2-40B4-BE49-F238E27FC236}">
                <a16:creationId xmlns:a16="http://schemas.microsoft.com/office/drawing/2014/main" id="{56B24540-C80D-4390-87B2-8FB5C9C2B1C9}"/>
              </a:ext>
            </a:extLst>
          </p:cNvPr>
          <p:cNvSpPr/>
          <p:nvPr/>
        </p:nvSpPr>
        <p:spPr>
          <a:xfrm>
            <a:off x="7680176" y="4272101"/>
            <a:ext cx="1078820" cy="649518"/>
          </a:xfrm>
          <a:prstGeom prst="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Features</a:t>
            </a:r>
            <a:endParaRPr lang="zh-CN" altLang="en-US" sz="1600" dirty="0"/>
          </a:p>
        </p:txBody>
      </p:sp>
      <p:cxnSp>
        <p:nvCxnSpPr>
          <p:cNvPr id="30" name="直接箭头连接符 29">
            <a:extLst>
              <a:ext uri="{FF2B5EF4-FFF2-40B4-BE49-F238E27FC236}">
                <a16:creationId xmlns:a16="http://schemas.microsoft.com/office/drawing/2014/main" id="{0EBC38B2-1B1B-4199-B11E-8E6228D20660}"/>
              </a:ext>
            </a:extLst>
          </p:cNvPr>
          <p:cNvCxnSpPr>
            <a:cxnSpLocks/>
            <a:stCxn id="19" idx="3"/>
            <a:endCxn id="7" idx="1"/>
          </p:cNvCxnSpPr>
          <p:nvPr/>
        </p:nvCxnSpPr>
        <p:spPr>
          <a:xfrm>
            <a:off x="3527803" y="4596859"/>
            <a:ext cx="1053861" cy="1"/>
          </a:xfrm>
          <a:prstGeom prst="straightConnector1">
            <a:avLst/>
          </a:prstGeom>
          <a:ln w="1905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05A97AB6-A7C5-4948-A310-8B3969A6F13B}"/>
              </a:ext>
            </a:extLst>
          </p:cNvPr>
          <p:cNvSpPr/>
          <p:nvPr/>
        </p:nvSpPr>
        <p:spPr>
          <a:xfrm>
            <a:off x="9329278" y="4254834"/>
            <a:ext cx="1246969" cy="684064"/>
          </a:xfrm>
          <a:prstGeom prst="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Model Learning</a:t>
            </a:r>
            <a:endParaRPr lang="zh-CN" altLang="en-US" sz="1600" dirty="0"/>
          </a:p>
        </p:txBody>
      </p:sp>
      <p:cxnSp>
        <p:nvCxnSpPr>
          <p:cNvPr id="38" name="直接箭头连接符 37">
            <a:extLst>
              <a:ext uri="{FF2B5EF4-FFF2-40B4-BE49-F238E27FC236}">
                <a16:creationId xmlns:a16="http://schemas.microsoft.com/office/drawing/2014/main" id="{17FD696A-162A-4546-9E1B-85E6D6B055E7}"/>
              </a:ext>
            </a:extLst>
          </p:cNvPr>
          <p:cNvCxnSpPr>
            <a:cxnSpLocks/>
            <a:stCxn id="27" idx="3"/>
            <a:endCxn id="15" idx="1"/>
          </p:cNvCxnSpPr>
          <p:nvPr/>
        </p:nvCxnSpPr>
        <p:spPr>
          <a:xfrm>
            <a:off x="8758996" y="4596860"/>
            <a:ext cx="570282" cy="6"/>
          </a:xfrm>
          <a:prstGeom prst="straightConnector1">
            <a:avLst/>
          </a:prstGeom>
          <a:ln w="1905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9" name="矩形 18">
            <a:extLst>
              <a:ext uri="{FF2B5EF4-FFF2-40B4-BE49-F238E27FC236}">
                <a16:creationId xmlns:a16="http://schemas.microsoft.com/office/drawing/2014/main" id="{9A93042A-32B7-4A3E-8877-2EF972B60771}"/>
              </a:ext>
            </a:extLst>
          </p:cNvPr>
          <p:cNvSpPr/>
          <p:nvPr/>
        </p:nvSpPr>
        <p:spPr>
          <a:xfrm>
            <a:off x="1878701" y="4254821"/>
            <a:ext cx="1649102" cy="684076"/>
          </a:xfrm>
          <a:prstGeom prst="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Data preprocessing</a:t>
            </a:r>
            <a:endParaRPr lang="zh-CN" altLang="en-US" sz="1600" dirty="0"/>
          </a:p>
        </p:txBody>
      </p:sp>
    </p:spTree>
    <p:extLst>
      <p:ext uri="{BB962C8B-B14F-4D97-AF65-F5344CB8AC3E}">
        <p14:creationId xmlns:p14="http://schemas.microsoft.com/office/powerpoint/2010/main" val="3667094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2AC70EFD-07F6-4B5B-8C10-8BCE0646B2E4}"/>
              </a:ext>
            </a:extLst>
          </p:cNvPr>
          <p:cNvSpPr/>
          <p:nvPr/>
        </p:nvSpPr>
        <p:spPr>
          <a:xfrm>
            <a:off x="4334111" y="4141508"/>
            <a:ext cx="2896531" cy="2311828"/>
          </a:xfrm>
          <a:prstGeom prst="roundRect">
            <a:avLst/>
          </a:prstGeom>
          <a:ln>
            <a:solidFill>
              <a:schemeClr val="tx1">
                <a:lumMod val="50000"/>
                <a:lumOff val="5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200" dirty="0"/>
          </a:p>
        </p:txBody>
      </p:sp>
      <p:pic>
        <p:nvPicPr>
          <p:cNvPr id="42" name="图片 41" descr="文本&#10;&#10;描述已自动生成">
            <a:extLst>
              <a:ext uri="{FF2B5EF4-FFF2-40B4-BE49-F238E27FC236}">
                <a16:creationId xmlns:a16="http://schemas.microsoft.com/office/drawing/2014/main" id="{CB6ED6F0-E7B1-4D80-80ED-73B854B58F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72824" y="5383990"/>
            <a:ext cx="831893" cy="965250"/>
          </a:xfrm>
          <a:prstGeom prst="rect">
            <a:avLst/>
          </a:prstGeom>
        </p:spPr>
      </p:pic>
      <p:pic>
        <p:nvPicPr>
          <p:cNvPr id="36" name="图片 35" descr="手机屏幕截图&#10;&#10;描述已自动生成">
            <a:extLst>
              <a:ext uri="{FF2B5EF4-FFF2-40B4-BE49-F238E27FC236}">
                <a16:creationId xmlns:a16="http://schemas.microsoft.com/office/drawing/2014/main" id="{3019C16A-8A4C-49DE-9137-29FBC26174F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3067" y="4245664"/>
            <a:ext cx="1133534" cy="1092256"/>
          </a:xfrm>
          <a:prstGeom prst="rect">
            <a:avLst/>
          </a:prstGeom>
        </p:spPr>
      </p:pic>
      <p:pic>
        <p:nvPicPr>
          <p:cNvPr id="40" name="图片 39" descr="文本&#10;&#10;描述已自动生成">
            <a:extLst>
              <a:ext uri="{FF2B5EF4-FFF2-40B4-BE49-F238E27FC236}">
                <a16:creationId xmlns:a16="http://schemas.microsoft.com/office/drawing/2014/main" id="{FB3032F1-1950-487F-9F70-F9A13B3510BF}"/>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226562" y="4396204"/>
            <a:ext cx="1130358" cy="844594"/>
          </a:xfrm>
          <a:prstGeom prst="rect">
            <a:avLst/>
          </a:prstGeom>
        </p:spPr>
      </p:pic>
      <p:sp>
        <p:nvSpPr>
          <p:cNvPr id="49" name="矩形: 圆角 48">
            <a:extLst>
              <a:ext uri="{FF2B5EF4-FFF2-40B4-BE49-F238E27FC236}">
                <a16:creationId xmlns:a16="http://schemas.microsoft.com/office/drawing/2014/main" id="{D7A9F9AD-4840-494A-9D43-80925B0C7393}"/>
              </a:ext>
            </a:extLst>
          </p:cNvPr>
          <p:cNvSpPr/>
          <p:nvPr/>
        </p:nvSpPr>
        <p:spPr>
          <a:xfrm>
            <a:off x="601104" y="4177078"/>
            <a:ext cx="1970674" cy="2311827"/>
          </a:xfrm>
          <a:prstGeom prst="roundRect">
            <a:avLst/>
          </a:prstGeom>
          <a:noFill/>
          <a:ln>
            <a:solidFill>
              <a:schemeClr val="tx1">
                <a:lumMod val="50000"/>
                <a:lumOff val="5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200" dirty="0"/>
          </a:p>
        </p:txBody>
      </p:sp>
      <p:sp>
        <p:nvSpPr>
          <p:cNvPr id="2" name="Title 1"/>
          <p:cNvSpPr>
            <a:spLocks noGrp="1"/>
          </p:cNvSpPr>
          <p:nvPr>
            <p:ph type="title"/>
          </p:nvPr>
        </p:nvSpPr>
        <p:spPr>
          <a:xfrm>
            <a:off x="335360" y="836712"/>
            <a:ext cx="11387667" cy="685800"/>
          </a:xfrm>
        </p:spPr>
        <p:txBody>
          <a:bodyPr/>
          <a:lstStyle/>
          <a:p>
            <a:r>
              <a:rPr lang="en-US" dirty="0">
                <a:solidFill>
                  <a:srgbClr val="FF0000"/>
                </a:solidFill>
                <a:latin typeface="Garamond"/>
                <a:cs typeface="Garamond"/>
              </a:rPr>
              <a:t>Approach and Problem Modeling</a:t>
            </a:r>
            <a:endParaRPr lang="en-US" dirty="0">
              <a:solidFill>
                <a:srgbClr val="FF0000"/>
              </a:solidFill>
            </a:endParaRPr>
          </a:p>
        </p:txBody>
      </p:sp>
      <p:sp>
        <p:nvSpPr>
          <p:cNvPr id="3" name="Content Placeholder 2"/>
          <p:cNvSpPr>
            <a:spLocks noGrp="1"/>
          </p:cNvSpPr>
          <p:nvPr>
            <p:ph idx="1"/>
          </p:nvPr>
        </p:nvSpPr>
        <p:spPr>
          <a:xfrm>
            <a:off x="335361" y="1856245"/>
            <a:ext cx="9132137" cy="2203193"/>
          </a:xfrm>
        </p:spPr>
        <p:txBody>
          <a:bodyPr/>
          <a:lstStyle/>
          <a:p>
            <a:pPr>
              <a:spcBef>
                <a:spcPts val="1300"/>
              </a:spcBef>
              <a:defRPr/>
            </a:pPr>
            <a:r>
              <a:rPr lang="en-US" dirty="0">
                <a:solidFill>
                  <a:schemeClr val="tx1">
                    <a:lumMod val="85000"/>
                    <a:lumOff val="15000"/>
                  </a:schemeClr>
                </a:solidFill>
                <a:latin typeface="Garamond"/>
              </a:rPr>
              <a:t>Establish Multi</a:t>
            </a:r>
            <a:r>
              <a:rPr lang="en-US" dirty="0">
                <a:solidFill>
                  <a:srgbClr val="FF0000"/>
                </a:solidFill>
                <a:latin typeface="Garamond"/>
              </a:rPr>
              <a:t>-stage </a:t>
            </a:r>
            <a:r>
              <a:rPr lang="en-US" dirty="0">
                <a:solidFill>
                  <a:schemeClr val="tx1">
                    <a:lumMod val="85000"/>
                    <a:lumOff val="15000"/>
                  </a:schemeClr>
                </a:solidFill>
                <a:latin typeface="Garamond"/>
              </a:rPr>
              <a:t>Network (MSN).</a:t>
            </a:r>
          </a:p>
          <a:p>
            <a:pPr>
              <a:spcBef>
                <a:spcPts val="1300"/>
              </a:spcBef>
              <a:defRPr/>
            </a:pPr>
            <a:r>
              <a:rPr lang="en-US" altLang="zh-CN" dirty="0">
                <a:solidFill>
                  <a:schemeClr val="tx1">
                    <a:lumMod val="85000"/>
                    <a:lumOff val="15000"/>
                  </a:schemeClr>
                </a:solidFill>
                <a:latin typeface="Garamond"/>
              </a:rPr>
              <a:t>Extract weight, neighborhood and path features from MSN</a:t>
            </a:r>
          </a:p>
          <a:p>
            <a:pPr>
              <a:spcBef>
                <a:spcPts val="1300"/>
              </a:spcBef>
              <a:defRPr/>
            </a:pPr>
            <a:r>
              <a:rPr lang="en-US" altLang="zh-CN" dirty="0">
                <a:solidFill>
                  <a:schemeClr val="tx1">
                    <a:lumMod val="85000"/>
                    <a:lumOff val="15000"/>
                  </a:schemeClr>
                </a:solidFill>
                <a:latin typeface="Garamond"/>
              </a:rPr>
              <a:t>Predict student performance using integrated features.</a:t>
            </a:r>
          </a:p>
          <a:p>
            <a:pPr>
              <a:spcBef>
                <a:spcPts val="1300"/>
              </a:spcBef>
              <a:defRPr/>
            </a:pPr>
            <a:endParaRPr lang="en-US" altLang="zh-CN" dirty="0">
              <a:solidFill>
                <a:schemeClr val="tx1">
                  <a:lumMod val="85000"/>
                  <a:lumOff val="15000"/>
                </a:schemeClr>
              </a:solidFill>
              <a:latin typeface="Garamond"/>
            </a:endParaRPr>
          </a:p>
          <a:p>
            <a:pPr>
              <a:spcBef>
                <a:spcPts val="1300"/>
              </a:spcBef>
              <a:defRPr/>
            </a:pPr>
            <a:endParaRPr lang="zh-CN" altLang="en-US" dirty="0">
              <a:solidFill>
                <a:schemeClr val="tx1">
                  <a:lumMod val="85000"/>
                  <a:lumOff val="15000"/>
                </a:schemeClr>
              </a:solidFill>
              <a:latin typeface="Garamond"/>
            </a:endParaRPr>
          </a:p>
        </p:txBody>
      </p:sp>
      <p:pic>
        <p:nvPicPr>
          <p:cNvPr id="5" name="图片 4" descr="手机屏幕的截图&#10;&#10;描述已自动生成">
            <a:extLst>
              <a:ext uri="{FF2B5EF4-FFF2-40B4-BE49-F238E27FC236}">
                <a16:creationId xmlns:a16="http://schemas.microsoft.com/office/drawing/2014/main" id="{2BD804B5-4F67-4014-A6C3-CE8B8F8130F8}"/>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178638" y="3988726"/>
            <a:ext cx="3052005" cy="2465678"/>
          </a:xfrm>
          <a:prstGeom prst="rect">
            <a:avLst/>
          </a:prstGeom>
        </p:spPr>
      </p:pic>
      <p:sp>
        <p:nvSpPr>
          <p:cNvPr id="4" name="箭头: 右 3">
            <a:extLst>
              <a:ext uri="{FF2B5EF4-FFF2-40B4-BE49-F238E27FC236}">
                <a16:creationId xmlns:a16="http://schemas.microsoft.com/office/drawing/2014/main" id="{E4341588-0155-4715-AA6E-4A5057DB4E1F}"/>
              </a:ext>
            </a:extLst>
          </p:cNvPr>
          <p:cNvSpPr/>
          <p:nvPr/>
        </p:nvSpPr>
        <p:spPr>
          <a:xfrm>
            <a:off x="2795086" y="4818501"/>
            <a:ext cx="1476556" cy="900065"/>
          </a:xfrm>
          <a:prstGeom prst="rightArrow">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Association Rule Mining</a:t>
            </a:r>
            <a:endParaRPr lang="zh-CN" altLang="en-US" sz="1400" dirty="0"/>
          </a:p>
        </p:txBody>
      </p:sp>
      <p:sp>
        <p:nvSpPr>
          <p:cNvPr id="8" name="矩形: 圆角 7">
            <a:extLst>
              <a:ext uri="{FF2B5EF4-FFF2-40B4-BE49-F238E27FC236}">
                <a16:creationId xmlns:a16="http://schemas.microsoft.com/office/drawing/2014/main" id="{1135D159-A80F-4A8E-A6A8-D729D199F9D7}"/>
              </a:ext>
            </a:extLst>
          </p:cNvPr>
          <p:cNvSpPr/>
          <p:nvPr/>
        </p:nvSpPr>
        <p:spPr>
          <a:xfrm>
            <a:off x="1212039" y="4755140"/>
            <a:ext cx="564282" cy="364606"/>
          </a:xfrm>
          <a:prstGeom prst="round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a:t>ASR</a:t>
            </a:r>
            <a:endParaRPr lang="zh-CN" altLang="en-US" sz="1200" dirty="0"/>
          </a:p>
        </p:txBody>
      </p:sp>
      <p:sp>
        <p:nvSpPr>
          <p:cNvPr id="10" name="矩形: 圆角 9">
            <a:extLst>
              <a:ext uri="{FF2B5EF4-FFF2-40B4-BE49-F238E27FC236}">
                <a16:creationId xmlns:a16="http://schemas.microsoft.com/office/drawing/2014/main" id="{D0917E31-2291-433B-A4B5-59837DF58BC5}"/>
              </a:ext>
            </a:extLst>
          </p:cNvPr>
          <p:cNvSpPr/>
          <p:nvPr/>
        </p:nvSpPr>
        <p:spPr>
          <a:xfrm>
            <a:off x="933893" y="5444212"/>
            <a:ext cx="547028" cy="364606"/>
          </a:xfrm>
          <a:prstGeom prst="round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a:t>ATT</a:t>
            </a:r>
            <a:endParaRPr lang="zh-CN" altLang="en-US" sz="1200" dirty="0"/>
          </a:p>
        </p:txBody>
      </p:sp>
      <p:cxnSp>
        <p:nvCxnSpPr>
          <p:cNvPr id="14" name="直接连接符 13">
            <a:extLst>
              <a:ext uri="{FF2B5EF4-FFF2-40B4-BE49-F238E27FC236}">
                <a16:creationId xmlns:a16="http://schemas.microsoft.com/office/drawing/2014/main" id="{C3F6821F-30C9-4991-AE9A-B52B33E91FEF}"/>
              </a:ext>
            </a:extLst>
          </p:cNvPr>
          <p:cNvCxnSpPr>
            <a:cxnSpLocks/>
            <a:stCxn id="8" idx="2"/>
            <a:endCxn id="10" idx="0"/>
          </p:cNvCxnSpPr>
          <p:nvPr/>
        </p:nvCxnSpPr>
        <p:spPr>
          <a:xfrm flipH="1">
            <a:off x="1207407" y="5119746"/>
            <a:ext cx="286773" cy="324466"/>
          </a:xfrm>
          <a:prstGeom prst="line">
            <a:avLst/>
          </a:prstGeom>
          <a:ln w="19050">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70288FFC-E1DA-433B-AEFA-9EDD57FA1B2E}"/>
              </a:ext>
            </a:extLst>
          </p:cNvPr>
          <p:cNvSpPr/>
          <p:nvPr/>
        </p:nvSpPr>
        <p:spPr>
          <a:xfrm>
            <a:off x="1717178" y="5488460"/>
            <a:ext cx="564282" cy="364606"/>
          </a:xfrm>
          <a:prstGeom prst="round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a:t>ANP</a:t>
            </a:r>
            <a:endParaRPr lang="zh-CN" altLang="en-US" sz="1200" dirty="0"/>
          </a:p>
        </p:txBody>
      </p:sp>
      <p:cxnSp>
        <p:nvCxnSpPr>
          <p:cNvPr id="22" name="直接连接符 21">
            <a:extLst>
              <a:ext uri="{FF2B5EF4-FFF2-40B4-BE49-F238E27FC236}">
                <a16:creationId xmlns:a16="http://schemas.microsoft.com/office/drawing/2014/main" id="{C9F13FD5-5CD5-428D-9B11-FDFA0401DB87}"/>
              </a:ext>
            </a:extLst>
          </p:cNvPr>
          <p:cNvCxnSpPr>
            <a:cxnSpLocks/>
            <a:stCxn id="8" idx="2"/>
            <a:endCxn id="19" idx="0"/>
          </p:cNvCxnSpPr>
          <p:nvPr/>
        </p:nvCxnSpPr>
        <p:spPr>
          <a:xfrm>
            <a:off x="1494180" y="5119746"/>
            <a:ext cx="505139" cy="368714"/>
          </a:xfrm>
          <a:prstGeom prst="line">
            <a:avLst/>
          </a:prstGeom>
          <a:ln w="19050">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1C3B39FD-7BCD-4B93-87F6-8CA208645C0E}"/>
              </a:ext>
            </a:extLst>
          </p:cNvPr>
          <p:cNvSpPr/>
          <p:nvPr/>
        </p:nvSpPr>
        <p:spPr>
          <a:xfrm>
            <a:off x="7608564" y="4383003"/>
            <a:ext cx="2069854" cy="1930668"/>
          </a:xfrm>
          <a:prstGeom prst="rect">
            <a:avLst/>
          </a:prstGeom>
          <a:ln>
            <a:solidFill>
              <a:schemeClr val="tx1">
                <a:lumMod val="50000"/>
                <a:lumOff val="5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dirty="0"/>
          </a:p>
        </p:txBody>
      </p:sp>
      <p:sp>
        <p:nvSpPr>
          <p:cNvPr id="53" name="矩形 52">
            <a:extLst>
              <a:ext uri="{FF2B5EF4-FFF2-40B4-BE49-F238E27FC236}">
                <a16:creationId xmlns:a16="http://schemas.microsoft.com/office/drawing/2014/main" id="{ADACDC41-92F3-4845-BF0D-0B2CF2F7BD4E}"/>
              </a:ext>
            </a:extLst>
          </p:cNvPr>
          <p:cNvSpPr/>
          <p:nvPr/>
        </p:nvSpPr>
        <p:spPr>
          <a:xfrm>
            <a:off x="7780827" y="4464804"/>
            <a:ext cx="1649102" cy="649518"/>
          </a:xfrm>
          <a:prstGeom prst="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Neighborhood</a:t>
            </a:r>
          </a:p>
          <a:p>
            <a:pPr algn="ctr"/>
            <a:r>
              <a:rPr lang="en-US" altLang="zh-CN" sz="1600" dirty="0"/>
              <a:t>Features</a:t>
            </a:r>
            <a:endParaRPr lang="zh-CN" altLang="en-US" sz="1600" dirty="0"/>
          </a:p>
        </p:txBody>
      </p:sp>
      <p:sp>
        <p:nvSpPr>
          <p:cNvPr id="54" name="矩形 53">
            <a:extLst>
              <a:ext uri="{FF2B5EF4-FFF2-40B4-BE49-F238E27FC236}">
                <a16:creationId xmlns:a16="http://schemas.microsoft.com/office/drawing/2014/main" id="{95336F8E-8AE2-4A2B-9741-383DDF8AF6F7}"/>
              </a:ext>
            </a:extLst>
          </p:cNvPr>
          <p:cNvSpPr/>
          <p:nvPr/>
        </p:nvSpPr>
        <p:spPr>
          <a:xfrm>
            <a:off x="7819484" y="5695537"/>
            <a:ext cx="1648014" cy="425537"/>
          </a:xfrm>
          <a:prstGeom prst="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Path Features</a:t>
            </a:r>
            <a:endParaRPr lang="zh-CN" altLang="en-US" sz="1600" dirty="0"/>
          </a:p>
        </p:txBody>
      </p:sp>
      <p:cxnSp>
        <p:nvCxnSpPr>
          <p:cNvPr id="55" name="直接箭头连接符 54">
            <a:extLst>
              <a:ext uri="{FF2B5EF4-FFF2-40B4-BE49-F238E27FC236}">
                <a16:creationId xmlns:a16="http://schemas.microsoft.com/office/drawing/2014/main" id="{9B7C9FC7-60B1-4100-ABBB-DCE815C71828}"/>
              </a:ext>
            </a:extLst>
          </p:cNvPr>
          <p:cNvCxnSpPr>
            <a:cxnSpLocks/>
            <a:stCxn id="5" idx="3"/>
            <a:endCxn id="53" idx="1"/>
          </p:cNvCxnSpPr>
          <p:nvPr/>
        </p:nvCxnSpPr>
        <p:spPr>
          <a:xfrm flipV="1">
            <a:off x="7230643" y="4789563"/>
            <a:ext cx="550184" cy="432002"/>
          </a:xfrm>
          <a:prstGeom prst="straightConnector1">
            <a:avLst/>
          </a:prstGeom>
          <a:ln w="1905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6" name="直接箭头连接符 55">
            <a:extLst>
              <a:ext uri="{FF2B5EF4-FFF2-40B4-BE49-F238E27FC236}">
                <a16:creationId xmlns:a16="http://schemas.microsoft.com/office/drawing/2014/main" id="{3009000F-9C1E-404C-82C6-DA9E311C8732}"/>
              </a:ext>
            </a:extLst>
          </p:cNvPr>
          <p:cNvCxnSpPr>
            <a:cxnSpLocks/>
            <a:stCxn id="5" idx="3"/>
            <a:endCxn id="54" idx="1"/>
          </p:cNvCxnSpPr>
          <p:nvPr/>
        </p:nvCxnSpPr>
        <p:spPr>
          <a:xfrm>
            <a:off x="7230643" y="5221565"/>
            <a:ext cx="588841" cy="686741"/>
          </a:xfrm>
          <a:prstGeom prst="straightConnector1">
            <a:avLst/>
          </a:prstGeom>
          <a:ln w="1905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8" name="矩形 57">
            <a:extLst>
              <a:ext uri="{FF2B5EF4-FFF2-40B4-BE49-F238E27FC236}">
                <a16:creationId xmlns:a16="http://schemas.microsoft.com/office/drawing/2014/main" id="{3B6020AC-E151-4B61-90C1-E706129BAE39}"/>
              </a:ext>
            </a:extLst>
          </p:cNvPr>
          <p:cNvSpPr/>
          <p:nvPr/>
        </p:nvSpPr>
        <p:spPr>
          <a:xfrm>
            <a:off x="10781198" y="3974944"/>
            <a:ext cx="1246969" cy="684064"/>
          </a:xfrm>
          <a:prstGeom prst="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Time Series Features</a:t>
            </a:r>
            <a:endParaRPr lang="zh-CN" altLang="en-US" sz="1600" dirty="0"/>
          </a:p>
        </p:txBody>
      </p:sp>
      <p:sp>
        <p:nvSpPr>
          <p:cNvPr id="68" name="矩形 67">
            <a:extLst>
              <a:ext uri="{FF2B5EF4-FFF2-40B4-BE49-F238E27FC236}">
                <a16:creationId xmlns:a16="http://schemas.microsoft.com/office/drawing/2014/main" id="{85F5219B-8626-49F6-B585-56D081C74EED}"/>
              </a:ext>
            </a:extLst>
          </p:cNvPr>
          <p:cNvSpPr/>
          <p:nvPr/>
        </p:nvSpPr>
        <p:spPr>
          <a:xfrm>
            <a:off x="8006895" y="5218125"/>
            <a:ext cx="1220460" cy="371070"/>
          </a:xfrm>
          <a:prstGeom prst="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Weight</a:t>
            </a:r>
            <a:endParaRPr lang="zh-CN" altLang="en-US" sz="1600" dirty="0"/>
          </a:p>
        </p:txBody>
      </p:sp>
      <p:cxnSp>
        <p:nvCxnSpPr>
          <p:cNvPr id="75" name="直接箭头连接符 74">
            <a:extLst>
              <a:ext uri="{FF2B5EF4-FFF2-40B4-BE49-F238E27FC236}">
                <a16:creationId xmlns:a16="http://schemas.microsoft.com/office/drawing/2014/main" id="{C6097E75-5707-4B33-ACB5-B59C1F6C8F0B}"/>
              </a:ext>
            </a:extLst>
          </p:cNvPr>
          <p:cNvCxnSpPr>
            <a:cxnSpLocks/>
            <a:stCxn id="5" idx="3"/>
            <a:endCxn id="68" idx="1"/>
          </p:cNvCxnSpPr>
          <p:nvPr/>
        </p:nvCxnSpPr>
        <p:spPr>
          <a:xfrm>
            <a:off x="7230643" y="5221565"/>
            <a:ext cx="776252" cy="182095"/>
          </a:xfrm>
          <a:prstGeom prst="straightConnector1">
            <a:avLst/>
          </a:prstGeom>
          <a:ln w="1905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0" name="矩形 89">
            <a:extLst>
              <a:ext uri="{FF2B5EF4-FFF2-40B4-BE49-F238E27FC236}">
                <a16:creationId xmlns:a16="http://schemas.microsoft.com/office/drawing/2014/main" id="{1188C286-060A-4555-87EC-35D00657C12E}"/>
              </a:ext>
            </a:extLst>
          </p:cNvPr>
          <p:cNvSpPr/>
          <p:nvPr/>
        </p:nvSpPr>
        <p:spPr>
          <a:xfrm>
            <a:off x="10781198" y="5021083"/>
            <a:ext cx="1246969" cy="684064"/>
          </a:xfrm>
          <a:prstGeom prst="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Prediction Model</a:t>
            </a:r>
            <a:endParaRPr lang="zh-CN" altLang="en-US" sz="1600" dirty="0"/>
          </a:p>
        </p:txBody>
      </p:sp>
      <p:cxnSp>
        <p:nvCxnSpPr>
          <p:cNvPr id="91" name="直接箭头连接符 90">
            <a:extLst>
              <a:ext uri="{FF2B5EF4-FFF2-40B4-BE49-F238E27FC236}">
                <a16:creationId xmlns:a16="http://schemas.microsoft.com/office/drawing/2014/main" id="{DB47294A-894F-4D53-8660-A7556318C3A9}"/>
              </a:ext>
            </a:extLst>
          </p:cNvPr>
          <p:cNvCxnSpPr>
            <a:cxnSpLocks/>
            <a:stCxn id="52" idx="3"/>
            <a:endCxn id="90" idx="1"/>
          </p:cNvCxnSpPr>
          <p:nvPr/>
        </p:nvCxnSpPr>
        <p:spPr>
          <a:xfrm>
            <a:off x="9678418" y="5348337"/>
            <a:ext cx="1102780" cy="14778"/>
          </a:xfrm>
          <a:prstGeom prst="straightConnector1">
            <a:avLst/>
          </a:prstGeom>
          <a:ln w="1905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5" name="直接箭头连接符 94">
            <a:extLst>
              <a:ext uri="{FF2B5EF4-FFF2-40B4-BE49-F238E27FC236}">
                <a16:creationId xmlns:a16="http://schemas.microsoft.com/office/drawing/2014/main" id="{3FBD3B79-245A-48AF-AA4C-654CBE858F2F}"/>
              </a:ext>
            </a:extLst>
          </p:cNvPr>
          <p:cNvCxnSpPr>
            <a:cxnSpLocks/>
            <a:stCxn id="58" idx="2"/>
            <a:endCxn id="90" idx="0"/>
          </p:cNvCxnSpPr>
          <p:nvPr/>
        </p:nvCxnSpPr>
        <p:spPr>
          <a:xfrm>
            <a:off x="11404683" y="4659008"/>
            <a:ext cx="0" cy="362075"/>
          </a:xfrm>
          <a:prstGeom prst="straightConnector1">
            <a:avLst/>
          </a:prstGeom>
          <a:ln w="1905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01" name="文本框 100">
            <a:extLst>
              <a:ext uri="{FF2B5EF4-FFF2-40B4-BE49-F238E27FC236}">
                <a16:creationId xmlns:a16="http://schemas.microsoft.com/office/drawing/2014/main" id="{3A727D97-6206-4461-8F0C-24C605C9235E}"/>
              </a:ext>
            </a:extLst>
          </p:cNvPr>
          <p:cNvSpPr txBox="1"/>
          <p:nvPr/>
        </p:nvSpPr>
        <p:spPr>
          <a:xfrm>
            <a:off x="9113815" y="5024789"/>
            <a:ext cx="2112825" cy="584775"/>
          </a:xfrm>
          <a:prstGeom prst="rect">
            <a:avLst/>
          </a:prstGeom>
          <a:noFill/>
        </p:spPr>
        <p:txBody>
          <a:bodyPr wrap="square">
            <a:spAutoFit/>
          </a:bodyPr>
          <a:lstStyle/>
          <a:p>
            <a:r>
              <a:rPr lang="en-US" altLang="zh-CN" sz="1600" dirty="0">
                <a:solidFill>
                  <a:schemeClr val="dk1"/>
                </a:solidFill>
                <a:latin typeface="+mn-lt"/>
                <a:ea typeface="+mn-ea"/>
                <a:cs typeface="+mn-cs"/>
              </a:rPr>
              <a:t>Feature </a:t>
            </a:r>
          </a:p>
          <a:p>
            <a:r>
              <a:rPr lang="en-US" altLang="zh-CN" sz="1600" dirty="0">
                <a:solidFill>
                  <a:schemeClr val="dk1"/>
                </a:solidFill>
                <a:latin typeface="+mn-lt"/>
                <a:ea typeface="+mn-ea"/>
                <a:cs typeface="+mn-cs"/>
              </a:rPr>
              <a:t>importance</a:t>
            </a:r>
            <a:endParaRPr lang="zh-CN" altLang="en-US" sz="1600" dirty="0">
              <a:solidFill>
                <a:schemeClr val="dk1"/>
              </a:solidFill>
              <a:latin typeface="+mn-lt"/>
              <a:ea typeface="+mn-ea"/>
              <a:cs typeface="+mn-cs"/>
            </a:endParaRPr>
          </a:p>
        </p:txBody>
      </p:sp>
    </p:spTree>
    <p:extLst>
      <p:ext uri="{BB962C8B-B14F-4D97-AF65-F5344CB8AC3E}">
        <p14:creationId xmlns:p14="http://schemas.microsoft.com/office/powerpoint/2010/main" val="2869055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836712"/>
            <a:ext cx="11387667" cy="685800"/>
          </a:xfrm>
        </p:spPr>
        <p:txBody>
          <a:bodyPr/>
          <a:lstStyle/>
          <a:p>
            <a:r>
              <a:rPr lang="en-US" dirty="0">
                <a:solidFill>
                  <a:schemeClr val="tx1">
                    <a:lumMod val="85000"/>
                    <a:lumOff val="15000"/>
                  </a:schemeClr>
                </a:solidFill>
                <a:latin typeface="Garamond"/>
                <a:cs typeface="Garamond"/>
              </a:rPr>
              <a:t>Approach and Problem Modeling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6691" y="1556792"/>
                <a:ext cx="6120680" cy="4464496"/>
              </a:xfrm>
            </p:spPr>
            <p:txBody>
              <a:bodyPr/>
              <a:lstStyle/>
              <a:p>
                <a:pPr>
                  <a:spcBef>
                    <a:spcPts val="1300"/>
                  </a:spcBef>
                  <a:defRPr/>
                </a:pPr>
                <a:r>
                  <a:rPr lang="en-US" sz="2800" dirty="0">
                    <a:solidFill>
                      <a:schemeClr val="tx1">
                        <a:lumMod val="85000"/>
                        <a:lumOff val="15000"/>
                      </a:schemeClr>
                    </a:solidFill>
                    <a:latin typeface="Garamond"/>
                  </a:rPr>
                  <a:t>Define Multi-stage Network (MSN)</a:t>
                </a:r>
              </a:p>
              <a:p>
                <a:pPr lvl="1">
                  <a:spcBef>
                    <a:spcPts val="1300"/>
                  </a:spcBef>
                  <a:defRPr/>
                </a:pPr>
                <a:r>
                  <a:rPr lang="en-US" sz="2600" dirty="0">
                    <a:solidFill>
                      <a:schemeClr val="tx1">
                        <a:lumMod val="85000"/>
                        <a:lumOff val="15000"/>
                      </a:schemeClr>
                    </a:solidFill>
                    <a:latin typeface="Garamond"/>
                  </a:rPr>
                  <a:t>Model the multistage education system as a Bayesian Network (BNet) </a:t>
                </a:r>
                <a:r>
                  <a:rPr lang="en-US" altLang="zh-CN" sz="2600" dirty="0">
                    <a:solidFill>
                      <a:schemeClr val="tx1">
                        <a:lumMod val="85000"/>
                        <a:lumOff val="15000"/>
                      </a:schemeClr>
                    </a:solidFill>
                    <a:latin typeface="Garamond"/>
                  </a:rPr>
                  <a:t>­</a:t>
                </a:r>
                <a14:m>
                  <m:oMath xmlns:m="http://schemas.openxmlformats.org/officeDocument/2006/math">
                    <m:r>
                      <a:rPr lang="en-US" altLang="zh-CN" sz="1800" i="1" smtClean="0">
                        <a:solidFill>
                          <a:schemeClr val="tx1">
                            <a:lumMod val="85000"/>
                            <a:lumOff val="15000"/>
                          </a:schemeClr>
                        </a:solidFill>
                        <a:latin typeface="Cambria Math" panose="02040503050406030204" pitchFamily="18" charset="0"/>
                      </a:rPr>
                      <m:t>𝐺</m:t>
                    </m:r>
                    <m:r>
                      <a:rPr lang="en-US" altLang="zh-CN" sz="1800" i="1">
                        <a:solidFill>
                          <a:schemeClr val="tx1">
                            <a:lumMod val="85000"/>
                            <a:lumOff val="15000"/>
                          </a:schemeClr>
                        </a:solidFill>
                        <a:latin typeface="Cambria Math" panose="02040503050406030204" pitchFamily="18" charset="0"/>
                      </a:rPr>
                      <m:t>=(</m:t>
                    </m:r>
                    <m:r>
                      <a:rPr lang="en-US" altLang="zh-CN" sz="1800" i="1">
                        <a:solidFill>
                          <a:schemeClr val="tx1">
                            <a:lumMod val="85000"/>
                            <a:lumOff val="15000"/>
                          </a:schemeClr>
                        </a:solidFill>
                        <a:latin typeface="Cambria Math" panose="02040503050406030204" pitchFamily="18" charset="0"/>
                      </a:rPr>
                      <m:t>𝑉</m:t>
                    </m:r>
                    <m:r>
                      <a:rPr lang="en-US" altLang="zh-CN" sz="1800" i="1">
                        <a:solidFill>
                          <a:schemeClr val="tx1">
                            <a:lumMod val="85000"/>
                            <a:lumOff val="15000"/>
                          </a:schemeClr>
                        </a:solidFill>
                        <a:latin typeface="Cambria Math" panose="02040503050406030204" pitchFamily="18" charset="0"/>
                      </a:rPr>
                      <m:t>,</m:t>
                    </m:r>
                    <m:r>
                      <a:rPr lang="en-US" altLang="zh-CN" sz="1800" b="0" i="1" smtClean="0">
                        <a:solidFill>
                          <a:schemeClr val="tx1">
                            <a:lumMod val="85000"/>
                            <a:lumOff val="15000"/>
                          </a:schemeClr>
                        </a:solidFill>
                        <a:latin typeface="Cambria Math" panose="02040503050406030204" pitchFamily="18" charset="0"/>
                      </a:rPr>
                      <m:t>𝐿</m:t>
                    </m:r>
                    <m:r>
                      <a:rPr lang="en-US" altLang="zh-CN" sz="1800" i="1">
                        <a:solidFill>
                          <a:schemeClr val="tx1">
                            <a:lumMod val="85000"/>
                            <a:lumOff val="15000"/>
                          </a:schemeClr>
                        </a:solidFill>
                        <a:latin typeface="Cambria Math" panose="02040503050406030204" pitchFamily="18" charset="0"/>
                      </a:rPr>
                      <m:t>)</m:t>
                    </m:r>
                  </m:oMath>
                </a14:m>
                <a:r>
                  <a:rPr lang="en-US" sz="1800" i="1" dirty="0">
                    <a:solidFill>
                      <a:schemeClr val="tx1">
                        <a:lumMod val="85000"/>
                        <a:lumOff val="15000"/>
                      </a:schemeClr>
                    </a:solidFill>
                    <a:latin typeface="Cambria Math" panose="02040503050406030204" pitchFamily="18" charset="0"/>
                  </a:rPr>
                  <a:t>. </a:t>
                </a:r>
              </a:p>
              <a:p>
                <a:pPr>
                  <a:spcBef>
                    <a:spcPts val="1300"/>
                  </a:spcBef>
                  <a:defRPr/>
                </a:pPr>
                <a:r>
                  <a:rPr lang="en-US" sz="2800" dirty="0">
                    <a:solidFill>
                      <a:schemeClr val="tx1">
                        <a:lumMod val="85000"/>
                        <a:lumOff val="15000"/>
                      </a:schemeClr>
                    </a:solidFill>
                    <a:latin typeface="Garamond"/>
                  </a:rPr>
                  <a:t>Quantify MSN link creation</a:t>
                </a:r>
              </a:p>
              <a:p>
                <a:pPr lvl="1">
                  <a:spcBef>
                    <a:spcPts val="1300"/>
                  </a:spcBef>
                  <a:defRPr/>
                </a:pPr>
                <a:r>
                  <a:rPr lang="en-US" sz="2600" dirty="0">
                    <a:solidFill>
                      <a:schemeClr val="tx1">
                        <a:lumMod val="85000"/>
                        <a:lumOff val="15000"/>
                      </a:schemeClr>
                    </a:solidFill>
                    <a:latin typeface="Garamond"/>
                  </a:rPr>
                  <a:t>Every data recording system plus character (teachers, student &amp; subjects, etc.) as a node </a:t>
                </a:r>
                <a14:m>
                  <m:oMath xmlns:m="http://schemas.openxmlformats.org/officeDocument/2006/math">
                    <m:r>
                      <a:rPr lang="en-US" sz="2600" b="0" i="1" smtClean="0">
                        <a:solidFill>
                          <a:schemeClr val="tx1">
                            <a:lumMod val="85000"/>
                            <a:lumOff val="15000"/>
                          </a:schemeClr>
                        </a:solidFill>
                        <a:latin typeface="Cambria Math" panose="02040503050406030204" pitchFamily="18" charset="0"/>
                      </a:rPr>
                      <m:t>𝑣</m:t>
                    </m:r>
                  </m:oMath>
                </a14:m>
                <a:r>
                  <a:rPr lang="en-US" sz="2600" dirty="0">
                    <a:solidFill>
                      <a:schemeClr val="tx1">
                        <a:lumMod val="85000"/>
                        <a:lumOff val="15000"/>
                      </a:schemeClr>
                    </a:solidFill>
                    <a:latin typeface="Garamond"/>
                  </a:rPr>
                  <a:t>. The link between </a:t>
                </a:r>
                <a14:m>
                  <m:oMath xmlns:m="http://schemas.openxmlformats.org/officeDocument/2006/math">
                    <m:r>
                      <a:rPr lang="en-US" sz="2200" i="1">
                        <a:solidFill>
                          <a:schemeClr val="tx1">
                            <a:lumMod val="85000"/>
                            <a:lumOff val="15000"/>
                          </a:schemeClr>
                        </a:solidFill>
                        <a:latin typeface="Cambria Math" panose="02040503050406030204" pitchFamily="18" charset="0"/>
                      </a:rPr>
                      <m:t>𝑣</m:t>
                    </m:r>
                    <m:r>
                      <a:rPr lang="en-US" sz="2200" i="1">
                        <a:solidFill>
                          <a:schemeClr val="tx1">
                            <a:lumMod val="85000"/>
                            <a:lumOff val="15000"/>
                          </a:schemeClr>
                        </a:solidFill>
                        <a:latin typeface="Cambria Math" panose="02040503050406030204" pitchFamily="18" charset="0"/>
                      </a:rPr>
                      <m:t>∈</m:t>
                    </m:r>
                    <m:r>
                      <a:rPr lang="en-US" sz="2200" i="1">
                        <a:solidFill>
                          <a:schemeClr val="tx1">
                            <a:lumMod val="85000"/>
                            <a:lumOff val="15000"/>
                          </a:schemeClr>
                        </a:solidFill>
                        <a:latin typeface="Cambria Math" panose="02040503050406030204" pitchFamily="18" charset="0"/>
                      </a:rPr>
                      <m:t>𝑉</m:t>
                    </m:r>
                    <m:r>
                      <a:rPr lang="en-US" sz="2200" i="1">
                        <a:solidFill>
                          <a:schemeClr val="tx1">
                            <a:lumMod val="85000"/>
                            <a:lumOff val="15000"/>
                          </a:schemeClr>
                        </a:solidFill>
                        <a:latin typeface="Cambria Math" panose="02040503050406030204" pitchFamily="18" charset="0"/>
                      </a:rPr>
                      <m:t> </m:t>
                    </m:r>
                  </m:oMath>
                </a14:m>
                <a:r>
                  <a:rPr lang="en-US" sz="2600" dirty="0">
                    <a:solidFill>
                      <a:schemeClr val="tx1">
                        <a:lumMod val="85000"/>
                        <a:lumOff val="15000"/>
                      </a:schemeClr>
                    </a:solidFill>
                    <a:latin typeface="Garamond"/>
                  </a:rPr>
                  <a:t>is taken as link </a:t>
                </a:r>
                <a14:m>
                  <m:oMath xmlns:m="http://schemas.openxmlformats.org/officeDocument/2006/math">
                    <m:r>
                      <a:rPr lang="en-US" sz="2200" b="0" i="1" smtClean="0">
                        <a:solidFill>
                          <a:schemeClr val="tx1">
                            <a:lumMod val="85000"/>
                            <a:lumOff val="15000"/>
                          </a:schemeClr>
                        </a:solidFill>
                        <a:latin typeface="Cambria Math" panose="02040503050406030204" pitchFamily="18" charset="0"/>
                      </a:rPr>
                      <m:t>𝑙</m:t>
                    </m:r>
                    <m:r>
                      <a:rPr lang="en-US" sz="2200" i="1">
                        <a:solidFill>
                          <a:schemeClr val="tx1">
                            <a:lumMod val="85000"/>
                            <a:lumOff val="15000"/>
                          </a:schemeClr>
                        </a:solidFill>
                        <a:latin typeface="Cambria Math" panose="02040503050406030204" pitchFamily="18" charset="0"/>
                      </a:rPr>
                      <m:t>∈</m:t>
                    </m:r>
                    <m:r>
                      <a:rPr lang="en-US" sz="2200" b="0" i="1" smtClean="0">
                        <a:solidFill>
                          <a:schemeClr val="tx1">
                            <a:lumMod val="85000"/>
                            <a:lumOff val="15000"/>
                          </a:schemeClr>
                        </a:solidFill>
                        <a:latin typeface="Cambria Math" panose="02040503050406030204" pitchFamily="18" charset="0"/>
                      </a:rPr>
                      <m:t>𝐿</m:t>
                    </m:r>
                  </m:oMath>
                </a14:m>
                <a:r>
                  <a:rPr lang="en-US" sz="1800" i="1" dirty="0">
                    <a:solidFill>
                      <a:schemeClr val="tx1">
                        <a:lumMod val="85000"/>
                        <a:lumOff val="15000"/>
                      </a:schemeClr>
                    </a:solidFill>
                    <a:latin typeface="Cambria Math" panose="02040503050406030204" pitchFamily="18" charset="0"/>
                  </a:rPr>
                  <a:t>.</a:t>
                </a:r>
              </a:p>
              <a:p>
                <a:pPr lvl="1">
                  <a:spcBef>
                    <a:spcPts val="1300"/>
                  </a:spcBef>
                  <a:defRPr/>
                </a:pPr>
                <a:r>
                  <a:rPr lang="en-US" sz="2600" dirty="0">
                    <a:solidFill>
                      <a:schemeClr val="tx1">
                        <a:lumMod val="85000"/>
                        <a:lumOff val="15000"/>
                      </a:schemeClr>
                    </a:solidFill>
                    <a:latin typeface="Garamond"/>
                  </a:rPr>
                  <a:t>Add a link weight attribute </a:t>
                </a:r>
                <a14:m>
                  <m:oMath xmlns:m="http://schemas.openxmlformats.org/officeDocument/2006/math">
                    <m:sSub>
                      <m:sSubPr>
                        <m:ctrlPr>
                          <a:rPr lang="en-US" altLang="zh-CN" sz="2200" i="1" smtClean="0">
                            <a:solidFill>
                              <a:schemeClr val="tx1">
                                <a:lumMod val="85000"/>
                                <a:lumOff val="15000"/>
                              </a:schemeClr>
                            </a:solidFill>
                            <a:latin typeface="Cambria Math" panose="02040503050406030204" pitchFamily="18" charset="0"/>
                          </a:rPr>
                        </m:ctrlPr>
                      </m:sSubPr>
                      <m:e>
                        <m:r>
                          <a:rPr lang="en-US" altLang="zh-CN" sz="2200" b="0" i="1" smtClean="0">
                            <a:solidFill>
                              <a:schemeClr val="tx1">
                                <a:lumMod val="85000"/>
                                <a:lumOff val="15000"/>
                              </a:schemeClr>
                            </a:solidFill>
                            <a:latin typeface="Cambria Math" panose="02040503050406030204" pitchFamily="18" charset="0"/>
                          </a:rPr>
                          <m:t>𝑊</m:t>
                        </m:r>
                      </m:e>
                      <m:sub>
                        <m:r>
                          <a:rPr lang="en-US" altLang="zh-CN" sz="2200" b="0" i="1" smtClean="0">
                            <a:solidFill>
                              <a:schemeClr val="tx1">
                                <a:lumMod val="85000"/>
                                <a:lumOff val="15000"/>
                              </a:schemeClr>
                            </a:solidFill>
                            <a:latin typeface="Cambria Math" panose="02040503050406030204" pitchFamily="18" charset="0"/>
                          </a:rPr>
                          <m:t>𝑙</m:t>
                        </m:r>
                      </m:sub>
                    </m:sSub>
                    <m:r>
                      <a:rPr lang="en-US" altLang="zh-CN" sz="2200" b="0" i="1" smtClean="0">
                        <a:solidFill>
                          <a:schemeClr val="tx1">
                            <a:lumMod val="85000"/>
                            <a:lumOff val="15000"/>
                          </a:schemeClr>
                        </a:solidFill>
                        <a:latin typeface="Cambria Math" panose="02040503050406030204" pitchFamily="18" charset="0"/>
                      </a:rPr>
                      <m:t> </m:t>
                    </m:r>
                  </m:oMath>
                </a14:m>
                <a:r>
                  <a:rPr lang="en-US" sz="2600" dirty="0">
                    <a:solidFill>
                      <a:schemeClr val="tx1">
                        <a:lumMod val="85000"/>
                        <a:lumOff val="15000"/>
                      </a:schemeClr>
                    </a:solidFill>
                    <a:latin typeface="Garamond"/>
                  </a:rPr>
                  <a:t>to the link </a:t>
                </a:r>
                <a14:m>
                  <m:oMath xmlns:m="http://schemas.openxmlformats.org/officeDocument/2006/math">
                    <m:r>
                      <a:rPr lang="en-US" sz="2600" b="0" i="1" smtClean="0">
                        <a:solidFill>
                          <a:schemeClr val="tx1">
                            <a:lumMod val="85000"/>
                            <a:lumOff val="15000"/>
                          </a:schemeClr>
                        </a:solidFill>
                        <a:latin typeface="Cambria Math" panose="02040503050406030204" pitchFamily="18" charset="0"/>
                      </a:rPr>
                      <m:t>𝑙</m:t>
                    </m:r>
                  </m:oMath>
                </a14:m>
                <a:r>
                  <a:rPr lang="en-US" sz="2600" dirty="0">
                    <a:solidFill>
                      <a:schemeClr val="tx1">
                        <a:lumMod val="85000"/>
                        <a:lumOff val="15000"/>
                      </a:schemeClr>
                    </a:solidFill>
                    <a:latin typeface="Garamond"/>
                  </a:rPr>
                  <a:t> of network </a:t>
                </a:r>
                <a14:m>
                  <m:oMath xmlns:m="http://schemas.openxmlformats.org/officeDocument/2006/math">
                    <m:r>
                      <a:rPr lang="en-US" sz="2200" b="0" i="1" smtClean="0">
                        <a:solidFill>
                          <a:schemeClr val="tx1">
                            <a:lumMod val="85000"/>
                            <a:lumOff val="15000"/>
                          </a:schemeClr>
                        </a:solidFill>
                        <a:latin typeface="Cambria Math" panose="02040503050406030204" pitchFamily="18" charset="0"/>
                      </a:rPr>
                      <m:t>𝐺</m:t>
                    </m:r>
                  </m:oMath>
                </a14:m>
                <a:r>
                  <a:rPr lang="en-US" sz="2600" dirty="0">
                    <a:solidFill>
                      <a:schemeClr val="tx1">
                        <a:lumMod val="85000"/>
                        <a:lumOff val="15000"/>
                      </a:schemeClr>
                    </a:solidFill>
                    <a:latin typeface="Garamond"/>
                  </a:rPr>
                  <a:t>, and assign a weight </a:t>
                </a:r>
                <a14:m>
                  <m:oMath xmlns:m="http://schemas.openxmlformats.org/officeDocument/2006/math">
                    <m:sSub>
                      <m:sSubPr>
                        <m:ctrlPr>
                          <a:rPr lang="en-US" altLang="zh-CN" sz="2200" i="1" smtClean="0">
                            <a:solidFill>
                              <a:schemeClr val="tx1">
                                <a:lumMod val="85000"/>
                                <a:lumOff val="15000"/>
                              </a:schemeClr>
                            </a:solidFill>
                            <a:latin typeface="Cambria Math" panose="02040503050406030204" pitchFamily="18" charset="0"/>
                          </a:rPr>
                        </m:ctrlPr>
                      </m:sSubPr>
                      <m:e>
                        <m:r>
                          <a:rPr lang="en-US" altLang="zh-CN" sz="2200" b="0" i="1" smtClean="0">
                            <a:solidFill>
                              <a:schemeClr val="tx1">
                                <a:lumMod val="85000"/>
                                <a:lumOff val="15000"/>
                              </a:schemeClr>
                            </a:solidFill>
                            <a:latin typeface="Cambria Math" panose="02040503050406030204" pitchFamily="18" charset="0"/>
                          </a:rPr>
                          <m:t>𝑤</m:t>
                        </m:r>
                      </m:e>
                      <m:sub>
                        <m:r>
                          <a:rPr lang="en-US" altLang="zh-CN" sz="2200" b="0" i="1" smtClean="0">
                            <a:solidFill>
                              <a:schemeClr val="tx1">
                                <a:lumMod val="85000"/>
                                <a:lumOff val="15000"/>
                              </a:schemeClr>
                            </a:solidFill>
                            <a:latin typeface="Cambria Math" panose="02040503050406030204" pitchFamily="18" charset="0"/>
                          </a:rPr>
                          <m:t>𝑙</m:t>
                        </m:r>
                      </m:sub>
                    </m:sSub>
                    <m:r>
                      <a:rPr lang="en-US" altLang="zh-CN" sz="2200" i="1" smtClean="0">
                        <a:solidFill>
                          <a:schemeClr val="tx1">
                            <a:lumMod val="85000"/>
                            <a:lumOff val="15000"/>
                          </a:schemeClr>
                        </a:solidFill>
                        <a:latin typeface="Cambria Math" panose="02040503050406030204" pitchFamily="18" charset="0"/>
                        <a:ea typeface="Cambria Math" panose="02040503050406030204" pitchFamily="18" charset="0"/>
                      </a:rPr>
                      <m:t>∈</m:t>
                    </m:r>
                    <m:sSub>
                      <m:sSubPr>
                        <m:ctrlPr>
                          <a:rPr lang="en-US" altLang="zh-CN" sz="2200" b="0" i="1" smtClean="0">
                            <a:solidFill>
                              <a:schemeClr val="tx1">
                                <a:lumMod val="85000"/>
                                <a:lumOff val="15000"/>
                              </a:schemeClr>
                            </a:solidFill>
                            <a:latin typeface="Cambria Math" panose="02040503050406030204" pitchFamily="18" charset="0"/>
                            <a:ea typeface="Cambria Math" panose="02040503050406030204" pitchFamily="18" charset="0"/>
                          </a:rPr>
                        </m:ctrlPr>
                      </m:sSubPr>
                      <m:e>
                        <m:r>
                          <a:rPr lang="en-US" altLang="zh-CN" sz="2200" b="0" i="1" smtClean="0">
                            <a:solidFill>
                              <a:schemeClr val="tx1">
                                <a:lumMod val="85000"/>
                                <a:lumOff val="15000"/>
                              </a:schemeClr>
                            </a:solidFill>
                            <a:latin typeface="Cambria Math" panose="02040503050406030204" pitchFamily="18" charset="0"/>
                            <a:ea typeface="Cambria Math" panose="02040503050406030204" pitchFamily="18" charset="0"/>
                          </a:rPr>
                          <m:t>𝑊</m:t>
                        </m:r>
                      </m:e>
                      <m:sub>
                        <m:r>
                          <a:rPr lang="en-US" altLang="zh-CN" sz="2200" b="0" i="1" smtClean="0">
                            <a:solidFill>
                              <a:schemeClr val="tx1">
                                <a:lumMod val="85000"/>
                                <a:lumOff val="15000"/>
                              </a:schemeClr>
                            </a:solidFill>
                            <a:latin typeface="Cambria Math" panose="02040503050406030204" pitchFamily="18" charset="0"/>
                            <a:ea typeface="Cambria Math" panose="02040503050406030204" pitchFamily="18" charset="0"/>
                          </a:rPr>
                          <m:t>𝑙</m:t>
                        </m:r>
                      </m:sub>
                    </m:sSub>
                  </m:oMath>
                </a14:m>
                <a:r>
                  <a:rPr lang="en-US" sz="2600" dirty="0">
                    <a:solidFill>
                      <a:schemeClr val="tx1">
                        <a:lumMod val="85000"/>
                        <a:lumOff val="15000"/>
                      </a:schemeClr>
                    </a:solidFill>
                    <a:latin typeface="Garamond"/>
                  </a:rPr>
                  <a:t> to each link</a:t>
                </a:r>
              </a:p>
              <a:p>
                <a:pPr>
                  <a:spcBef>
                    <a:spcPts val="1300"/>
                  </a:spcBef>
                  <a:defRPr/>
                </a:pPr>
                <a:endParaRPr lang="en-US" sz="2800" dirty="0">
                  <a:solidFill>
                    <a:schemeClr val="tx1">
                      <a:lumMod val="85000"/>
                      <a:lumOff val="15000"/>
                    </a:schemeClr>
                  </a:solidFill>
                  <a:latin typeface="Garamond"/>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6691" y="1556792"/>
                <a:ext cx="6120680" cy="4464496"/>
              </a:xfrm>
              <a:blipFill>
                <a:blip r:embed="rId3"/>
                <a:stretch>
                  <a:fillRect l="-1892" t="-2046" r="-1096" b="-19236"/>
                </a:stretch>
              </a:blipFill>
            </p:spPr>
            <p:txBody>
              <a:bodyPr/>
              <a:lstStyle/>
              <a:p>
                <a:r>
                  <a:rPr lang="zh-CN" altLang="en-US">
                    <a:noFill/>
                  </a:rPr>
                  <a:t> </a:t>
                </a:r>
              </a:p>
            </p:txBody>
          </p:sp>
        </mc:Fallback>
      </mc:AlternateContent>
      <p:pic>
        <p:nvPicPr>
          <p:cNvPr id="5" name="图片 4" descr="手机屏幕的截图&#10;&#10;描述已自动生成">
            <a:extLst>
              <a:ext uri="{FF2B5EF4-FFF2-40B4-BE49-F238E27FC236}">
                <a16:creationId xmlns:a16="http://schemas.microsoft.com/office/drawing/2014/main" id="{2BD804B5-4F67-4014-A6C3-CE8B8F8130F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888088" y="1700808"/>
            <a:ext cx="4834939" cy="3906089"/>
          </a:xfrm>
          <a:prstGeom prst="rect">
            <a:avLst/>
          </a:prstGeom>
        </p:spPr>
      </p:pic>
    </p:spTree>
    <p:extLst>
      <p:ext uri="{BB962C8B-B14F-4D97-AF65-F5344CB8AC3E}">
        <p14:creationId xmlns:p14="http://schemas.microsoft.com/office/powerpoint/2010/main" val="4151821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836712"/>
            <a:ext cx="11387667" cy="685800"/>
          </a:xfrm>
        </p:spPr>
        <p:txBody>
          <a:bodyPr/>
          <a:lstStyle/>
          <a:p>
            <a:r>
              <a:rPr lang="en-US" dirty="0">
                <a:solidFill>
                  <a:schemeClr val="tx1">
                    <a:lumMod val="85000"/>
                    <a:lumOff val="15000"/>
                  </a:schemeClr>
                </a:solidFill>
                <a:latin typeface="Garamond"/>
                <a:cs typeface="Garamond"/>
              </a:rPr>
              <a:t>Link prediction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9747" y="2204864"/>
                <a:ext cx="5472607" cy="3960440"/>
              </a:xfrm>
            </p:spPr>
            <p:txBody>
              <a:bodyPr/>
              <a:lstStyle/>
              <a:p>
                <a:pPr>
                  <a:spcBef>
                    <a:spcPts val="1300"/>
                  </a:spcBef>
                  <a:defRPr/>
                </a:pPr>
                <a:r>
                  <a:rPr lang="en-US" dirty="0">
                    <a:solidFill>
                      <a:schemeClr val="tx1">
                        <a:lumMod val="85000"/>
                        <a:lumOff val="15000"/>
                      </a:schemeClr>
                    </a:solidFill>
                    <a:latin typeface="Garamond"/>
                  </a:rPr>
                  <a:t>Bayesian Network (BNet) model</a:t>
                </a:r>
              </a:p>
              <a:p>
                <a:pPr lvl="1">
                  <a:spcBef>
                    <a:spcPts val="1300"/>
                  </a:spcBef>
                  <a:defRPr/>
                </a:pPr>
                <a:r>
                  <a:rPr lang="en-US" dirty="0">
                    <a:solidFill>
                      <a:schemeClr val="tx1">
                        <a:lumMod val="85000"/>
                        <a:lumOff val="15000"/>
                      </a:schemeClr>
                    </a:solidFill>
                    <a:latin typeface="Garamond"/>
                  </a:rPr>
                  <a:t>Nodes that are not connected </a:t>
                </a:r>
                <a:r>
                  <a:rPr lang="en-US" sz="2400" dirty="0">
                    <a:solidFill>
                      <a:schemeClr val="tx1">
                        <a:lumMod val="85000"/>
                        <a:lumOff val="15000"/>
                      </a:schemeClr>
                    </a:solidFill>
                    <a:latin typeface="Garamond"/>
                  </a:rPr>
                  <a:t>(</a:t>
                </a:r>
                <a14:m>
                  <m:oMath xmlns:m="http://schemas.openxmlformats.org/officeDocument/2006/math">
                    <m:sSub>
                      <m:sSubPr>
                        <m:ctrlPr>
                          <a:rPr lang="en-US" altLang="zh-CN" sz="240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𝑤</m:t>
                        </m:r>
                      </m:e>
                      <m:sub>
                        <m:r>
                          <a:rPr lang="en-US" altLang="zh-CN" sz="2400" b="0" i="1" smtClean="0">
                            <a:solidFill>
                              <a:schemeClr val="tx1">
                                <a:lumMod val="85000"/>
                                <a:lumOff val="15000"/>
                              </a:schemeClr>
                            </a:solidFill>
                            <a:latin typeface="Cambria Math" panose="02040503050406030204" pitchFamily="18" charset="0"/>
                          </a:rPr>
                          <m:t>𝑙</m:t>
                        </m:r>
                      </m:sub>
                    </m:sSub>
                    <m:r>
                      <a:rPr lang="en-US" altLang="zh-CN" sz="2400" b="0" i="1" smtClean="0">
                        <a:solidFill>
                          <a:schemeClr val="tx1">
                            <a:lumMod val="85000"/>
                            <a:lumOff val="15000"/>
                          </a:schemeClr>
                        </a:solidFill>
                        <a:latin typeface="Cambria Math" panose="02040503050406030204" pitchFamily="18" charset="0"/>
                      </a:rPr>
                      <m:t>=0</m:t>
                    </m:r>
                  </m:oMath>
                </a14:m>
                <a:r>
                  <a:rPr lang="en-US" altLang="zh-CN" sz="2400" dirty="0">
                    <a:solidFill>
                      <a:schemeClr val="tx1">
                        <a:lumMod val="85000"/>
                        <a:lumOff val="15000"/>
                      </a:schemeClr>
                    </a:solidFill>
                    <a:latin typeface="Garamond"/>
                  </a:rPr>
                  <a:t>)</a:t>
                </a:r>
                <a:r>
                  <a:rPr lang="en-US" dirty="0">
                    <a:solidFill>
                      <a:schemeClr val="tx1">
                        <a:lumMod val="85000"/>
                        <a:lumOff val="15000"/>
                      </a:schemeClr>
                    </a:solidFill>
                    <a:latin typeface="Garamond"/>
                  </a:rPr>
                  <a:t>: variables that are conditionally independent of each other. </a:t>
                </a:r>
              </a:p>
              <a:p>
                <a:pPr lvl="1">
                  <a:spcBef>
                    <a:spcPts val="1300"/>
                  </a:spcBef>
                  <a:defRPr/>
                </a:pPr>
                <a:r>
                  <a:rPr lang="en-US" dirty="0">
                    <a:solidFill>
                      <a:schemeClr val="tx1">
                        <a:lumMod val="85000"/>
                        <a:lumOff val="15000"/>
                      </a:schemeClr>
                    </a:solidFill>
                    <a:latin typeface="Garamond"/>
                  </a:rPr>
                  <a:t>Edges represent conditional dependencies, </a:t>
                </a:r>
                <a14:m>
                  <m:oMath xmlns:m="http://schemas.openxmlformats.org/officeDocument/2006/math">
                    <m:sSub>
                      <m:sSubPr>
                        <m:ctrlPr>
                          <a:rPr lang="en-US" altLang="zh-CN" sz="240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𝑤</m:t>
                        </m:r>
                      </m:e>
                      <m:sub>
                        <m:r>
                          <a:rPr lang="en-US" altLang="zh-CN" sz="2400" b="0" i="1" smtClean="0">
                            <a:solidFill>
                              <a:schemeClr val="tx1">
                                <a:lumMod val="85000"/>
                                <a:lumOff val="15000"/>
                              </a:schemeClr>
                            </a:solidFill>
                            <a:latin typeface="Cambria Math" panose="02040503050406030204" pitchFamily="18" charset="0"/>
                          </a:rPr>
                          <m:t>𝑙</m:t>
                        </m:r>
                      </m:sub>
                    </m:sSub>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∈(0,1)</m:t>
                    </m:r>
                  </m:oMath>
                </a14:m>
                <a:endParaRPr lang="en-US" dirty="0">
                  <a:solidFill>
                    <a:schemeClr val="tx1">
                      <a:lumMod val="85000"/>
                      <a:lumOff val="15000"/>
                    </a:schemeClr>
                  </a:solidFill>
                  <a:latin typeface="Garamond"/>
                </a:endParaRPr>
              </a:p>
              <a:p>
                <a:pPr>
                  <a:spcBef>
                    <a:spcPts val="1300"/>
                  </a:spcBef>
                  <a:defRPr/>
                </a:pPr>
                <a:r>
                  <a:rPr lang="en-US" dirty="0">
                    <a:solidFill>
                      <a:schemeClr val="tx1">
                        <a:lumMod val="85000"/>
                        <a:lumOff val="15000"/>
                      </a:schemeClr>
                    </a:solidFill>
                    <a:latin typeface="Garamond"/>
                  </a:rPr>
                  <a:t>Use association rule mining for link weight prediction</a:t>
                </a:r>
              </a:p>
              <a:p>
                <a:pPr lvl="1">
                  <a:spcBef>
                    <a:spcPts val="1300"/>
                  </a:spcBef>
                  <a:defRPr/>
                </a:pPr>
                <a:endParaRPr lang="en-US" dirty="0">
                  <a:solidFill>
                    <a:schemeClr val="tx1">
                      <a:lumMod val="85000"/>
                      <a:lumOff val="15000"/>
                    </a:schemeClr>
                  </a:solidFill>
                  <a:latin typeface="Garamond"/>
                </a:endParaRPr>
              </a:p>
              <a:p>
                <a:pPr marL="0" indent="0">
                  <a:spcBef>
                    <a:spcPts val="1300"/>
                  </a:spcBef>
                  <a:buNone/>
                  <a:defRPr/>
                </a:pPr>
                <a:endParaRPr lang="en-US" altLang="zh-CN" dirty="0">
                  <a:solidFill>
                    <a:schemeClr val="tx1">
                      <a:lumMod val="85000"/>
                      <a:lumOff val="15000"/>
                    </a:schemeClr>
                  </a:solidFill>
                  <a:latin typeface="Garamond"/>
                </a:endParaRPr>
              </a:p>
              <a:p>
                <a:pPr>
                  <a:spcBef>
                    <a:spcPts val="1300"/>
                  </a:spcBef>
                  <a:defRPr/>
                </a:pPr>
                <a:endParaRPr lang="zh-CN" altLang="en-US" dirty="0">
                  <a:solidFill>
                    <a:schemeClr val="tx1">
                      <a:lumMod val="85000"/>
                      <a:lumOff val="15000"/>
                    </a:schemeClr>
                  </a:solidFill>
                  <a:latin typeface="Garamond"/>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9747" y="2204864"/>
                <a:ext cx="5472607" cy="3960440"/>
              </a:xfrm>
              <a:blipFill>
                <a:blip r:embed="rId3"/>
                <a:stretch>
                  <a:fillRect l="-2339" t="-2773" r="-891" b="-19106"/>
                </a:stretch>
              </a:blipFill>
            </p:spPr>
            <p:txBody>
              <a:bodyPr/>
              <a:lstStyle/>
              <a:p>
                <a:r>
                  <a:rPr lang="zh-CN" altLang="en-US">
                    <a:noFill/>
                  </a:rPr>
                  <a:t> </a:t>
                </a:r>
              </a:p>
            </p:txBody>
          </p:sp>
        </mc:Fallback>
      </mc:AlternateContent>
      <p:pic>
        <p:nvPicPr>
          <p:cNvPr id="1026" name="Picture 2">
            <a:extLst>
              <a:ext uri="{FF2B5EF4-FFF2-40B4-BE49-F238E27FC236}">
                <a16:creationId xmlns:a16="http://schemas.microsoft.com/office/drawing/2014/main" id="{A34826D1-3B2D-41CE-B0DC-466DF67FB3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7968" y="1666540"/>
            <a:ext cx="6238795" cy="352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406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836712"/>
            <a:ext cx="11387667" cy="685800"/>
          </a:xfrm>
        </p:spPr>
        <p:txBody>
          <a:bodyPr/>
          <a:lstStyle/>
          <a:p>
            <a:r>
              <a:rPr lang="en-US" altLang="zh-CN" sz="4000" dirty="0">
                <a:solidFill>
                  <a:schemeClr val="tx1">
                    <a:lumMod val="85000"/>
                    <a:lumOff val="15000"/>
                  </a:schemeClr>
                </a:solidFill>
                <a:latin typeface="Garamond"/>
                <a:cs typeface="Garamond"/>
              </a:rPr>
              <a:t>Preliminary Results</a:t>
            </a:r>
          </a:p>
        </p:txBody>
      </p:sp>
      <p:sp>
        <p:nvSpPr>
          <p:cNvPr id="3" name="Content Placeholder 2"/>
          <p:cNvSpPr>
            <a:spLocks noGrp="1"/>
          </p:cNvSpPr>
          <p:nvPr>
            <p:ph idx="1"/>
          </p:nvPr>
        </p:nvSpPr>
        <p:spPr>
          <a:xfrm>
            <a:off x="335360" y="1522512"/>
            <a:ext cx="6192688" cy="4270305"/>
          </a:xfrm>
        </p:spPr>
        <p:txBody>
          <a:bodyPr/>
          <a:lstStyle/>
          <a:p>
            <a:pPr>
              <a:spcBef>
                <a:spcPts val="1300"/>
              </a:spcBef>
              <a:defRPr/>
            </a:pPr>
            <a:r>
              <a:rPr lang="en-US" dirty="0">
                <a:solidFill>
                  <a:schemeClr val="tx1">
                    <a:lumMod val="85000"/>
                    <a:lumOff val="15000"/>
                  </a:schemeClr>
                </a:solidFill>
                <a:latin typeface="Garamond"/>
              </a:rPr>
              <a:t>Jockey Club education data sets</a:t>
            </a:r>
          </a:p>
          <a:p>
            <a:pPr>
              <a:spcBef>
                <a:spcPts val="1300"/>
              </a:spcBef>
              <a:defRPr/>
            </a:pPr>
            <a:r>
              <a:rPr lang="en-US" dirty="0">
                <a:solidFill>
                  <a:schemeClr val="tx1">
                    <a:lumMod val="85000"/>
                    <a:lumOff val="15000"/>
                  </a:schemeClr>
                </a:solidFill>
                <a:latin typeface="Garamond"/>
              </a:rPr>
              <a:t>Preprocess </a:t>
            </a:r>
          </a:p>
          <a:p>
            <a:pPr lvl="1">
              <a:spcBef>
                <a:spcPts val="1300"/>
              </a:spcBef>
              <a:defRPr/>
            </a:pPr>
            <a:r>
              <a:rPr lang="en-US" sz="2400" dirty="0">
                <a:solidFill>
                  <a:schemeClr val="tx1">
                    <a:lumMod val="85000"/>
                    <a:lumOff val="15000"/>
                  </a:schemeClr>
                </a:solidFill>
                <a:latin typeface="Garamond"/>
              </a:rPr>
              <a:t>Chose data over 2017</a:t>
            </a:r>
          </a:p>
          <a:p>
            <a:pPr lvl="1">
              <a:spcBef>
                <a:spcPts val="1300"/>
              </a:spcBef>
              <a:defRPr/>
            </a:pPr>
            <a:r>
              <a:rPr lang="en-US" sz="2400" dirty="0">
                <a:solidFill>
                  <a:schemeClr val="tx1">
                    <a:lumMod val="85000"/>
                    <a:lumOff val="15000"/>
                  </a:schemeClr>
                </a:solidFill>
                <a:latin typeface="Garamond"/>
              </a:rPr>
              <a:t>Group student by awards and punishments</a:t>
            </a:r>
          </a:p>
          <a:p>
            <a:pPr>
              <a:spcBef>
                <a:spcPts val="1300"/>
              </a:spcBef>
              <a:defRPr/>
            </a:pPr>
            <a:r>
              <a:rPr lang="en-US" dirty="0">
                <a:solidFill>
                  <a:schemeClr val="tx1">
                    <a:lumMod val="85000"/>
                    <a:lumOff val="15000"/>
                  </a:schemeClr>
                </a:solidFill>
                <a:latin typeface="Garamond"/>
              </a:rPr>
              <a:t>Draw the performance distribution of each groups</a:t>
            </a:r>
            <a:endParaRPr lang="en-US" dirty="0">
              <a:solidFill>
                <a:schemeClr val="tx1">
                  <a:lumMod val="85000"/>
                  <a:lumOff val="15000"/>
                </a:schemeClr>
              </a:solidFill>
              <a:latin typeface="Garamond" panose="02020404030301010803" pitchFamily="18" charset="0"/>
              <a:ea typeface="SimSun" panose="02010600030101010101" pitchFamily="2" charset="-122"/>
            </a:endParaRPr>
          </a:p>
          <a:p>
            <a:pPr>
              <a:spcBef>
                <a:spcPts val="1300"/>
              </a:spcBef>
              <a:defRPr/>
            </a:pPr>
            <a:r>
              <a:rPr lang="en-US" dirty="0">
                <a:solidFill>
                  <a:schemeClr val="tx1">
                    <a:lumMod val="85000"/>
                    <a:lumOff val="15000"/>
                  </a:schemeClr>
                </a:solidFill>
                <a:latin typeface="Garamond"/>
              </a:rPr>
              <a:t>ANOVA analysis on the four groups</a:t>
            </a:r>
          </a:p>
        </p:txBody>
      </p:sp>
      <p:pic>
        <p:nvPicPr>
          <p:cNvPr id="8" name="图片 7" descr="图形用户界面&#10;&#10;描述已自动生成">
            <a:extLst>
              <a:ext uri="{FF2B5EF4-FFF2-40B4-BE49-F238E27FC236}">
                <a16:creationId xmlns:a16="http://schemas.microsoft.com/office/drawing/2014/main" id="{049D7211-F319-4BF1-93FE-3A3A6B32F6A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5203" y="2022727"/>
            <a:ext cx="4608512" cy="3998561"/>
          </a:xfrm>
          <a:prstGeom prst="rect">
            <a:avLst/>
          </a:prstGeom>
        </p:spPr>
      </p:pic>
    </p:spTree>
    <p:extLst>
      <p:ext uri="{BB962C8B-B14F-4D97-AF65-F5344CB8AC3E}">
        <p14:creationId xmlns:p14="http://schemas.microsoft.com/office/powerpoint/2010/main" val="3402572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836712"/>
            <a:ext cx="11387667" cy="685800"/>
          </a:xfrm>
        </p:spPr>
        <p:txBody>
          <a:bodyPr/>
          <a:lstStyle/>
          <a:p>
            <a:r>
              <a:rPr lang="en-US" altLang="zh-CN" sz="4000" dirty="0">
                <a:solidFill>
                  <a:schemeClr val="tx1">
                    <a:lumMod val="85000"/>
                    <a:lumOff val="15000"/>
                  </a:schemeClr>
                </a:solidFill>
                <a:latin typeface="Garamond"/>
                <a:cs typeface="Garamond"/>
              </a:rPr>
              <a:t>Preliminary Results</a:t>
            </a:r>
          </a:p>
        </p:txBody>
      </p:sp>
      <p:sp>
        <p:nvSpPr>
          <p:cNvPr id="3" name="Content Placeholder 2"/>
          <p:cNvSpPr>
            <a:spLocks noGrp="1"/>
          </p:cNvSpPr>
          <p:nvPr>
            <p:ph idx="1"/>
          </p:nvPr>
        </p:nvSpPr>
        <p:spPr>
          <a:xfrm>
            <a:off x="335360" y="1522512"/>
            <a:ext cx="6192688" cy="4270305"/>
          </a:xfrm>
        </p:spPr>
        <p:txBody>
          <a:bodyPr/>
          <a:lstStyle/>
          <a:p>
            <a:pPr>
              <a:spcBef>
                <a:spcPts val="1300"/>
              </a:spcBef>
              <a:defRPr/>
            </a:pPr>
            <a:r>
              <a:rPr lang="en-US" dirty="0">
                <a:solidFill>
                  <a:schemeClr val="tx1">
                    <a:lumMod val="85000"/>
                    <a:lumOff val="15000"/>
                  </a:schemeClr>
                </a:solidFill>
                <a:latin typeface="Garamond"/>
              </a:rPr>
              <a:t>Jockey Club education data sets</a:t>
            </a:r>
          </a:p>
          <a:p>
            <a:pPr>
              <a:spcBef>
                <a:spcPts val="1300"/>
              </a:spcBef>
              <a:defRPr/>
            </a:pPr>
            <a:r>
              <a:rPr lang="en-US" dirty="0">
                <a:solidFill>
                  <a:schemeClr val="tx1">
                    <a:lumMod val="85000"/>
                    <a:lumOff val="15000"/>
                  </a:schemeClr>
                </a:solidFill>
                <a:latin typeface="Garamond"/>
              </a:rPr>
              <a:t>Preprocess </a:t>
            </a:r>
          </a:p>
          <a:p>
            <a:pPr lvl="1">
              <a:spcBef>
                <a:spcPts val="1300"/>
              </a:spcBef>
              <a:defRPr/>
            </a:pPr>
            <a:r>
              <a:rPr lang="en-US" sz="2400" dirty="0">
                <a:solidFill>
                  <a:schemeClr val="tx1">
                    <a:lumMod val="85000"/>
                    <a:lumOff val="15000"/>
                  </a:schemeClr>
                </a:solidFill>
                <a:latin typeface="Garamond"/>
              </a:rPr>
              <a:t>Chose data over 2017</a:t>
            </a:r>
          </a:p>
          <a:p>
            <a:pPr lvl="1">
              <a:spcBef>
                <a:spcPts val="1300"/>
              </a:spcBef>
              <a:defRPr/>
            </a:pPr>
            <a:r>
              <a:rPr lang="en-US" sz="2400" dirty="0">
                <a:solidFill>
                  <a:schemeClr val="tx1">
                    <a:lumMod val="85000"/>
                    <a:lumOff val="15000"/>
                  </a:schemeClr>
                </a:solidFill>
                <a:latin typeface="Garamond"/>
              </a:rPr>
              <a:t>Group student by awards and punishments</a:t>
            </a:r>
          </a:p>
          <a:p>
            <a:pPr>
              <a:spcBef>
                <a:spcPts val="1300"/>
              </a:spcBef>
              <a:defRPr/>
            </a:pPr>
            <a:r>
              <a:rPr lang="en-US" dirty="0">
                <a:solidFill>
                  <a:schemeClr val="tx1">
                    <a:lumMod val="85000"/>
                    <a:lumOff val="15000"/>
                  </a:schemeClr>
                </a:solidFill>
                <a:latin typeface="Garamond"/>
              </a:rPr>
              <a:t>Draw the performance distribution of each groups</a:t>
            </a:r>
            <a:endParaRPr lang="en-US" dirty="0">
              <a:solidFill>
                <a:schemeClr val="tx1">
                  <a:lumMod val="85000"/>
                  <a:lumOff val="15000"/>
                </a:schemeClr>
              </a:solidFill>
              <a:latin typeface="Garamond" panose="02020404030301010803" pitchFamily="18" charset="0"/>
              <a:ea typeface="SimSun" panose="02010600030101010101" pitchFamily="2" charset="-122"/>
            </a:endParaRPr>
          </a:p>
          <a:p>
            <a:pPr>
              <a:spcBef>
                <a:spcPts val="1300"/>
              </a:spcBef>
              <a:defRPr/>
            </a:pPr>
            <a:r>
              <a:rPr lang="en-US" dirty="0">
                <a:solidFill>
                  <a:schemeClr val="tx1">
                    <a:lumMod val="85000"/>
                    <a:lumOff val="15000"/>
                  </a:schemeClr>
                </a:solidFill>
                <a:latin typeface="Garamond"/>
              </a:rPr>
              <a:t>ANOVA analysis on the four groups</a:t>
            </a:r>
          </a:p>
        </p:txBody>
      </p:sp>
      <p:pic>
        <p:nvPicPr>
          <p:cNvPr id="10" name="图片 9" descr="文本&#10;&#10;描述已自动生成">
            <a:extLst>
              <a:ext uri="{FF2B5EF4-FFF2-40B4-BE49-F238E27FC236}">
                <a16:creationId xmlns:a16="http://schemas.microsoft.com/office/drawing/2014/main" id="{FC544D41-DF25-488F-AD7F-823C242C6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192" y="3120782"/>
            <a:ext cx="2952328" cy="1185404"/>
          </a:xfrm>
          <a:prstGeom prst="rect">
            <a:avLst/>
          </a:prstGeom>
        </p:spPr>
      </p:pic>
    </p:spTree>
    <p:extLst>
      <p:ext uri="{BB962C8B-B14F-4D97-AF65-F5344CB8AC3E}">
        <p14:creationId xmlns:p14="http://schemas.microsoft.com/office/powerpoint/2010/main" val="3360980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EFD9F5C2-3FDB-4FF0-AE24-E85883301390}"/>
              </a:ext>
            </a:extLst>
          </p:cNvPr>
          <p:cNvGraphicFramePr>
            <a:graphicFrameLocks noGrp="1"/>
          </p:cNvGraphicFramePr>
          <p:nvPr>
            <p:ph idx="1"/>
            <p:extLst>
              <p:ext uri="{D42A27DB-BD31-4B8C-83A1-F6EECF244321}">
                <p14:modId xmlns:p14="http://schemas.microsoft.com/office/powerpoint/2010/main" val="1961222184"/>
              </p:ext>
            </p:extLst>
          </p:nvPr>
        </p:nvGraphicFramePr>
        <p:xfrm>
          <a:off x="334435" y="1412875"/>
          <a:ext cx="11523133" cy="5024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928C3F13-A321-4A2E-909A-E928F277742B}"/>
              </a:ext>
            </a:extLst>
          </p:cNvPr>
          <p:cNvSpPr txBox="1">
            <a:spLocks/>
          </p:cNvSpPr>
          <p:nvPr/>
        </p:nvSpPr>
        <p:spPr bwMode="auto">
          <a:xfrm>
            <a:off x="402166" y="836712"/>
            <a:ext cx="11387667" cy="68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kern="0" dirty="0">
                <a:solidFill>
                  <a:schemeClr val="tx1">
                    <a:lumMod val="85000"/>
                    <a:lumOff val="15000"/>
                  </a:schemeClr>
                </a:solidFill>
                <a:latin typeface="Garamond"/>
                <a:cs typeface="Garamond"/>
              </a:rPr>
              <a:t>Possible Factors</a:t>
            </a:r>
            <a:endParaRPr kumimoji="0" lang="en-US" kern="0" dirty="0"/>
          </a:p>
        </p:txBody>
      </p:sp>
    </p:spTree>
    <p:extLst>
      <p:ext uri="{BB962C8B-B14F-4D97-AF65-F5344CB8AC3E}">
        <p14:creationId xmlns:p14="http://schemas.microsoft.com/office/powerpoint/2010/main" val="152155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表&#10;&#10;描述已自动生成">
            <a:extLst>
              <a:ext uri="{FF2B5EF4-FFF2-40B4-BE49-F238E27FC236}">
                <a16:creationId xmlns:a16="http://schemas.microsoft.com/office/drawing/2014/main" id="{92317E5D-23E9-4937-91A9-796AB2117DD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06538" y="1454150"/>
            <a:ext cx="6035675" cy="4941888"/>
          </a:xfrm>
          <a:prstGeom prst="rect">
            <a:avLst/>
          </a:prstGeom>
        </p:spPr>
      </p:pic>
      <p:pic>
        <p:nvPicPr>
          <p:cNvPr id="9" name="图片 8" descr="图表&#10;&#10;描述已自动生成">
            <a:extLst>
              <a:ext uri="{FF2B5EF4-FFF2-40B4-BE49-F238E27FC236}">
                <a16:creationId xmlns:a16="http://schemas.microsoft.com/office/drawing/2014/main" id="{DA2CCCB7-B7C3-4C82-A3DF-841738291F1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24763" y="1454150"/>
            <a:ext cx="3060700" cy="2411413"/>
          </a:xfrm>
          <a:prstGeom prst="rect">
            <a:avLst/>
          </a:prstGeom>
        </p:spPr>
      </p:pic>
      <p:pic>
        <p:nvPicPr>
          <p:cNvPr id="10" name="内容占位符 4" descr="图表, 箱线图&#10;&#10;描述已自动生成">
            <a:extLst>
              <a:ext uri="{FF2B5EF4-FFF2-40B4-BE49-F238E27FC236}">
                <a16:creationId xmlns:a16="http://schemas.microsoft.com/office/drawing/2014/main" id="{1F8DCE6F-AA3B-4769-A169-CB98B3CD047F}"/>
              </a:ext>
            </a:extLst>
          </p:cNvPr>
          <p:cNvPicPr>
            <a:picLocks noGrp="1" noChangeAspect="1"/>
          </p:cNvPicPr>
          <p:nvPr>
            <p:ph idx="1"/>
          </p:nvPr>
        </p:nvPicPr>
        <p:blipFill>
          <a:blip r:embed="rId5" cstate="email">
            <a:extLst>
              <a:ext uri="{28A0092B-C50C-407E-A947-70E740481C1C}">
                <a14:useLocalDpi xmlns:a14="http://schemas.microsoft.com/office/drawing/2010/main" val="0"/>
              </a:ext>
            </a:extLst>
          </a:blip>
          <a:stretch>
            <a:fillRect/>
          </a:stretch>
        </p:blipFill>
        <p:spPr>
          <a:xfrm>
            <a:off x="7624763" y="3948113"/>
            <a:ext cx="3060700" cy="2447925"/>
          </a:xfrm>
        </p:spPr>
      </p:pic>
      <p:sp>
        <p:nvSpPr>
          <p:cNvPr id="14" name="Title 1">
            <a:extLst>
              <a:ext uri="{FF2B5EF4-FFF2-40B4-BE49-F238E27FC236}">
                <a16:creationId xmlns:a16="http://schemas.microsoft.com/office/drawing/2014/main" id="{EACDE901-124B-4A4B-BDEB-98B1DFE0522C}"/>
              </a:ext>
            </a:extLst>
          </p:cNvPr>
          <p:cNvSpPr>
            <a:spLocks noGrp="1"/>
          </p:cNvSpPr>
          <p:nvPr>
            <p:ph type="title"/>
          </p:nvPr>
        </p:nvSpPr>
        <p:spPr>
          <a:xfrm>
            <a:off x="334435" y="609600"/>
            <a:ext cx="11387667" cy="685800"/>
          </a:xfrm>
        </p:spPr>
        <p:txBody>
          <a:bodyPr wrap="square" anchor="b">
            <a:normAutofit fontScale="90000"/>
          </a:bodyPr>
          <a:lstStyle/>
          <a:p>
            <a:r>
              <a:rPr kumimoji="0" lang="en-US" altLang="zh-CN" kern="0" dirty="0">
                <a:solidFill>
                  <a:schemeClr val="tx1">
                    <a:lumMod val="85000"/>
                    <a:lumOff val="15000"/>
                  </a:schemeClr>
                </a:solidFill>
                <a:latin typeface="Garamond"/>
                <a:cs typeface="Garamond"/>
              </a:rPr>
              <a:t>Preliminary Results</a:t>
            </a:r>
            <a:endParaRPr kumimoji="0" lang="en-US" altLang="zh-CN" kern="0" dirty="0"/>
          </a:p>
        </p:txBody>
      </p:sp>
    </p:spTree>
    <p:extLst>
      <p:ext uri="{BB962C8B-B14F-4D97-AF65-F5344CB8AC3E}">
        <p14:creationId xmlns:p14="http://schemas.microsoft.com/office/powerpoint/2010/main" val="467093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15C10BF-B592-465D-8C01-9DAA06499746}"/>
              </a:ext>
            </a:extLst>
          </p:cNvPr>
          <p:cNvSpPr>
            <a:spLocks noGrp="1"/>
          </p:cNvSpPr>
          <p:nvPr>
            <p:ph type="title"/>
          </p:nvPr>
        </p:nvSpPr>
        <p:spPr>
          <a:xfrm>
            <a:off x="334435" y="609600"/>
            <a:ext cx="11387667" cy="685800"/>
          </a:xfrm>
        </p:spPr>
        <p:txBody>
          <a:bodyPr wrap="square" anchor="b">
            <a:normAutofit fontScale="90000"/>
          </a:bodyPr>
          <a:lstStyle/>
          <a:p>
            <a:r>
              <a:rPr kumimoji="0" lang="en-US" altLang="zh-CN" kern="0" dirty="0">
                <a:solidFill>
                  <a:schemeClr val="tx1">
                    <a:lumMod val="85000"/>
                    <a:lumOff val="15000"/>
                  </a:schemeClr>
                </a:solidFill>
                <a:latin typeface="Garamond"/>
                <a:cs typeface="Garamond"/>
              </a:rPr>
              <a:t>Preliminary Results</a:t>
            </a:r>
            <a:endParaRPr kumimoji="0" lang="en-US" altLang="zh-CN" kern="0" dirty="0"/>
          </a:p>
        </p:txBody>
      </p:sp>
      <p:pic>
        <p:nvPicPr>
          <p:cNvPr id="5" name="内容占位符 4" descr="表格&#10;&#10;描述已自动生成">
            <a:extLst>
              <a:ext uri="{FF2B5EF4-FFF2-40B4-BE49-F238E27FC236}">
                <a16:creationId xmlns:a16="http://schemas.microsoft.com/office/drawing/2014/main" id="{04EDFB30-E354-4814-83A6-E27B839CF493}"/>
              </a:ext>
            </a:extLst>
          </p:cNvPr>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283852" y="1558390"/>
            <a:ext cx="7488832" cy="3313158"/>
          </a:xfrm>
        </p:spPr>
      </p:pic>
      <p:sp>
        <p:nvSpPr>
          <p:cNvPr id="8" name="Content Placeholder 2">
            <a:extLst>
              <a:ext uri="{FF2B5EF4-FFF2-40B4-BE49-F238E27FC236}">
                <a16:creationId xmlns:a16="http://schemas.microsoft.com/office/drawing/2014/main" id="{1FB01969-4E0F-48D0-B776-F1C383318A06}"/>
              </a:ext>
            </a:extLst>
          </p:cNvPr>
          <p:cNvSpPr txBox="1">
            <a:spLocks/>
          </p:cNvSpPr>
          <p:nvPr/>
        </p:nvSpPr>
        <p:spPr bwMode="auto">
          <a:xfrm>
            <a:off x="551384" y="4941169"/>
            <a:ext cx="9721080" cy="1800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kern="0" dirty="0">
                <a:solidFill>
                  <a:schemeClr val="tx1">
                    <a:lumMod val="85000"/>
                    <a:lumOff val="15000"/>
                  </a:schemeClr>
                </a:solidFill>
                <a:latin typeface="Garamond"/>
              </a:rPr>
              <a:t>ANOVA </a:t>
            </a:r>
          </a:p>
          <a:p>
            <a:pPr>
              <a:spcBef>
                <a:spcPts val="1300"/>
              </a:spcBef>
              <a:defRPr/>
            </a:pPr>
            <a:r>
              <a:rPr kumimoji="0" lang="en-US" kern="0" dirty="0">
                <a:solidFill>
                  <a:schemeClr val="tx1">
                    <a:lumMod val="85000"/>
                    <a:lumOff val="15000"/>
                  </a:schemeClr>
                </a:solidFill>
                <a:latin typeface="Garamond"/>
              </a:rPr>
              <a:t>Used for significance test of difference between two or more samples</a:t>
            </a:r>
          </a:p>
        </p:txBody>
      </p:sp>
    </p:spTree>
    <p:extLst>
      <p:ext uri="{BB962C8B-B14F-4D97-AF65-F5344CB8AC3E}">
        <p14:creationId xmlns:p14="http://schemas.microsoft.com/office/powerpoint/2010/main" val="504590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15C10BF-B592-465D-8C01-9DAA06499746}"/>
              </a:ext>
            </a:extLst>
          </p:cNvPr>
          <p:cNvSpPr>
            <a:spLocks noGrp="1"/>
          </p:cNvSpPr>
          <p:nvPr>
            <p:ph type="title"/>
          </p:nvPr>
        </p:nvSpPr>
        <p:spPr>
          <a:xfrm>
            <a:off x="334435" y="609600"/>
            <a:ext cx="11387667" cy="685800"/>
          </a:xfrm>
        </p:spPr>
        <p:txBody>
          <a:bodyPr wrap="square" anchor="b">
            <a:normAutofit fontScale="90000"/>
          </a:bodyPr>
          <a:lstStyle/>
          <a:p>
            <a:r>
              <a:rPr kumimoji="0" lang="en-US" altLang="zh-CN" kern="0" dirty="0">
                <a:solidFill>
                  <a:schemeClr val="tx1">
                    <a:lumMod val="85000"/>
                    <a:lumOff val="15000"/>
                  </a:schemeClr>
                </a:solidFill>
                <a:latin typeface="Garamond"/>
                <a:cs typeface="Garamond"/>
              </a:rPr>
              <a:t>Preliminary Results</a:t>
            </a:r>
            <a:endParaRPr kumimoji="0" lang="en-US" altLang="zh-CN" kern="0" dirty="0"/>
          </a:p>
        </p:txBody>
      </p:sp>
      <p:pic>
        <p:nvPicPr>
          <p:cNvPr id="5" name="内容占位符 4" descr="表格&#10;&#10;描述已自动生成">
            <a:extLst>
              <a:ext uri="{FF2B5EF4-FFF2-40B4-BE49-F238E27FC236}">
                <a16:creationId xmlns:a16="http://schemas.microsoft.com/office/drawing/2014/main" id="{04EDFB30-E354-4814-83A6-E27B839CF493}"/>
              </a:ext>
            </a:extLst>
          </p:cNvPr>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283852" y="1558390"/>
            <a:ext cx="7488832" cy="3313158"/>
          </a:xfrm>
        </p:spPr>
      </p:pic>
      <p:sp>
        <p:nvSpPr>
          <p:cNvPr id="8" name="Content Placeholder 2">
            <a:extLst>
              <a:ext uri="{FF2B5EF4-FFF2-40B4-BE49-F238E27FC236}">
                <a16:creationId xmlns:a16="http://schemas.microsoft.com/office/drawing/2014/main" id="{1FB01969-4E0F-48D0-B776-F1C383318A06}"/>
              </a:ext>
            </a:extLst>
          </p:cNvPr>
          <p:cNvSpPr txBox="1">
            <a:spLocks/>
          </p:cNvSpPr>
          <p:nvPr/>
        </p:nvSpPr>
        <p:spPr bwMode="auto">
          <a:xfrm>
            <a:off x="551384" y="4941169"/>
            <a:ext cx="9721080" cy="2016224"/>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kern="0" dirty="0">
                <a:solidFill>
                  <a:schemeClr val="tx1">
                    <a:lumMod val="85000"/>
                    <a:lumOff val="15000"/>
                  </a:schemeClr>
                </a:solidFill>
                <a:latin typeface="Garamond"/>
              </a:rPr>
              <a:t> </a:t>
            </a:r>
            <a:r>
              <a:rPr kumimoji="0" lang="en-US" kern="0" dirty="0" err="1">
                <a:solidFill>
                  <a:schemeClr val="tx1">
                    <a:lumMod val="85000"/>
                    <a:lumOff val="15000"/>
                  </a:schemeClr>
                </a:solidFill>
                <a:latin typeface="Garamond"/>
              </a:rPr>
              <a:t>P_value</a:t>
            </a:r>
            <a:r>
              <a:rPr kumimoji="0" lang="en-US" kern="0" dirty="0">
                <a:solidFill>
                  <a:schemeClr val="tx1">
                    <a:lumMod val="85000"/>
                    <a:lumOff val="15000"/>
                  </a:schemeClr>
                </a:solidFill>
                <a:latin typeface="Garamond"/>
              </a:rPr>
              <a:t>&lt;0.05</a:t>
            </a:r>
          </a:p>
          <a:p>
            <a:pPr>
              <a:spcBef>
                <a:spcPts val="1300"/>
              </a:spcBef>
              <a:defRPr/>
            </a:pPr>
            <a:r>
              <a:rPr kumimoji="0" lang="en-US" kern="0" dirty="0">
                <a:solidFill>
                  <a:schemeClr val="tx1">
                    <a:lumMod val="85000"/>
                    <a:lumOff val="15000"/>
                  </a:schemeClr>
                </a:solidFill>
                <a:latin typeface="Garamond"/>
              </a:rPr>
              <a:t> This indicates that there are statistical significant differences between data groups</a:t>
            </a:r>
          </a:p>
          <a:p>
            <a:pPr>
              <a:spcBef>
                <a:spcPts val="1300"/>
              </a:spcBef>
              <a:defRPr/>
            </a:pPr>
            <a:endParaRPr kumimoji="0" lang="en-US" kern="0" dirty="0">
              <a:solidFill>
                <a:schemeClr val="tx1">
                  <a:lumMod val="85000"/>
                  <a:lumOff val="15000"/>
                </a:schemeClr>
              </a:solidFill>
              <a:latin typeface="Garamond"/>
            </a:endParaRPr>
          </a:p>
        </p:txBody>
      </p:sp>
      <p:sp>
        <p:nvSpPr>
          <p:cNvPr id="6" name="椭圆 5">
            <a:extLst>
              <a:ext uri="{FF2B5EF4-FFF2-40B4-BE49-F238E27FC236}">
                <a16:creationId xmlns:a16="http://schemas.microsoft.com/office/drawing/2014/main" id="{7F687B93-D812-4C9C-B815-18C13A910A7D}"/>
              </a:ext>
            </a:extLst>
          </p:cNvPr>
          <p:cNvSpPr/>
          <p:nvPr/>
        </p:nvSpPr>
        <p:spPr>
          <a:xfrm>
            <a:off x="4116242" y="3717032"/>
            <a:ext cx="936104" cy="432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0BDB118-6F31-45BA-811A-F312EA02A6E6}"/>
              </a:ext>
            </a:extLst>
          </p:cNvPr>
          <p:cNvSpPr/>
          <p:nvPr/>
        </p:nvSpPr>
        <p:spPr>
          <a:xfrm>
            <a:off x="6168008" y="4258287"/>
            <a:ext cx="936104" cy="432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0103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nfografik Symbole Corona-Infektion EN - number of unknown caes">
            <a:extLst>
              <a:ext uri="{FF2B5EF4-FFF2-40B4-BE49-F238E27FC236}">
                <a16:creationId xmlns:a16="http://schemas.microsoft.com/office/drawing/2014/main" id="{91DFDF1A-2BAA-49EC-A8A6-473D88C86A30}"/>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1" b="-9468"/>
          <a:stretch/>
        </p:blipFill>
        <p:spPr bwMode="auto">
          <a:xfrm>
            <a:off x="0" y="-1"/>
            <a:ext cx="12192000" cy="750732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7D5E0F42-ADE7-474C-8927-357212A825FA}"/>
              </a:ext>
            </a:extLst>
          </p:cNvPr>
          <p:cNvSpPr txBox="1"/>
          <p:nvPr/>
        </p:nvSpPr>
        <p:spPr>
          <a:xfrm>
            <a:off x="1415480" y="5373216"/>
            <a:ext cx="10225136" cy="400110"/>
          </a:xfrm>
          <a:prstGeom prst="rect">
            <a:avLst/>
          </a:prstGeom>
          <a:noFill/>
        </p:spPr>
        <p:txBody>
          <a:bodyPr wrap="square">
            <a:spAutoFit/>
          </a:bodyPr>
          <a:lstStyle/>
          <a:p>
            <a:pPr marL="342900" indent="-342900" algn="l" eaLnBrk="0" hangingPunct="0">
              <a:spcBef>
                <a:spcPts val="1300"/>
              </a:spcBef>
              <a:buClr>
                <a:srgbClr val="3C3C65"/>
              </a:buClr>
              <a:buSzPct val="110000"/>
              <a:buFont typeface="Arial" charset="0"/>
              <a:buChar char="•"/>
              <a:defRPr/>
            </a:pPr>
            <a:r>
              <a:rPr kumimoji="0" lang="en-US" altLang="zh-CN" sz="2000" kern="0" dirty="0">
                <a:solidFill>
                  <a:schemeClr val="tx1">
                    <a:lumMod val="85000"/>
                    <a:lumOff val="15000"/>
                  </a:schemeClr>
                </a:solidFill>
                <a:latin typeface="Garamond"/>
                <a:ea typeface="+mn-ea"/>
                <a:cs typeface="Helvetica"/>
              </a:rPr>
              <a:t>It depends on a country's </a:t>
            </a:r>
            <a:r>
              <a:rPr kumimoji="0" lang="en-US" altLang="zh-CN" sz="2000" kern="0" dirty="0">
                <a:solidFill>
                  <a:srgbClr val="C00000"/>
                </a:solidFill>
                <a:latin typeface="Garamond"/>
                <a:ea typeface="+mn-ea"/>
                <a:cs typeface="Helvetica"/>
              </a:rPr>
              <a:t>testing capacity </a:t>
            </a:r>
            <a:r>
              <a:rPr kumimoji="0" lang="en-US" altLang="zh-CN" sz="2000" kern="0" dirty="0">
                <a:solidFill>
                  <a:schemeClr val="tx1">
                    <a:lumMod val="85000"/>
                    <a:lumOff val="15000"/>
                  </a:schemeClr>
                </a:solidFill>
                <a:latin typeface="Garamond"/>
                <a:ea typeface="+mn-ea"/>
                <a:cs typeface="Helvetica"/>
              </a:rPr>
              <a:t>and </a:t>
            </a:r>
            <a:r>
              <a:rPr kumimoji="0" lang="en-US" altLang="zh-CN" sz="2000" kern="0" dirty="0">
                <a:solidFill>
                  <a:srgbClr val="C00000"/>
                </a:solidFill>
                <a:latin typeface="Garamond"/>
                <a:ea typeface="+mn-ea"/>
                <a:cs typeface="Helvetica"/>
              </a:rPr>
              <a:t>how many people are willing to be tested</a:t>
            </a:r>
            <a:r>
              <a:rPr kumimoji="0" lang="en-US" altLang="zh-CN" sz="2000" kern="0" dirty="0">
                <a:solidFill>
                  <a:schemeClr val="tx1">
                    <a:lumMod val="85000"/>
                    <a:lumOff val="15000"/>
                  </a:schemeClr>
                </a:solidFill>
                <a:latin typeface="Garamond"/>
                <a:ea typeface="+mn-ea"/>
                <a:cs typeface="Helvetica"/>
              </a:rPr>
              <a:t>.</a:t>
            </a:r>
            <a:endParaRPr kumimoji="0" lang="zh-CN" altLang="en-US" sz="2000" kern="0" dirty="0">
              <a:solidFill>
                <a:schemeClr val="tx1">
                  <a:lumMod val="85000"/>
                  <a:lumOff val="15000"/>
                </a:schemeClr>
              </a:solidFill>
              <a:latin typeface="Garamond"/>
              <a:ea typeface="+mn-ea"/>
              <a:cs typeface="Helvetica"/>
            </a:endParaRPr>
          </a:p>
        </p:txBody>
      </p:sp>
      <p:pic>
        <p:nvPicPr>
          <p:cNvPr id="6" name="Picture 2" descr="Infografik Symbole Corona-Infektion EN - number of unknown caes">
            <a:extLst>
              <a:ext uri="{FF2B5EF4-FFF2-40B4-BE49-F238E27FC236}">
                <a16:creationId xmlns:a16="http://schemas.microsoft.com/office/drawing/2014/main" id="{5C48133D-6B55-46F4-AA37-8FD8961340F4}"/>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51703" t="76127" r="38445" b="11754"/>
          <a:stretch/>
        </p:blipFill>
        <p:spPr bwMode="auto">
          <a:xfrm>
            <a:off x="585325" y="5964403"/>
            <a:ext cx="772192" cy="534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752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AE39AD0C-53FF-4E3B-B664-AA19E5D41404}"/>
              </a:ext>
            </a:extLst>
          </p:cNvPr>
          <p:cNvSpPr txBox="1"/>
          <p:nvPr/>
        </p:nvSpPr>
        <p:spPr>
          <a:xfrm>
            <a:off x="479376" y="1518804"/>
            <a:ext cx="6094428" cy="3554819"/>
          </a:xfrm>
          <a:prstGeom prst="rect">
            <a:avLst/>
          </a:prstGeom>
          <a:noFill/>
        </p:spPr>
        <p:txBody>
          <a:bodyPr wrap="square">
            <a:spAutoFit/>
          </a:bodyPr>
          <a:lstStyle/>
          <a:p>
            <a:pPr algn="l" eaLnBrk="0" hangingPunct="0">
              <a:spcBef>
                <a:spcPts val="1300"/>
              </a:spcBef>
              <a:buClr>
                <a:srgbClr val="3C3C65"/>
              </a:buClr>
              <a:buSzPct val="110000"/>
              <a:defRPr/>
            </a:pPr>
            <a:r>
              <a:rPr lang="en-US" altLang="zh-CN" sz="2800" dirty="0">
                <a:solidFill>
                  <a:schemeClr val="tx1">
                    <a:lumMod val="85000"/>
                    <a:lumOff val="15000"/>
                  </a:schemeClr>
                </a:solidFill>
                <a:latin typeface="Garamond"/>
                <a:ea typeface="+mn-ea"/>
                <a:cs typeface="Helvetica"/>
              </a:rPr>
              <a:t>    Virus transmission potential</a:t>
            </a:r>
          </a:p>
          <a:p>
            <a:pPr marL="733425" lvl="1" indent="-347663" algn="l" eaLnBrk="0" hangingPunct="0">
              <a:spcBef>
                <a:spcPts val="1300"/>
              </a:spcBef>
              <a:buClr>
                <a:srgbClr val="651425"/>
              </a:buClr>
              <a:buSzPct val="100000"/>
              <a:buFont typeface="Lucida Grande" charset="0"/>
              <a:buChar char="-"/>
              <a:defRPr/>
            </a:pPr>
            <a:r>
              <a:rPr lang="en-US" altLang="zh-CN" sz="2200" dirty="0">
                <a:solidFill>
                  <a:schemeClr val="tx1">
                    <a:lumMod val="85000"/>
                    <a:lumOff val="15000"/>
                  </a:schemeClr>
                </a:solidFill>
                <a:latin typeface="Garamond"/>
                <a:ea typeface="+mn-ea"/>
                <a:cs typeface="Helvetica"/>
              </a:rPr>
              <a:t>Infection rates </a:t>
            </a:r>
          </a:p>
          <a:p>
            <a:pPr marL="733425" lvl="1" indent="-347663" algn="l" eaLnBrk="0" hangingPunct="0">
              <a:spcBef>
                <a:spcPts val="1300"/>
              </a:spcBef>
              <a:buClr>
                <a:srgbClr val="651425"/>
              </a:buClr>
              <a:buSzPct val="100000"/>
              <a:buFont typeface="Lucida Grande" charset="0"/>
              <a:buChar char="-"/>
              <a:defRPr/>
            </a:pPr>
            <a:r>
              <a:rPr lang="en-US" altLang="zh-CN" sz="2200" dirty="0">
                <a:solidFill>
                  <a:schemeClr val="tx1">
                    <a:lumMod val="85000"/>
                    <a:lumOff val="15000"/>
                  </a:schemeClr>
                </a:solidFill>
                <a:latin typeface="Garamond"/>
                <a:ea typeface="+mn-ea"/>
                <a:cs typeface="Helvetica"/>
              </a:rPr>
              <a:t>Evolution of virus infectivity</a:t>
            </a:r>
          </a:p>
          <a:p>
            <a:pPr marL="733425" lvl="1" indent="-347663" algn="l" eaLnBrk="0" hangingPunct="0">
              <a:spcBef>
                <a:spcPts val="1300"/>
              </a:spcBef>
              <a:buClr>
                <a:srgbClr val="651425"/>
              </a:buClr>
              <a:buSzPct val="100000"/>
              <a:buFont typeface="Lucida Grande" charset="0"/>
              <a:buChar char="-"/>
              <a:defRPr/>
            </a:pPr>
            <a:r>
              <a:rPr lang="en-US" altLang="zh-CN" sz="2200" dirty="0">
                <a:solidFill>
                  <a:schemeClr val="tx1">
                    <a:lumMod val="85000"/>
                    <a:lumOff val="15000"/>
                  </a:schemeClr>
                </a:solidFill>
                <a:latin typeface="Garamond"/>
                <a:ea typeface="+mn-ea"/>
                <a:cs typeface="Helvetica"/>
              </a:rPr>
              <a:t>Virus transmission distance</a:t>
            </a:r>
          </a:p>
          <a:p>
            <a:pPr marL="733425" lvl="1" indent="-347663" algn="l" eaLnBrk="0" hangingPunct="0">
              <a:spcBef>
                <a:spcPts val="1300"/>
              </a:spcBef>
              <a:buClr>
                <a:srgbClr val="651425"/>
              </a:buClr>
              <a:buSzPct val="100000"/>
              <a:buFont typeface="Lucida Grande" charset="0"/>
              <a:buChar char="-"/>
              <a:defRPr/>
            </a:pPr>
            <a:r>
              <a:rPr lang="en-US" altLang="zh-CN" sz="2200" dirty="0">
                <a:solidFill>
                  <a:schemeClr val="tx1">
                    <a:lumMod val="85000"/>
                    <a:lumOff val="15000"/>
                  </a:schemeClr>
                </a:solidFill>
                <a:latin typeface="Garamond"/>
                <a:ea typeface="+mn-ea"/>
                <a:cs typeface="Helvetica"/>
              </a:rPr>
              <a:t>Contagious periods</a:t>
            </a:r>
          </a:p>
          <a:p>
            <a:pPr marL="733425" lvl="1" indent="-347663" algn="l" eaLnBrk="0" hangingPunct="0">
              <a:spcBef>
                <a:spcPts val="1300"/>
              </a:spcBef>
              <a:buClr>
                <a:srgbClr val="651425"/>
              </a:buClr>
              <a:buSzPct val="100000"/>
              <a:buFont typeface="Lucida Grande" charset="0"/>
              <a:buChar char="-"/>
              <a:defRPr/>
            </a:pPr>
            <a:r>
              <a:rPr lang="en-US" altLang="zh-CN" sz="2200" dirty="0">
                <a:solidFill>
                  <a:schemeClr val="tx1">
                    <a:lumMod val="85000"/>
                    <a:lumOff val="15000"/>
                  </a:schemeClr>
                </a:solidFill>
                <a:latin typeface="Garamond"/>
                <a:ea typeface="+mn-ea"/>
                <a:cs typeface="Helvetica"/>
              </a:rPr>
              <a:t>Susceptibility</a:t>
            </a:r>
          </a:p>
          <a:p>
            <a:pPr marL="733425" lvl="1" indent="-347663" algn="l" eaLnBrk="0" hangingPunct="0">
              <a:spcBef>
                <a:spcPts val="1300"/>
              </a:spcBef>
              <a:buClr>
                <a:srgbClr val="651425"/>
              </a:buClr>
              <a:buSzPct val="100000"/>
              <a:buFont typeface="Lucida Grande" charset="0"/>
              <a:buChar char="-"/>
              <a:defRPr/>
            </a:pPr>
            <a:r>
              <a:rPr lang="en-US" altLang="zh-CN" sz="2200" dirty="0">
                <a:solidFill>
                  <a:schemeClr val="tx1">
                    <a:lumMod val="85000"/>
                    <a:lumOff val="15000"/>
                  </a:schemeClr>
                </a:solidFill>
                <a:latin typeface="Garamond"/>
                <a:ea typeface="+mn-ea"/>
                <a:cs typeface="Helvetica"/>
              </a:rPr>
              <a:t>Bias</a:t>
            </a:r>
          </a:p>
        </p:txBody>
      </p:sp>
      <p:sp>
        <p:nvSpPr>
          <p:cNvPr id="15" name="Title 1">
            <a:extLst>
              <a:ext uri="{FF2B5EF4-FFF2-40B4-BE49-F238E27FC236}">
                <a16:creationId xmlns:a16="http://schemas.microsoft.com/office/drawing/2014/main" id="{7D0C017C-9154-4235-8B51-7EC4CF06F53E}"/>
              </a:ext>
            </a:extLst>
          </p:cNvPr>
          <p:cNvSpPr txBox="1">
            <a:spLocks/>
          </p:cNvSpPr>
          <p:nvPr/>
        </p:nvSpPr>
        <p:spPr bwMode="auto">
          <a:xfrm>
            <a:off x="402166" y="817247"/>
            <a:ext cx="11387667" cy="685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kern="0" dirty="0">
                <a:solidFill>
                  <a:schemeClr val="tx1">
                    <a:lumMod val="85000"/>
                    <a:lumOff val="15000"/>
                  </a:schemeClr>
                </a:solidFill>
                <a:latin typeface="Garamond"/>
                <a:cs typeface="Garamond"/>
              </a:rPr>
              <a:t>Possible Factors</a:t>
            </a:r>
            <a:endParaRPr kumimoji="0" lang="en-US" kern="0" dirty="0"/>
          </a:p>
        </p:txBody>
      </p:sp>
      <p:pic>
        <p:nvPicPr>
          <p:cNvPr id="6152" name="Picture 8" descr="Why it's important to know how fluids move">
            <a:extLst>
              <a:ext uri="{FF2B5EF4-FFF2-40B4-BE49-F238E27FC236}">
                <a16:creationId xmlns:a16="http://schemas.microsoft.com/office/drawing/2014/main" id="{FEBAD026-A67F-4C15-A9AB-429DBEE12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582" y="4811297"/>
            <a:ext cx="2762250" cy="1657350"/>
          </a:xfrm>
          <a:prstGeom prst="rect">
            <a:avLst/>
          </a:prstGeom>
          <a:ln>
            <a:noFill/>
          </a:ln>
          <a:effectLst>
            <a:softEdge rad="31750"/>
          </a:effectLst>
          <a:extLst>
            <a:ext uri="{909E8E84-426E-40DD-AFC4-6F175D3DCCD1}">
              <a14:hiddenFill xmlns:a14="http://schemas.microsoft.com/office/drawing/2010/main">
                <a:solidFill>
                  <a:srgbClr val="FFFFFF"/>
                </a:solidFill>
              </a14:hiddenFill>
            </a:ext>
          </a:extLst>
        </p:spPr>
      </p:pic>
      <p:sp>
        <p:nvSpPr>
          <p:cNvPr id="7" name="矩形 6" descr="2019 新冠肺炎 纯色填充">
            <a:extLst>
              <a:ext uri="{FF2B5EF4-FFF2-40B4-BE49-F238E27FC236}">
                <a16:creationId xmlns:a16="http://schemas.microsoft.com/office/drawing/2014/main" id="{00B53993-2CC1-446F-83F1-7CC65121485D}"/>
              </a:ext>
            </a:extLst>
          </p:cNvPr>
          <p:cNvSpPr/>
          <p:nvPr/>
        </p:nvSpPr>
        <p:spPr>
          <a:xfrm>
            <a:off x="335360" y="1503047"/>
            <a:ext cx="541732" cy="541732"/>
          </a:xfrm>
          <a:prstGeom prst="rect">
            <a:avLst/>
          </a:prstGeom>
          <a: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Content Placeholder 2">
            <a:extLst>
              <a:ext uri="{FF2B5EF4-FFF2-40B4-BE49-F238E27FC236}">
                <a16:creationId xmlns:a16="http://schemas.microsoft.com/office/drawing/2014/main" id="{D8647812-7D26-47EE-888A-806FB048BEEF}"/>
              </a:ext>
            </a:extLst>
          </p:cNvPr>
          <p:cNvSpPr>
            <a:spLocks noGrp="1"/>
          </p:cNvSpPr>
          <p:nvPr>
            <p:ph idx="1"/>
          </p:nvPr>
        </p:nvSpPr>
        <p:spPr>
          <a:xfrm>
            <a:off x="7176120" y="1504510"/>
            <a:ext cx="3888432" cy="3685617"/>
          </a:xfrm>
        </p:spPr>
        <p:txBody>
          <a:bodyPr/>
          <a:lstStyle/>
          <a:p>
            <a:pPr marL="0" indent="0">
              <a:spcBef>
                <a:spcPts val="1300"/>
              </a:spcBef>
              <a:buNone/>
              <a:defRPr/>
            </a:pPr>
            <a:r>
              <a:rPr lang="en-US" sz="2800" dirty="0">
                <a:solidFill>
                  <a:schemeClr val="tx1">
                    <a:lumMod val="85000"/>
                    <a:lumOff val="15000"/>
                  </a:schemeClr>
                </a:solidFill>
                <a:latin typeface="Garamond"/>
              </a:rPr>
              <a:t>   Policy intervention</a:t>
            </a:r>
          </a:p>
          <a:p>
            <a:pPr lvl="1">
              <a:spcBef>
                <a:spcPts val="1300"/>
              </a:spcBef>
              <a:defRPr/>
            </a:pPr>
            <a:r>
              <a:rPr lang="en-US" sz="2200" dirty="0">
                <a:solidFill>
                  <a:schemeClr val="tx1">
                    <a:lumMod val="85000"/>
                    <a:lumOff val="15000"/>
                  </a:schemeClr>
                </a:solidFill>
                <a:latin typeface="Garamond"/>
              </a:rPr>
              <a:t>Open for entertainment</a:t>
            </a:r>
            <a:endParaRPr lang="en-US" sz="2200" dirty="0">
              <a:solidFill>
                <a:schemeClr val="tx1">
                  <a:lumMod val="85000"/>
                  <a:lumOff val="15000"/>
                </a:schemeClr>
              </a:solidFill>
              <a:highlight>
                <a:srgbClr val="FFFF00"/>
              </a:highlight>
              <a:latin typeface="Garamond"/>
            </a:endParaRPr>
          </a:p>
          <a:p>
            <a:pPr lvl="1">
              <a:spcBef>
                <a:spcPts val="1300"/>
              </a:spcBef>
              <a:defRPr/>
            </a:pPr>
            <a:r>
              <a:rPr lang="en-US" sz="2200" dirty="0">
                <a:solidFill>
                  <a:schemeClr val="tx1">
                    <a:lumMod val="85000"/>
                    <a:lumOff val="15000"/>
                  </a:schemeClr>
                </a:solidFill>
                <a:latin typeface="Garamond"/>
              </a:rPr>
              <a:t>D</a:t>
            </a:r>
            <a:r>
              <a:rPr lang="en-US" altLang="zh-CN" sz="2200" dirty="0">
                <a:solidFill>
                  <a:schemeClr val="tx1">
                    <a:lumMod val="85000"/>
                    <a:lumOff val="15000"/>
                  </a:schemeClr>
                </a:solidFill>
                <a:latin typeface="Garamond"/>
              </a:rPr>
              <a:t>ine</a:t>
            </a:r>
            <a:r>
              <a:rPr lang="en-US" sz="2200" dirty="0">
                <a:solidFill>
                  <a:schemeClr val="tx1">
                    <a:lumMod val="85000"/>
                    <a:lumOff val="15000"/>
                  </a:schemeClr>
                </a:solidFill>
                <a:latin typeface="Garamond"/>
              </a:rPr>
              <a:t>-in rules</a:t>
            </a:r>
          </a:p>
          <a:p>
            <a:pPr lvl="1">
              <a:spcBef>
                <a:spcPts val="1300"/>
              </a:spcBef>
              <a:defRPr/>
            </a:pPr>
            <a:r>
              <a:rPr lang="en-US" sz="2200" dirty="0">
                <a:solidFill>
                  <a:schemeClr val="tx1">
                    <a:lumMod val="85000"/>
                    <a:lumOff val="15000"/>
                  </a:schemeClr>
                </a:solidFill>
                <a:latin typeface="Garamond"/>
              </a:rPr>
              <a:t>Isolation time</a:t>
            </a:r>
          </a:p>
          <a:p>
            <a:pPr lvl="1">
              <a:spcBef>
                <a:spcPts val="1300"/>
              </a:spcBef>
              <a:defRPr/>
            </a:pPr>
            <a:r>
              <a:rPr lang="en-US" sz="2200" dirty="0">
                <a:solidFill>
                  <a:schemeClr val="tx1">
                    <a:lumMod val="85000"/>
                    <a:lumOff val="15000"/>
                  </a:schemeClr>
                </a:solidFill>
                <a:latin typeface="Garamond"/>
              </a:rPr>
              <a:t>Immigration policy</a:t>
            </a:r>
          </a:p>
          <a:p>
            <a:pPr lvl="1">
              <a:spcBef>
                <a:spcPts val="1300"/>
              </a:spcBef>
              <a:defRPr/>
            </a:pPr>
            <a:r>
              <a:rPr lang="en-US" sz="2200" dirty="0">
                <a:solidFill>
                  <a:schemeClr val="tx1">
                    <a:lumMod val="85000"/>
                    <a:lumOff val="15000"/>
                  </a:schemeClr>
                </a:solidFill>
                <a:latin typeface="Garamond"/>
              </a:rPr>
              <a:t>Citizen-wide testing</a:t>
            </a:r>
            <a:endParaRPr lang="en-US" altLang="zh-CN" sz="2400" dirty="0">
              <a:solidFill>
                <a:schemeClr val="tx1">
                  <a:lumMod val="85000"/>
                  <a:lumOff val="15000"/>
                </a:schemeClr>
              </a:solidFill>
              <a:latin typeface="Garamond"/>
            </a:endParaRPr>
          </a:p>
          <a:p>
            <a:pPr lvl="1">
              <a:spcBef>
                <a:spcPts val="1300"/>
              </a:spcBef>
              <a:defRPr/>
            </a:pPr>
            <a:endParaRPr lang="en-US" sz="2000" dirty="0">
              <a:solidFill>
                <a:schemeClr val="tx1">
                  <a:lumMod val="85000"/>
                  <a:lumOff val="15000"/>
                </a:schemeClr>
              </a:solidFill>
              <a:latin typeface="Garamond"/>
            </a:endParaRPr>
          </a:p>
        </p:txBody>
      </p:sp>
      <p:pic>
        <p:nvPicPr>
          <p:cNvPr id="12" name="Picture 10" descr="面对新冠港府收紧防疫政策">
            <a:extLst>
              <a:ext uri="{FF2B5EF4-FFF2-40B4-BE49-F238E27FC236}">
                <a16:creationId xmlns:a16="http://schemas.microsoft.com/office/drawing/2014/main" id="{D3AF89DB-DD26-4210-AD87-BDE42EFE684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560"/>
          <a:stretch/>
        </p:blipFill>
        <p:spPr bwMode="auto">
          <a:xfrm>
            <a:off x="7884269" y="4825579"/>
            <a:ext cx="2641476" cy="1600200"/>
          </a:xfrm>
          <a:prstGeom prst="rect">
            <a:avLst/>
          </a:prstGeom>
          <a:ln>
            <a:noFill/>
          </a:ln>
          <a:effectLst>
            <a:softEdge rad="31750"/>
          </a:effectLst>
          <a:extLst>
            <a:ext uri="{909E8E84-426E-40DD-AFC4-6F175D3DCCD1}">
              <a14:hiddenFill xmlns:a14="http://schemas.microsoft.com/office/drawing/2010/main">
                <a:solidFill>
                  <a:srgbClr val="FFFFFF"/>
                </a:solidFill>
              </a14:hiddenFill>
            </a:ext>
          </a:extLst>
        </p:spPr>
      </p:pic>
      <p:sp>
        <p:nvSpPr>
          <p:cNvPr id="13" name="矩形 12" descr="组">
            <a:extLst>
              <a:ext uri="{FF2B5EF4-FFF2-40B4-BE49-F238E27FC236}">
                <a16:creationId xmlns:a16="http://schemas.microsoft.com/office/drawing/2014/main" id="{85B9513C-7C6D-41EB-8F8B-66FA7572E233}"/>
              </a:ext>
            </a:extLst>
          </p:cNvPr>
          <p:cNvSpPr/>
          <p:nvPr/>
        </p:nvSpPr>
        <p:spPr>
          <a:xfrm>
            <a:off x="6960096" y="1503047"/>
            <a:ext cx="541731" cy="541731"/>
          </a:xfrm>
          <a:prstGeom prst="rect">
            <a:avLst/>
          </a:prstGeom>
          <a:blipFill rotWithShape="1">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4290042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标记">
            <a:extLst>
              <a:ext uri="{FF2B5EF4-FFF2-40B4-BE49-F238E27FC236}">
                <a16:creationId xmlns:a16="http://schemas.microsoft.com/office/drawing/2014/main" id="{DC50A957-8470-4DC7-B99A-11D7DB0C1F2D}"/>
              </a:ext>
            </a:extLst>
          </p:cNvPr>
          <p:cNvSpPr/>
          <p:nvPr/>
        </p:nvSpPr>
        <p:spPr>
          <a:xfrm>
            <a:off x="6497856" y="1700808"/>
            <a:ext cx="685800" cy="685800"/>
          </a:xfrm>
          <a:prstGeom prst="rect">
            <a:avLst/>
          </a:prstGeom>
          <a: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dirty="0"/>
          </a:p>
        </p:txBody>
      </p:sp>
      <p:sp>
        <p:nvSpPr>
          <p:cNvPr id="15" name="Title 1">
            <a:extLst>
              <a:ext uri="{FF2B5EF4-FFF2-40B4-BE49-F238E27FC236}">
                <a16:creationId xmlns:a16="http://schemas.microsoft.com/office/drawing/2014/main" id="{7D0C017C-9154-4235-8B51-7EC4CF06F53E}"/>
              </a:ext>
            </a:extLst>
          </p:cNvPr>
          <p:cNvSpPr txBox="1">
            <a:spLocks/>
          </p:cNvSpPr>
          <p:nvPr/>
        </p:nvSpPr>
        <p:spPr bwMode="auto">
          <a:xfrm>
            <a:off x="402166" y="836712"/>
            <a:ext cx="11387667" cy="68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kern="0" dirty="0">
                <a:solidFill>
                  <a:schemeClr val="tx1">
                    <a:lumMod val="85000"/>
                    <a:lumOff val="15000"/>
                  </a:schemeClr>
                </a:solidFill>
                <a:latin typeface="Garamond"/>
                <a:cs typeface="Garamond"/>
              </a:rPr>
              <a:t>Possible Factors</a:t>
            </a:r>
            <a:endParaRPr kumimoji="0" lang="en-US" kern="0" dirty="0"/>
          </a:p>
        </p:txBody>
      </p:sp>
      <p:sp>
        <p:nvSpPr>
          <p:cNvPr id="10" name="Content Placeholder 2">
            <a:extLst>
              <a:ext uri="{FF2B5EF4-FFF2-40B4-BE49-F238E27FC236}">
                <a16:creationId xmlns:a16="http://schemas.microsoft.com/office/drawing/2014/main" id="{D85D2247-2C41-41C6-A935-F01A2AF3CCB4}"/>
              </a:ext>
            </a:extLst>
          </p:cNvPr>
          <p:cNvSpPr txBox="1">
            <a:spLocks/>
          </p:cNvSpPr>
          <p:nvPr/>
        </p:nvSpPr>
        <p:spPr bwMode="auto">
          <a:xfrm>
            <a:off x="6672427" y="1700808"/>
            <a:ext cx="5472608" cy="368561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marL="0" indent="0">
              <a:spcBef>
                <a:spcPts val="1300"/>
              </a:spcBef>
              <a:buNone/>
              <a:defRPr/>
            </a:pPr>
            <a:r>
              <a:rPr kumimoji="0" lang="en-US" sz="2800" kern="0" dirty="0">
                <a:solidFill>
                  <a:schemeClr val="tx1">
                    <a:lumMod val="85000"/>
                    <a:lumOff val="15000"/>
                  </a:schemeClr>
                </a:solidFill>
                <a:latin typeface="Garamond"/>
              </a:rPr>
              <a:t>     Spatial location attribute</a:t>
            </a:r>
          </a:p>
          <a:p>
            <a:pPr lvl="1">
              <a:spcBef>
                <a:spcPts val="1300"/>
              </a:spcBef>
              <a:defRPr/>
            </a:pPr>
            <a:r>
              <a:rPr kumimoji="0" lang="en-US" sz="2000" kern="0" dirty="0">
                <a:solidFill>
                  <a:schemeClr val="tx1">
                    <a:lumMod val="85000"/>
                    <a:lumOff val="15000"/>
                  </a:schemeClr>
                </a:solidFill>
                <a:latin typeface="Garamond"/>
              </a:rPr>
              <a:t>Time spent together</a:t>
            </a:r>
          </a:p>
          <a:p>
            <a:pPr lvl="1">
              <a:spcBef>
                <a:spcPts val="1300"/>
              </a:spcBef>
              <a:defRPr/>
            </a:pPr>
            <a:r>
              <a:rPr kumimoji="0" lang="en-US" sz="2000" kern="0" dirty="0">
                <a:solidFill>
                  <a:schemeClr val="tx1">
                    <a:lumMod val="85000"/>
                    <a:lumOff val="15000"/>
                  </a:schemeClr>
                </a:solidFill>
                <a:latin typeface="Garamond"/>
              </a:rPr>
              <a:t>Whether </a:t>
            </a:r>
            <a:r>
              <a:rPr kumimoji="0" lang="en-US" altLang="zh-CN" sz="2000" kern="0" dirty="0">
                <a:solidFill>
                  <a:schemeClr val="tx1">
                    <a:lumMod val="85000"/>
                    <a:lumOff val="15000"/>
                  </a:schemeClr>
                </a:solidFill>
                <a:latin typeface="Garamond"/>
              </a:rPr>
              <a:t>masks are allowed</a:t>
            </a:r>
            <a:r>
              <a:rPr kumimoji="0" lang="en-US" sz="2000" kern="0" dirty="0">
                <a:solidFill>
                  <a:schemeClr val="tx1">
                    <a:lumMod val="85000"/>
                    <a:lumOff val="15000"/>
                  </a:schemeClr>
                </a:solidFill>
                <a:latin typeface="Garamond"/>
              </a:rPr>
              <a:t> to be taken of</a:t>
            </a:r>
            <a:r>
              <a:rPr kumimoji="0" lang="en-US" altLang="zh-CN" sz="2000" kern="0" dirty="0">
                <a:solidFill>
                  <a:schemeClr val="tx1">
                    <a:lumMod val="85000"/>
                    <a:lumOff val="15000"/>
                  </a:schemeClr>
                </a:solidFill>
                <a:latin typeface="Garamond"/>
              </a:rPr>
              <a:t>f</a:t>
            </a:r>
            <a:endParaRPr kumimoji="0" lang="en-US" sz="2000" kern="0" dirty="0">
              <a:solidFill>
                <a:schemeClr val="tx1">
                  <a:lumMod val="85000"/>
                  <a:lumOff val="15000"/>
                </a:schemeClr>
              </a:solidFill>
              <a:latin typeface="Garamond"/>
            </a:endParaRPr>
          </a:p>
          <a:p>
            <a:pPr lvl="1">
              <a:spcBef>
                <a:spcPts val="1300"/>
              </a:spcBef>
              <a:defRPr/>
            </a:pPr>
            <a:r>
              <a:rPr kumimoji="0" lang="en-US" sz="2000" kern="0" dirty="0">
                <a:solidFill>
                  <a:schemeClr val="tx1">
                    <a:lumMod val="85000"/>
                    <a:lumOff val="15000"/>
                  </a:schemeClr>
                </a:solidFill>
                <a:latin typeface="Garamond"/>
              </a:rPr>
              <a:t>Contact distance</a:t>
            </a:r>
          </a:p>
          <a:p>
            <a:pPr lvl="1">
              <a:spcBef>
                <a:spcPts val="1300"/>
              </a:spcBef>
              <a:defRPr/>
            </a:pPr>
            <a:r>
              <a:rPr kumimoji="0" lang="en-US" sz="2000" kern="0" dirty="0">
                <a:solidFill>
                  <a:schemeClr val="tx1">
                    <a:lumMod val="85000"/>
                    <a:lumOff val="15000"/>
                  </a:schemeClr>
                </a:solidFill>
                <a:latin typeface="Garamond"/>
              </a:rPr>
              <a:t>Corresponding intervention policies</a:t>
            </a:r>
          </a:p>
        </p:txBody>
      </p:sp>
      <p:pic>
        <p:nvPicPr>
          <p:cNvPr id="12" name="Picture 6" descr="香港再添確診100例10日祭出更嚴防疫措施| 兩岸| 中央社CNA">
            <a:extLst>
              <a:ext uri="{FF2B5EF4-FFF2-40B4-BE49-F238E27FC236}">
                <a16:creationId xmlns:a16="http://schemas.microsoft.com/office/drawing/2014/main" id="{0F77D0D4-CAD9-44A3-A0FE-2C6E1774EEB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3712"/>
          <a:stretch/>
        </p:blipFill>
        <p:spPr bwMode="auto">
          <a:xfrm>
            <a:off x="7608168" y="4881127"/>
            <a:ext cx="2799437" cy="1607459"/>
          </a:xfrm>
          <a:prstGeom prst="rect">
            <a:avLst/>
          </a:prstGeom>
          <a:ln>
            <a:noFill/>
          </a:ln>
          <a:effectLst>
            <a:softEdge rad="31750"/>
          </a:effectLst>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C7A9AFF0-FD95-423A-BFBE-1E7CB417769C}"/>
              </a:ext>
            </a:extLst>
          </p:cNvPr>
          <p:cNvSpPr txBox="1"/>
          <p:nvPr/>
        </p:nvSpPr>
        <p:spPr>
          <a:xfrm>
            <a:off x="402166" y="1644615"/>
            <a:ext cx="6094428" cy="3049553"/>
          </a:xfrm>
          <a:prstGeom prst="rect">
            <a:avLst/>
          </a:prstGeom>
          <a:noFill/>
        </p:spPr>
        <p:txBody>
          <a:bodyPr wrap="square">
            <a:spAutoFit/>
          </a:bodyPr>
          <a:lstStyle/>
          <a:p>
            <a:pPr algn="l" eaLnBrk="0" hangingPunct="0">
              <a:spcBef>
                <a:spcPts val="1300"/>
              </a:spcBef>
              <a:buClr>
                <a:srgbClr val="3C3C65"/>
              </a:buClr>
              <a:buSzPct val="110000"/>
              <a:defRPr/>
            </a:pPr>
            <a:r>
              <a:rPr lang="en-US" altLang="zh-CN" sz="2800" dirty="0">
                <a:solidFill>
                  <a:schemeClr val="tx1">
                    <a:lumMod val="85000"/>
                    <a:lumOff val="15000"/>
                  </a:schemeClr>
                </a:solidFill>
                <a:latin typeface="Garamond"/>
                <a:ea typeface="+mn-ea"/>
                <a:cs typeface="Helvetica"/>
              </a:rPr>
              <a:t>    People related factors</a:t>
            </a:r>
          </a:p>
          <a:p>
            <a:pPr marL="733425" lvl="1" indent="-347663" algn="l" eaLnBrk="0" hangingPunct="0">
              <a:spcBef>
                <a:spcPts val="1300"/>
              </a:spcBef>
              <a:buClr>
                <a:srgbClr val="651425"/>
              </a:buClr>
              <a:buSzPct val="100000"/>
              <a:buFont typeface="Lucida Grande" charset="0"/>
              <a:buChar char="-"/>
              <a:defRPr/>
            </a:pPr>
            <a:r>
              <a:rPr lang="en-US" altLang="zh-CN" sz="2200" dirty="0">
                <a:solidFill>
                  <a:schemeClr val="tx1">
                    <a:lumMod val="85000"/>
                    <a:lumOff val="15000"/>
                  </a:schemeClr>
                </a:solidFill>
                <a:latin typeface="Garamond"/>
                <a:ea typeface="+mn-ea"/>
                <a:cs typeface="Helvetica"/>
              </a:rPr>
              <a:t>The population density</a:t>
            </a:r>
          </a:p>
          <a:p>
            <a:pPr marL="733425" lvl="1" indent="-347663" algn="l" eaLnBrk="0" hangingPunct="0">
              <a:spcBef>
                <a:spcPts val="1300"/>
              </a:spcBef>
              <a:buClr>
                <a:srgbClr val="651425"/>
              </a:buClr>
              <a:buSzPct val="100000"/>
              <a:buFont typeface="Lucida Grande" charset="0"/>
              <a:buChar char="-"/>
              <a:defRPr/>
            </a:pPr>
            <a:r>
              <a:rPr lang="en-US" altLang="zh-CN" sz="2200" dirty="0">
                <a:solidFill>
                  <a:schemeClr val="tx1">
                    <a:lumMod val="85000"/>
                    <a:lumOff val="15000"/>
                  </a:schemeClr>
                </a:solidFill>
                <a:latin typeface="Garamond"/>
                <a:ea typeface="+mn-ea"/>
                <a:cs typeface="Helvetica"/>
              </a:rPr>
              <a:t>The number of infections tested per day</a:t>
            </a:r>
          </a:p>
          <a:p>
            <a:pPr marL="733425" lvl="1" indent="-347663" algn="l" eaLnBrk="0" hangingPunct="0">
              <a:spcBef>
                <a:spcPts val="1300"/>
              </a:spcBef>
              <a:buClr>
                <a:srgbClr val="651425"/>
              </a:buClr>
              <a:buSzPct val="100000"/>
              <a:buFont typeface="Lucida Grande" charset="0"/>
              <a:buChar char="-"/>
              <a:defRPr/>
            </a:pPr>
            <a:r>
              <a:rPr lang="en-US" altLang="zh-CN" sz="2200" dirty="0">
                <a:solidFill>
                  <a:schemeClr val="tx1">
                    <a:lumMod val="85000"/>
                    <a:lumOff val="15000"/>
                  </a:schemeClr>
                </a:solidFill>
                <a:latin typeface="Garamond"/>
                <a:ea typeface="+mn-ea"/>
                <a:cs typeface="Helvetica"/>
              </a:rPr>
              <a:t>Number of uninfected persons</a:t>
            </a:r>
          </a:p>
          <a:p>
            <a:pPr marL="733425" lvl="1" indent="-347663" algn="l" eaLnBrk="0" hangingPunct="0">
              <a:spcBef>
                <a:spcPts val="1300"/>
              </a:spcBef>
              <a:buClr>
                <a:srgbClr val="651425"/>
              </a:buClr>
              <a:buSzPct val="100000"/>
              <a:buFont typeface="Lucida Grande" charset="0"/>
              <a:buChar char="-"/>
              <a:defRPr/>
            </a:pPr>
            <a:r>
              <a:rPr lang="en-US" altLang="zh-CN" sz="2200" dirty="0">
                <a:solidFill>
                  <a:schemeClr val="tx1">
                    <a:lumMod val="85000"/>
                    <a:lumOff val="15000"/>
                  </a:schemeClr>
                </a:solidFill>
                <a:latin typeface="Garamond"/>
                <a:ea typeface="+mn-ea"/>
                <a:cs typeface="Helvetica"/>
              </a:rPr>
              <a:t>Number of hospital tests per day</a:t>
            </a:r>
          </a:p>
          <a:p>
            <a:pPr marL="733425" lvl="1" indent="-347663" algn="l" eaLnBrk="0" hangingPunct="0">
              <a:spcBef>
                <a:spcPts val="1300"/>
              </a:spcBef>
              <a:buClr>
                <a:srgbClr val="651425"/>
              </a:buClr>
              <a:buSzPct val="100000"/>
              <a:buFont typeface="Lucida Grande" charset="0"/>
              <a:buChar char="-"/>
              <a:defRPr/>
            </a:pPr>
            <a:r>
              <a:rPr lang="en-US" altLang="zh-CN" sz="2200" dirty="0">
                <a:solidFill>
                  <a:schemeClr val="tx1">
                    <a:lumMod val="85000"/>
                    <a:lumOff val="15000"/>
                  </a:schemeClr>
                </a:solidFill>
                <a:latin typeface="Garamond"/>
                <a:ea typeface="+mn-ea"/>
                <a:cs typeface="Helvetica"/>
              </a:rPr>
              <a:t>Demographic</a:t>
            </a:r>
          </a:p>
        </p:txBody>
      </p:sp>
      <p:pic>
        <p:nvPicPr>
          <p:cNvPr id="14" name="Picture 8" descr="現在，只能自救了！」政策反覆、反應慢半拍，談香港為何疫情再起？｜某某出走／老靈魂。赤子心｜換日線">
            <a:extLst>
              <a:ext uri="{FF2B5EF4-FFF2-40B4-BE49-F238E27FC236}">
                <a16:creationId xmlns:a16="http://schemas.microsoft.com/office/drawing/2014/main" id="{544AF9E6-0A6F-44C7-8E44-424BF0B4F2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8671" y="4868249"/>
            <a:ext cx="2724150" cy="167640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pic>
        <p:nvPicPr>
          <p:cNvPr id="5" name="图形 4" descr="男人 纯色填充">
            <a:extLst>
              <a:ext uri="{FF2B5EF4-FFF2-40B4-BE49-F238E27FC236}">
                <a16:creationId xmlns:a16="http://schemas.microsoft.com/office/drawing/2014/main" id="{F3ED432B-7AE7-4E2E-82BB-BC928CB53C44}"/>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333" y="1693683"/>
            <a:ext cx="550057" cy="550057"/>
          </a:xfrm>
          <a:prstGeom prst="rect">
            <a:avLst/>
          </a:prstGeom>
        </p:spPr>
      </p:pic>
    </p:spTree>
    <p:extLst>
      <p:ext uri="{BB962C8B-B14F-4D97-AF65-F5344CB8AC3E}">
        <p14:creationId xmlns:p14="http://schemas.microsoft.com/office/powerpoint/2010/main" val="2496892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166" y="1763375"/>
            <a:ext cx="5837850" cy="4277378"/>
          </a:xfrm>
        </p:spPr>
        <p:txBody>
          <a:bodyPr/>
          <a:lstStyle/>
          <a:p>
            <a:pPr marL="514350" indent="-514350">
              <a:spcBef>
                <a:spcPts val="1300"/>
              </a:spcBef>
              <a:buFont typeface="+mj-ea"/>
              <a:buAutoNum type="circleNumDbPlain"/>
              <a:defRPr/>
            </a:pPr>
            <a:r>
              <a:rPr lang="en-US" sz="2800" dirty="0">
                <a:solidFill>
                  <a:schemeClr val="tx1">
                    <a:lumMod val="85000"/>
                    <a:lumOff val="15000"/>
                  </a:schemeClr>
                </a:solidFill>
                <a:latin typeface="Garamond"/>
              </a:rPr>
              <a:t>Will the infectivity change over time? </a:t>
            </a:r>
            <a:r>
              <a:rPr lang="en-US" sz="2800" dirty="0">
                <a:solidFill>
                  <a:schemeClr val="bg1">
                    <a:lumMod val="50000"/>
                  </a:schemeClr>
                </a:solidFill>
                <a:latin typeface="Garamond"/>
              </a:rPr>
              <a:t>(known)</a:t>
            </a:r>
          </a:p>
          <a:p>
            <a:pPr marL="514350" indent="-514350">
              <a:spcBef>
                <a:spcPts val="1300"/>
              </a:spcBef>
              <a:buFont typeface="+mj-ea"/>
              <a:buAutoNum type="circleNumDbPlain"/>
              <a:defRPr/>
            </a:pPr>
            <a:r>
              <a:rPr lang="en-US" sz="2800" dirty="0">
                <a:solidFill>
                  <a:schemeClr val="tx1">
                    <a:lumMod val="85000"/>
                    <a:lumOff val="15000"/>
                  </a:schemeClr>
                </a:solidFill>
                <a:latin typeface="Garamond"/>
              </a:rPr>
              <a:t>How many people can one person infect? </a:t>
            </a:r>
            <a:r>
              <a:rPr lang="en-US" sz="2800" dirty="0">
                <a:solidFill>
                  <a:schemeClr val="bg1">
                    <a:lumMod val="50000"/>
                  </a:schemeClr>
                </a:solidFill>
                <a:latin typeface="Garamond"/>
              </a:rPr>
              <a:t>(known)</a:t>
            </a:r>
          </a:p>
          <a:p>
            <a:pPr marL="514350" indent="-514350">
              <a:spcBef>
                <a:spcPts val="1300"/>
              </a:spcBef>
              <a:buFont typeface="+mj-ea"/>
              <a:buAutoNum type="circleNumDbPlain"/>
              <a:defRPr/>
            </a:pPr>
            <a:r>
              <a:rPr lang="en-US" sz="2800" dirty="0">
                <a:solidFill>
                  <a:schemeClr val="tx1">
                    <a:lumMod val="85000"/>
                    <a:lumOff val="15000"/>
                  </a:schemeClr>
                </a:solidFill>
                <a:latin typeface="Garamond"/>
              </a:rPr>
              <a:t>Under what conditions will the outbreak be under control?</a:t>
            </a:r>
            <a:r>
              <a:rPr lang="en-US" altLang="zh-CN" sz="2800" dirty="0">
                <a:solidFill>
                  <a:schemeClr val="bg1">
                    <a:lumMod val="50000"/>
                  </a:schemeClr>
                </a:solidFill>
                <a:latin typeface="Garamond"/>
              </a:rPr>
              <a:t> (known)</a:t>
            </a:r>
            <a:endParaRPr lang="en-US" sz="2800" dirty="0">
              <a:solidFill>
                <a:schemeClr val="tx1">
                  <a:lumMod val="85000"/>
                  <a:lumOff val="15000"/>
                </a:schemeClr>
              </a:solidFill>
              <a:latin typeface="Garamond"/>
            </a:endParaRPr>
          </a:p>
          <a:p>
            <a:pPr marL="514350" indent="-514350">
              <a:spcBef>
                <a:spcPts val="1300"/>
              </a:spcBef>
              <a:buFont typeface="+mj-ea"/>
              <a:buAutoNum type="circleNumDbPlain"/>
              <a:defRPr/>
            </a:pPr>
            <a:r>
              <a:rPr lang="en-US" sz="2800" dirty="0">
                <a:solidFill>
                  <a:schemeClr val="tx1">
                    <a:lumMod val="85000"/>
                    <a:lumOff val="15000"/>
                  </a:schemeClr>
                </a:solidFill>
                <a:latin typeface="Garamond"/>
              </a:rPr>
              <a:t>When does a virus become more or less contagious as it mutates?</a:t>
            </a:r>
          </a:p>
          <a:p>
            <a:pPr marL="514350" indent="-514350">
              <a:spcBef>
                <a:spcPts val="1300"/>
              </a:spcBef>
              <a:buFont typeface="+mj-ea"/>
              <a:buAutoNum type="circleNumDbPlain"/>
              <a:defRPr/>
            </a:pPr>
            <a:endParaRPr lang="en-US" sz="2800" dirty="0">
              <a:solidFill>
                <a:schemeClr val="tx1">
                  <a:lumMod val="85000"/>
                  <a:lumOff val="15000"/>
                </a:schemeClr>
              </a:solidFill>
              <a:latin typeface="Garamond"/>
            </a:endParaRPr>
          </a:p>
        </p:txBody>
      </p:sp>
      <p:sp>
        <p:nvSpPr>
          <p:cNvPr id="15" name="Title 1">
            <a:extLst>
              <a:ext uri="{FF2B5EF4-FFF2-40B4-BE49-F238E27FC236}">
                <a16:creationId xmlns:a16="http://schemas.microsoft.com/office/drawing/2014/main" id="{7D0C017C-9154-4235-8B51-7EC4CF06F53E}"/>
              </a:ext>
            </a:extLst>
          </p:cNvPr>
          <p:cNvSpPr txBox="1">
            <a:spLocks/>
          </p:cNvSpPr>
          <p:nvPr/>
        </p:nvSpPr>
        <p:spPr bwMode="auto">
          <a:xfrm>
            <a:off x="402166" y="817247"/>
            <a:ext cx="11387667" cy="68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kern="0" dirty="0">
                <a:solidFill>
                  <a:schemeClr val="tx1">
                    <a:lumMod val="85000"/>
                    <a:lumOff val="15000"/>
                  </a:schemeClr>
                </a:solidFill>
                <a:latin typeface="Garamond"/>
                <a:cs typeface="Garamond"/>
              </a:rPr>
              <a:t>Concern</a:t>
            </a:r>
            <a:r>
              <a:rPr kumimoji="0" lang="en-US" altLang="zh-CN" kern="0" dirty="0">
                <a:solidFill>
                  <a:schemeClr val="tx1">
                    <a:lumMod val="85000"/>
                    <a:lumOff val="15000"/>
                  </a:schemeClr>
                </a:solidFill>
                <a:latin typeface="Garamond"/>
                <a:cs typeface="Garamond"/>
              </a:rPr>
              <a:t>s towards Possible Factors</a:t>
            </a:r>
            <a:endParaRPr kumimoji="0" lang="en-US" kern="0" dirty="0"/>
          </a:p>
        </p:txBody>
      </p:sp>
      <p:sp>
        <p:nvSpPr>
          <p:cNvPr id="8" name="文本框 7">
            <a:extLst>
              <a:ext uri="{FF2B5EF4-FFF2-40B4-BE49-F238E27FC236}">
                <a16:creationId xmlns:a16="http://schemas.microsoft.com/office/drawing/2014/main" id="{199AB099-EB95-46BB-A55C-CEF5AACACC53}"/>
              </a:ext>
            </a:extLst>
          </p:cNvPr>
          <p:cNvSpPr txBox="1"/>
          <p:nvPr/>
        </p:nvSpPr>
        <p:spPr>
          <a:xfrm>
            <a:off x="6384032" y="1770384"/>
            <a:ext cx="5688630" cy="4637167"/>
          </a:xfrm>
          <a:prstGeom prst="rect">
            <a:avLst/>
          </a:prstGeom>
          <a:noFill/>
        </p:spPr>
        <p:txBody>
          <a:bodyPr wrap="square">
            <a:spAutoFit/>
          </a:bodyPr>
          <a:lstStyle/>
          <a:p>
            <a:pPr marL="514350" indent="-514350" algn="l" eaLnBrk="0" hangingPunct="0">
              <a:spcBef>
                <a:spcPts val="1300"/>
              </a:spcBef>
              <a:buClr>
                <a:srgbClr val="3C3C65"/>
              </a:buClr>
              <a:buSzPct val="110000"/>
              <a:buFont typeface="+mj-ea"/>
              <a:buAutoNum type="circleNumDbPlain" startAt="5"/>
              <a:defRPr/>
            </a:pPr>
            <a:r>
              <a:rPr lang="en-US" altLang="zh-CN" sz="2800" dirty="0">
                <a:solidFill>
                  <a:schemeClr val="tx1">
                    <a:lumMod val="85000"/>
                    <a:lumOff val="15000"/>
                  </a:schemeClr>
                </a:solidFill>
                <a:latin typeface="Garamond"/>
              </a:rPr>
              <a:t>Distance of disease transmission</a:t>
            </a:r>
            <a:r>
              <a:rPr lang="en-US" altLang="zh-CN" sz="2800" dirty="0">
                <a:solidFill>
                  <a:schemeClr val="bg1">
                    <a:lumMod val="50000"/>
                  </a:schemeClr>
                </a:solidFill>
                <a:latin typeface="Garamond"/>
              </a:rPr>
              <a:t>(known)</a:t>
            </a:r>
          </a:p>
          <a:p>
            <a:pPr marL="514350" indent="-514350" algn="l" eaLnBrk="0" hangingPunct="0">
              <a:spcBef>
                <a:spcPts val="1300"/>
              </a:spcBef>
              <a:buClr>
                <a:srgbClr val="3C3C65"/>
              </a:buClr>
              <a:buSzPct val="110000"/>
              <a:buFont typeface="+mj-ea"/>
              <a:buAutoNum type="circleNumDbPlain" startAt="5"/>
              <a:defRPr/>
            </a:pPr>
            <a:r>
              <a:rPr lang="en-US" altLang="zh-CN" sz="2800" dirty="0">
                <a:solidFill>
                  <a:schemeClr val="tx1">
                    <a:lumMod val="85000"/>
                    <a:lumOff val="15000"/>
                  </a:schemeClr>
                </a:solidFill>
                <a:latin typeface="Garamond"/>
                <a:ea typeface="+mn-ea"/>
                <a:cs typeface="Helvetica"/>
              </a:rPr>
              <a:t>How effective interventions can be?</a:t>
            </a:r>
            <a:r>
              <a:rPr lang="en-US" altLang="zh-CN" sz="2800" dirty="0">
                <a:solidFill>
                  <a:schemeClr val="bg1">
                    <a:lumMod val="50000"/>
                  </a:schemeClr>
                </a:solidFill>
                <a:latin typeface="Garamond"/>
              </a:rPr>
              <a:t> (known)</a:t>
            </a:r>
            <a:endParaRPr lang="en-US" altLang="zh-CN" sz="2800" dirty="0">
              <a:solidFill>
                <a:schemeClr val="tx1">
                  <a:lumMod val="85000"/>
                  <a:lumOff val="15000"/>
                </a:schemeClr>
              </a:solidFill>
              <a:latin typeface="Garamond"/>
              <a:ea typeface="+mn-ea"/>
              <a:cs typeface="Helvetica"/>
            </a:endParaRPr>
          </a:p>
          <a:p>
            <a:pPr marL="514350" indent="-514350" algn="l" eaLnBrk="0" hangingPunct="0">
              <a:spcBef>
                <a:spcPts val="1300"/>
              </a:spcBef>
              <a:buClr>
                <a:srgbClr val="3C3C65"/>
              </a:buClr>
              <a:buSzPct val="110000"/>
              <a:buFont typeface="+mj-ea"/>
              <a:buAutoNum type="circleNumDbPlain" startAt="5"/>
              <a:defRPr/>
            </a:pPr>
            <a:r>
              <a:rPr lang="en-US" altLang="zh-CN" sz="2800" dirty="0">
                <a:solidFill>
                  <a:schemeClr val="tx1">
                    <a:lumMod val="85000"/>
                    <a:lumOff val="15000"/>
                  </a:schemeClr>
                </a:solidFill>
                <a:latin typeface="Garamond"/>
                <a:ea typeface="+mn-ea"/>
                <a:cs typeface="Helvetica"/>
              </a:rPr>
              <a:t>Testing capacity in Hong Kong</a:t>
            </a:r>
          </a:p>
          <a:p>
            <a:pPr marL="514350" indent="-514350" algn="l" eaLnBrk="0" hangingPunct="0">
              <a:spcBef>
                <a:spcPts val="1300"/>
              </a:spcBef>
              <a:buClr>
                <a:srgbClr val="3C3C65"/>
              </a:buClr>
              <a:buSzPct val="110000"/>
              <a:buFont typeface="+mj-ea"/>
              <a:buAutoNum type="circleNumDbPlain" startAt="5"/>
              <a:defRPr/>
            </a:pPr>
            <a:r>
              <a:rPr lang="en-US" altLang="zh-CN" sz="2800" dirty="0">
                <a:solidFill>
                  <a:schemeClr val="tx1">
                    <a:lumMod val="85000"/>
                    <a:lumOff val="15000"/>
                  </a:schemeClr>
                </a:solidFill>
                <a:latin typeface="Garamond"/>
                <a:ea typeface="+mn-ea"/>
                <a:cs typeface="Helvetica"/>
              </a:rPr>
              <a:t>How many people are willing to test for suspicious symptoms?</a:t>
            </a:r>
          </a:p>
          <a:p>
            <a:pPr marL="514350" indent="-514350" algn="l" eaLnBrk="0" hangingPunct="0">
              <a:spcBef>
                <a:spcPts val="1300"/>
              </a:spcBef>
              <a:buClr>
                <a:srgbClr val="3C3C65"/>
              </a:buClr>
              <a:buSzPct val="110000"/>
              <a:buFont typeface="+mj-ea"/>
              <a:buAutoNum type="circleNumDbPlain" startAt="5"/>
              <a:defRPr/>
            </a:pPr>
            <a:r>
              <a:rPr lang="en-US" altLang="zh-CN" sz="2800" dirty="0">
                <a:solidFill>
                  <a:schemeClr val="tx1">
                    <a:lumMod val="85000"/>
                    <a:lumOff val="15000"/>
                  </a:schemeClr>
                </a:solidFill>
                <a:latin typeface="Garamond"/>
                <a:ea typeface="+mn-ea"/>
                <a:cs typeface="Helvetica"/>
              </a:rPr>
              <a:t>The amount of time a person is contagious</a:t>
            </a:r>
            <a:r>
              <a:rPr lang="en-US" altLang="zh-CN" sz="2800" dirty="0">
                <a:solidFill>
                  <a:schemeClr val="bg1">
                    <a:lumMod val="50000"/>
                  </a:schemeClr>
                </a:solidFill>
                <a:latin typeface="Garamond"/>
              </a:rPr>
              <a:t>(known)</a:t>
            </a:r>
          </a:p>
        </p:txBody>
      </p:sp>
    </p:spTree>
    <p:extLst>
      <p:ext uri="{BB962C8B-B14F-4D97-AF65-F5344CB8AC3E}">
        <p14:creationId xmlns:p14="http://schemas.microsoft.com/office/powerpoint/2010/main" val="2538809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98475-D9BD-DC48-8711-0B9E9E0418F4}"/>
              </a:ext>
            </a:extLst>
          </p:cNvPr>
          <p:cNvSpPr txBox="1">
            <a:spLocks/>
          </p:cNvSpPr>
          <p:nvPr/>
        </p:nvSpPr>
        <p:spPr bwMode="auto">
          <a:xfrm>
            <a:off x="1749386" y="1844824"/>
            <a:ext cx="8469829" cy="1716214"/>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lang="en-US" altLang="zh-CN" dirty="0">
                <a:solidFill>
                  <a:schemeClr val="tx1">
                    <a:lumMod val="95000"/>
                    <a:lumOff val="5000"/>
                  </a:schemeClr>
                </a:solidFill>
                <a:latin typeface="Garamond"/>
                <a:cs typeface="Garamond"/>
              </a:rPr>
              <a:t>To answer the questions</a:t>
            </a:r>
            <a:endParaRPr lang="en-US" altLang="zh-CN" sz="3600" dirty="0">
              <a:solidFill>
                <a:schemeClr val="tx1">
                  <a:lumMod val="95000"/>
                  <a:lumOff val="5000"/>
                </a:schemeClr>
              </a:solidFill>
              <a:latin typeface="Garamond"/>
              <a:cs typeface="Garamond"/>
            </a:endParaRPr>
          </a:p>
        </p:txBody>
      </p:sp>
    </p:spTree>
    <p:extLst>
      <p:ext uri="{BB962C8B-B14F-4D97-AF65-F5344CB8AC3E}">
        <p14:creationId xmlns:p14="http://schemas.microsoft.com/office/powerpoint/2010/main" val="1015128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962E86-0DD5-4B15-B418-39CA54C557D8}"/>
                  </a:ext>
                </a:extLst>
              </p:cNvPr>
              <p:cNvSpPr>
                <a:spLocks noGrp="1"/>
              </p:cNvSpPr>
              <p:nvPr>
                <p:ph idx="1"/>
              </p:nvPr>
            </p:nvSpPr>
            <p:spPr>
              <a:xfrm>
                <a:off x="695400" y="1586191"/>
                <a:ext cx="10225136" cy="3685617"/>
              </a:xfrm>
            </p:spPr>
            <p:txBody>
              <a:bodyPr/>
              <a:lstStyle/>
              <a:p>
                <a:pPr marL="342900" indent="-342900" algn="l" eaLnBrk="0" hangingPunct="0">
                  <a:spcBef>
                    <a:spcPts val="1300"/>
                  </a:spcBef>
                  <a:buClr>
                    <a:srgbClr val="3C3C65"/>
                  </a:buClr>
                  <a:buSzPct val="110000"/>
                  <a:buFont typeface="Arial" charset="0"/>
                  <a:buChar char="•"/>
                  <a:defRPr/>
                </a:pPr>
                <a:r>
                  <a:rPr lang="en-US" altLang="zh-CN" sz="3200" dirty="0">
                    <a:solidFill>
                      <a:schemeClr val="tx1">
                        <a:lumMod val="85000"/>
                        <a:lumOff val="15000"/>
                      </a:schemeClr>
                    </a:solidFill>
                    <a:latin typeface="Garamond"/>
                    <a:ea typeface="+mn-ea"/>
                    <a:cs typeface="Helvetica"/>
                  </a:rPr>
                  <a:t>Changes in viral </a:t>
                </a:r>
                <a:r>
                  <a:rPr lang="en-US" altLang="zh-CN" sz="3200" b="1" dirty="0">
                    <a:solidFill>
                      <a:srgbClr val="C00000"/>
                    </a:solidFill>
                    <a:latin typeface="Garamond"/>
                    <a:ea typeface="+mn-ea"/>
                    <a:cs typeface="Helvetica"/>
                  </a:rPr>
                  <a:t>Infectivity</a:t>
                </a:r>
                <a:r>
                  <a:rPr lang="en-US" altLang="zh-CN" sz="3200" dirty="0">
                    <a:solidFill>
                      <a:schemeClr val="tx1">
                        <a:lumMod val="85000"/>
                        <a:lumOff val="15000"/>
                      </a:schemeClr>
                    </a:solidFill>
                    <a:latin typeface="Garamond"/>
                    <a:ea typeface="+mn-ea"/>
                    <a:cs typeface="Helvetica"/>
                  </a:rPr>
                  <a:t> and </a:t>
                </a:r>
                <a:r>
                  <a:rPr lang="en-US" altLang="zh-CN" sz="3200" b="1" dirty="0">
                    <a:solidFill>
                      <a:srgbClr val="C00000"/>
                    </a:solidFill>
                    <a:latin typeface="Garamond"/>
                    <a:ea typeface="+mn-ea"/>
                    <a:cs typeface="Helvetica"/>
                  </a:rPr>
                  <a:t>Virulence</a:t>
                </a:r>
                <a:r>
                  <a:rPr lang="en-US" altLang="zh-CN" sz="3200" b="1" dirty="0">
                    <a:solidFill>
                      <a:schemeClr val="tx1">
                        <a:lumMod val="85000"/>
                        <a:lumOff val="15000"/>
                      </a:schemeClr>
                    </a:solidFill>
                    <a:latin typeface="Garamond"/>
                    <a:ea typeface="+mn-ea"/>
                    <a:cs typeface="Helvetica"/>
                  </a:rPr>
                  <a:t> </a:t>
                </a:r>
                <a:r>
                  <a:rPr lang="en-US" altLang="zh-CN" sz="3200" dirty="0">
                    <a:solidFill>
                      <a:schemeClr val="tx1">
                        <a:lumMod val="85000"/>
                        <a:lumOff val="15000"/>
                      </a:schemeClr>
                    </a:solidFill>
                    <a:latin typeface="Garamond"/>
                    <a:ea typeface="+mn-ea"/>
                    <a:cs typeface="Helvetica"/>
                  </a:rPr>
                  <a:t>over </a:t>
                </a:r>
                <a:r>
                  <a:rPr lang="en-US" altLang="zh-CN" sz="3200" b="1" dirty="0">
                    <a:solidFill>
                      <a:srgbClr val="C00000"/>
                    </a:solidFill>
                    <a:latin typeface="Garamond"/>
                    <a:ea typeface="+mn-ea"/>
                    <a:cs typeface="Helvetica"/>
                  </a:rPr>
                  <a:t>Time</a:t>
                </a:r>
              </a:p>
              <a:p>
                <a:pPr lvl="1">
                  <a:spcBef>
                    <a:spcPts val="1300"/>
                  </a:spcBef>
                  <a:defRPr/>
                </a:pPr>
                <a:r>
                  <a:rPr lang="en-US" sz="2400" dirty="0">
                    <a:solidFill>
                      <a:schemeClr val="tx1">
                        <a:lumMod val="85000"/>
                        <a:lumOff val="15000"/>
                      </a:schemeClr>
                    </a:solidFill>
                    <a:latin typeface="Garamond"/>
                  </a:rPr>
                  <a:t>The virulence of the virus decreased significantly in the early stage [1]</a:t>
                </a:r>
              </a:p>
              <a:p>
                <a:pPr lvl="1">
                  <a:spcBef>
                    <a:spcPts val="1300"/>
                  </a:spcBef>
                  <a:defRPr/>
                </a:pPr>
                <a:r>
                  <a:rPr lang="en-US" sz="2400" dirty="0">
                    <a:solidFill>
                      <a:schemeClr val="tx1">
                        <a:lumMod val="85000"/>
                        <a:lumOff val="15000"/>
                      </a:schemeClr>
                    </a:solidFill>
                    <a:latin typeface="Garamond"/>
                  </a:rPr>
                  <a:t>The transmissibility increases (</a:t>
                </a:r>
                <a14:m>
                  <m:oMath xmlns:m="http://schemas.openxmlformats.org/officeDocument/2006/math">
                    <m:sSub>
                      <m:sSubPr>
                        <m:ctrlPr>
                          <a:rPr lang="en-US" sz="2400" b="0" i="1" dirty="0" smtClean="0">
                            <a:solidFill>
                              <a:schemeClr val="tx1">
                                <a:lumMod val="85000"/>
                                <a:lumOff val="15000"/>
                              </a:schemeClr>
                            </a:solidFill>
                            <a:latin typeface="Cambria Math" panose="02040503050406030204" pitchFamily="18" charset="0"/>
                          </a:rPr>
                        </m:ctrlPr>
                      </m:sSubPr>
                      <m:e>
                        <m:r>
                          <a:rPr lang="en-US" sz="2400" b="0" i="1" dirty="0" smtClean="0">
                            <a:solidFill>
                              <a:schemeClr val="tx1">
                                <a:lumMod val="85000"/>
                                <a:lumOff val="15000"/>
                              </a:schemeClr>
                            </a:solidFill>
                            <a:latin typeface="Cambria Math" panose="02040503050406030204" pitchFamily="18" charset="0"/>
                          </a:rPr>
                          <m:t>𝑅</m:t>
                        </m:r>
                      </m:e>
                      <m:sub>
                        <m:r>
                          <a:rPr lang="en-US" sz="2400" b="0" i="1" dirty="0" smtClean="0">
                            <a:solidFill>
                              <a:schemeClr val="tx1">
                                <a:lumMod val="85000"/>
                                <a:lumOff val="15000"/>
                              </a:schemeClr>
                            </a:solidFill>
                            <a:latin typeface="Cambria Math" panose="02040503050406030204" pitchFamily="18" charset="0"/>
                          </a:rPr>
                          <m:t>0</m:t>
                        </m:r>
                      </m:sub>
                    </m:sSub>
                    <m:r>
                      <a:rPr lang="en-US" sz="2400" b="0" i="1" dirty="0" smtClean="0">
                        <a:solidFill>
                          <a:schemeClr val="tx1">
                            <a:lumMod val="85000"/>
                            <a:lumOff val="15000"/>
                          </a:schemeClr>
                        </a:solidFill>
                        <a:latin typeface="Cambria Math" panose="02040503050406030204" pitchFamily="18" charset="0"/>
                      </a:rPr>
                      <m:t> </m:t>
                    </m:r>
                  </m:oMath>
                </a14:m>
                <a:r>
                  <a:rPr lang="en-US" sz="2400" dirty="0">
                    <a:solidFill>
                      <a:schemeClr val="tx1">
                        <a:lumMod val="85000"/>
                        <a:lumOff val="15000"/>
                      </a:schemeClr>
                    </a:solidFill>
                    <a:latin typeface="Garamond"/>
                  </a:rPr>
                  <a:t>without intervention) [2]</a:t>
                </a:r>
              </a:p>
            </p:txBody>
          </p:sp>
        </mc:Choice>
        <mc:Fallback xmlns="">
          <p:sp>
            <p:nvSpPr>
              <p:cNvPr id="3" name="Content Placeholder 2">
                <a:extLst>
                  <a:ext uri="{FF2B5EF4-FFF2-40B4-BE49-F238E27FC236}">
                    <a16:creationId xmlns:a16="http://schemas.microsoft.com/office/drawing/2014/main" id="{25962E86-0DD5-4B15-B418-39CA54C557D8}"/>
                  </a:ext>
                </a:extLst>
              </p:cNvPr>
              <p:cNvSpPr>
                <a:spLocks noGrp="1" noRot="1" noChangeAspect="1" noMove="1" noResize="1" noEditPoints="1" noAdjustHandles="1" noChangeArrowheads="1" noChangeShapeType="1" noTextEdit="1"/>
              </p:cNvSpPr>
              <p:nvPr>
                <p:ph idx="1"/>
              </p:nvPr>
            </p:nvSpPr>
            <p:spPr>
              <a:xfrm>
                <a:off x="695400" y="1586191"/>
                <a:ext cx="10225136" cy="3685617"/>
              </a:xfrm>
              <a:blipFill>
                <a:blip r:embed="rId3"/>
                <a:stretch>
                  <a:fillRect l="-1371" t="-2975"/>
                </a:stretch>
              </a:blipFill>
            </p:spPr>
            <p:txBody>
              <a:bodyPr/>
              <a:lstStyle/>
              <a:p>
                <a:r>
                  <a:rPr lang="zh-CN" altLang="en-US">
                    <a:noFill/>
                  </a:rPr>
                  <a:t> </a:t>
                </a:r>
              </a:p>
            </p:txBody>
          </p:sp>
        </mc:Fallback>
      </mc:AlternateContent>
      <p:pic>
        <p:nvPicPr>
          <p:cNvPr id="4" name="图片 3" descr="图片包含 多边形&#10;&#10;描述已自动生成">
            <a:extLst>
              <a:ext uri="{FF2B5EF4-FFF2-40B4-BE49-F238E27FC236}">
                <a16:creationId xmlns:a16="http://schemas.microsoft.com/office/drawing/2014/main" id="{D100E306-DC27-42FC-86AC-D2BC6D4253D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715824" y="3045476"/>
            <a:ext cx="5481196" cy="3473041"/>
          </a:xfrm>
          <a:prstGeom prst="rect">
            <a:avLst/>
          </a:prstGeom>
        </p:spPr>
      </p:pic>
      <p:sp>
        <p:nvSpPr>
          <p:cNvPr id="7" name="文本框 6">
            <a:extLst>
              <a:ext uri="{FF2B5EF4-FFF2-40B4-BE49-F238E27FC236}">
                <a16:creationId xmlns:a16="http://schemas.microsoft.com/office/drawing/2014/main" id="{9D6AB974-E838-415B-8C40-549F9C211058}"/>
              </a:ext>
            </a:extLst>
          </p:cNvPr>
          <p:cNvSpPr txBox="1"/>
          <p:nvPr/>
        </p:nvSpPr>
        <p:spPr>
          <a:xfrm>
            <a:off x="299356" y="6306031"/>
            <a:ext cx="11593288" cy="430887"/>
          </a:xfrm>
          <a:prstGeom prst="rect">
            <a:avLst/>
          </a:prstGeom>
          <a:noFill/>
        </p:spPr>
        <p:txBody>
          <a:bodyPr wrap="square">
            <a:spAutoFit/>
          </a:bodyPr>
          <a:lstStyle/>
          <a:p>
            <a:pPr algn="l"/>
            <a:r>
              <a:rPr lang="en-US" altLang="zh-CN" sz="1100" b="0" i="0" dirty="0">
                <a:solidFill>
                  <a:schemeClr val="bg1">
                    <a:lumMod val="50000"/>
                  </a:schemeClr>
                </a:solidFill>
                <a:effectLst/>
                <a:latin typeface="Arial" panose="020B0604020202020204" pitchFamily="34" charset="0"/>
              </a:rPr>
              <a:t>[1] Lion, Sébastien, and Johan AJ Metz. "Beyond R0 </a:t>
            </a:r>
            <a:r>
              <a:rPr lang="en-US" altLang="zh-CN" sz="1100" b="0" i="0" dirty="0" err="1">
                <a:solidFill>
                  <a:schemeClr val="bg1">
                    <a:lumMod val="50000"/>
                  </a:schemeClr>
                </a:solidFill>
                <a:effectLst/>
                <a:latin typeface="Arial" panose="020B0604020202020204" pitchFamily="34" charset="0"/>
              </a:rPr>
              <a:t>maximisation</a:t>
            </a:r>
            <a:r>
              <a:rPr lang="en-US" altLang="zh-CN" sz="1100" b="0" i="0" dirty="0">
                <a:solidFill>
                  <a:schemeClr val="bg1">
                    <a:lumMod val="50000"/>
                  </a:schemeClr>
                </a:solidFill>
                <a:effectLst/>
                <a:latin typeface="Arial" panose="020B0604020202020204" pitchFamily="34" charset="0"/>
              </a:rPr>
              <a:t>: on pathogen evolution and environmental dimensions." </a:t>
            </a:r>
            <a:r>
              <a:rPr lang="en-US" altLang="zh-CN" sz="1100" b="0" i="1" dirty="0">
                <a:solidFill>
                  <a:schemeClr val="bg1">
                    <a:lumMod val="50000"/>
                  </a:schemeClr>
                </a:solidFill>
                <a:effectLst/>
                <a:latin typeface="Arial" panose="020B0604020202020204" pitchFamily="34" charset="0"/>
              </a:rPr>
              <a:t>Trends in ecology &amp; evolution</a:t>
            </a:r>
            <a:r>
              <a:rPr lang="en-US" altLang="zh-CN" sz="1100" b="0" i="0" dirty="0">
                <a:solidFill>
                  <a:schemeClr val="bg1">
                    <a:lumMod val="50000"/>
                  </a:schemeClr>
                </a:solidFill>
                <a:effectLst/>
                <a:latin typeface="Arial" panose="020B0604020202020204" pitchFamily="34" charset="0"/>
              </a:rPr>
              <a:t> 33.6 (2018): 458-473.</a:t>
            </a:r>
          </a:p>
          <a:p>
            <a:pPr algn="l"/>
            <a:r>
              <a:rPr lang="en-US" altLang="zh-CN" sz="1100" b="0" i="0" dirty="0">
                <a:solidFill>
                  <a:schemeClr val="bg1">
                    <a:lumMod val="50000"/>
                  </a:schemeClr>
                </a:solidFill>
                <a:effectLst/>
                <a:latin typeface="Arial" panose="020B0604020202020204" pitchFamily="34" charset="0"/>
              </a:rPr>
              <a:t>[2] </a:t>
            </a:r>
            <a:r>
              <a:rPr lang="en-US" altLang="zh-CN" sz="1100" b="0" i="0" dirty="0" err="1">
                <a:solidFill>
                  <a:schemeClr val="bg1">
                    <a:lumMod val="50000"/>
                  </a:schemeClr>
                </a:solidFill>
                <a:effectLst/>
                <a:latin typeface="Arial" panose="020B0604020202020204" pitchFamily="34" charset="0"/>
              </a:rPr>
              <a:t>Alizon</a:t>
            </a:r>
            <a:r>
              <a:rPr lang="en-US" altLang="zh-CN" sz="1100" b="0" i="0" dirty="0">
                <a:solidFill>
                  <a:schemeClr val="bg1">
                    <a:lumMod val="50000"/>
                  </a:schemeClr>
                </a:solidFill>
                <a:effectLst/>
                <a:latin typeface="Arial" panose="020B0604020202020204" pitchFamily="34" charset="0"/>
              </a:rPr>
              <a:t>, Samuel, et al. "Virulence evolution and the trade‐off hypothesis: history, current state of affairs and the future." </a:t>
            </a:r>
            <a:r>
              <a:rPr lang="en-US" altLang="zh-CN" sz="1100" b="0" i="1" dirty="0">
                <a:solidFill>
                  <a:schemeClr val="bg1">
                    <a:lumMod val="50000"/>
                  </a:schemeClr>
                </a:solidFill>
                <a:effectLst/>
                <a:latin typeface="Arial" panose="020B0604020202020204" pitchFamily="34" charset="0"/>
              </a:rPr>
              <a:t>Journal of evolutionary biology</a:t>
            </a:r>
            <a:r>
              <a:rPr lang="en-US" altLang="zh-CN" sz="1100" b="0" i="0" dirty="0">
                <a:solidFill>
                  <a:schemeClr val="bg1">
                    <a:lumMod val="50000"/>
                  </a:schemeClr>
                </a:solidFill>
                <a:effectLst/>
                <a:latin typeface="Arial" panose="020B0604020202020204" pitchFamily="34" charset="0"/>
              </a:rPr>
              <a:t> 22.2 (2009): 245-259.</a:t>
            </a:r>
            <a:endParaRPr lang="en-US" altLang="zh-CN" sz="1100" dirty="0">
              <a:solidFill>
                <a:schemeClr val="bg1">
                  <a:lumMod val="50000"/>
                </a:schemeClr>
              </a:solidFill>
            </a:endParaRPr>
          </a:p>
        </p:txBody>
      </p:sp>
      <p:sp>
        <p:nvSpPr>
          <p:cNvPr id="5" name="Title 1">
            <a:extLst>
              <a:ext uri="{FF2B5EF4-FFF2-40B4-BE49-F238E27FC236}">
                <a16:creationId xmlns:a16="http://schemas.microsoft.com/office/drawing/2014/main" id="{B5A01AFA-72DE-4C02-99AB-5C01C1CAD8C7}"/>
              </a:ext>
            </a:extLst>
          </p:cNvPr>
          <p:cNvSpPr txBox="1">
            <a:spLocks/>
          </p:cNvSpPr>
          <p:nvPr/>
        </p:nvSpPr>
        <p:spPr bwMode="auto">
          <a:xfrm>
            <a:off x="402166" y="836712"/>
            <a:ext cx="11387667" cy="68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pPr marL="514350" indent="-514350" algn="l">
              <a:spcBef>
                <a:spcPts val="1300"/>
              </a:spcBef>
              <a:buClr>
                <a:srgbClr val="3C3C65"/>
              </a:buClr>
              <a:buSzPct val="110000"/>
              <a:buFont typeface="+mj-ea"/>
              <a:buAutoNum type="circleNumDbPlain"/>
              <a:defRPr/>
            </a:pPr>
            <a:r>
              <a:rPr lang="en-US" sz="3200" dirty="0">
                <a:solidFill>
                  <a:schemeClr val="tx1">
                    <a:lumMod val="85000"/>
                    <a:lumOff val="15000"/>
                  </a:schemeClr>
                </a:solidFill>
                <a:latin typeface="Garamond"/>
                <a:ea typeface="+mn-ea"/>
                <a:cs typeface="Helvetica"/>
              </a:rPr>
              <a:t>Will the infectivity change over time? </a:t>
            </a:r>
          </a:p>
        </p:txBody>
      </p:sp>
    </p:spTree>
    <p:extLst>
      <p:ext uri="{BB962C8B-B14F-4D97-AF65-F5344CB8AC3E}">
        <p14:creationId xmlns:p14="http://schemas.microsoft.com/office/powerpoint/2010/main" val="1105590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Rounded MT Bold"/>
        <a:ea typeface="PMingLiU"/>
        <a:cs typeface=""/>
      </a:majorFont>
      <a:minorFont>
        <a:latin typeface="Arial Rounded MT Bold"/>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TotalTime>
  <Words>4284</Words>
  <Application>Microsoft Office PowerPoint</Application>
  <PresentationFormat>宽屏</PresentationFormat>
  <Paragraphs>406</Paragraphs>
  <Slides>43</Slides>
  <Notes>42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43</vt:i4>
      </vt:variant>
    </vt:vector>
  </HeadingPairs>
  <TitlesOfParts>
    <vt:vector size="59" baseType="lpstr">
      <vt:lpstr>AdvEPSTIM</vt:lpstr>
      <vt:lpstr>-apple-system</vt:lpstr>
      <vt:lpstr>Lucida Grande</vt:lpstr>
      <vt:lpstr>Menlo Bold</vt:lpstr>
      <vt:lpstr>Sans serif</vt:lpstr>
      <vt:lpstr>Times-Roman</vt:lpstr>
      <vt:lpstr>等线</vt:lpstr>
      <vt:lpstr>Abadi</vt:lpstr>
      <vt:lpstr>Arial</vt:lpstr>
      <vt:lpstr>Arial Rounded MT Bold</vt:lpstr>
      <vt:lpstr>Calibri</vt:lpstr>
      <vt:lpstr>Cambria Math</vt:lpstr>
      <vt:lpstr>Garamond</vt:lpstr>
      <vt:lpstr>Helvetica</vt:lpstr>
      <vt:lpstr>Wingdings</vt:lpstr>
      <vt:lpstr>1_Pixel</vt:lpstr>
      <vt:lpstr>PowerPoint 演示文稿</vt:lpstr>
      <vt:lpstr>PowerPoint 演示文稿</vt:lpstr>
      <vt:lpstr>Background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Background</vt:lpstr>
      <vt:lpstr>Motivation</vt:lpstr>
      <vt:lpstr>PowerPoint 演示文稿</vt:lpstr>
      <vt:lpstr>PowerPoint 演示文稿</vt:lpstr>
      <vt:lpstr>Problem Illustration</vt:lpstr>
      <vt:lpstr>Motivation</vt:lpstr>
      <vt:lpstr>PowerPoint 演示文稿</vt:lpstr>
      <vt:lpstr>PowerPoint 演示文稿</vt:lpstr>
      <vt:lpstr>Background</vt:lpstr>
      <vt:lpstr>Motivation</vt:lpstr>
      <vt:lpstr>Problem Illustration</vt:lpstr>
      <vt:lpstr>Challenge</vt:lpstr>
      <vt:lpstr>State of the Art</vt:lpstr>
      <vt:lpstr>State of the Art</vt:lpstr>
      <vt:lpstr>Approach and Problem Modeling</vt:lpstr>
      <vt:lpstr>Approach and Problem Modeling</vt:lpstr>
      <vt:lpstr>Link prediction algorithms</vt:lpstr>
      <vt:lpstr>Preliminary Results</vt:lpstr>
      <vt:lpstr>Preliminary Results</vt:lpstr>
      <vt:lpstr>Preliminary Results</vt:lpstr>
      <vt:lpstr>Preliminary Results</vt:lpstr>
      <vt:lpstr>Preliminary Results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 Pepper [Student]</dc:creator>
  <cp:lastModifiedBy>ZHAO, Pepper [Student]</cp:lastModifiedBy>
  <cp:revision>35</cp:revision>
  <dcterms:created xsi:type="dcterms:W3CDTF">2020-12-09T14:17:42Z</dcterms:created>
  <dcterms:modified xsi:type="dcterms:W3CDTF">2020-12-10T02:21:02Z</dcterms:modified>
</cp:coreProperties>
</file>