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1221" r:id="rId2"/>
    <p:sldId id="1229" r:id="rId3"/>
    <p:sldId id="1228" r:id="rId4"/>
    <p:sldId id="1232" r:id="rId5"/>
    <p:sldId id="1217" r:id="rId6"/>
    <p:sldId id="1218" r:id="rId7"/>
    <p:sldId id="1234" r:id="rId8"/>
    <p:sldId id="1230" r:id="rId9"/>
    <p:sldId id="1231" r:id="rId10"/>
  </p:sldIdLst>
  <p:sldSz cx="12192000" cy="6858000"/>
  <p:notesSz cx="6805613" cy="9944100"/>
  <p:defaultTextStyle>
    <a:defPPr>
      <a:defRPr lang="en-US"/>
    </a:defPPr>
    <a:lvl1pPr algn="ctr" rtl="0" fontAlgn="base">
      <a:spcBef>
        <a:spcPct val="0"/>
      </a:spcBef>
      <a:spcAft>
        <a:spcPct val="0"/>
      </a:spcAft>
      <a:defRPr kumimoji="1" kern="1200">
        <a:solidFill>
          <a:schemeClr val="tx1"/>
        </a:solidFill>
        <a:latin typeface="Arial" charset="0"/>
        <a:ea typeface="ＭＳ Ｐゴシック" charset="0"/>
        <a:cs typeface="ＭＳ Ｐゴシック" charset="0"/>
      </a:defRPr>
    </a:lvl1pPr>
    <a:lvl2pPr marL="457200" algn="ctr" rtl="0" fontAlgn="base">
      <a:spcBef>
        <a:spcPct val="0"/>
      </a:spcBef>
      <a:spcAft>
        <a:spcPct val="0"/>
      </a:spcAft>
      <a:defRPr kumimoji="1" kern="1200">
        <a:solidFill>
          <a:schemeClr val="tx1"/>
        </a:solidFill>
        <a:latin typeface="Arial" charset="0"/>
        <a:ea typeface="ＭＳ Ｐゴシック" charset="0"/>
        <a:cs typeface="ＭＳ Ｐゴシック" charset="0"/>
      </a:defRPr>
    </a:lvl2pPr>
    <a:lvl3pPr marL="914400" algn="ctr" rtl="0" fontAlgn="base">
      <a:spcBef>
        <a:spcPct val="0"/>
      </a:spcBef>
      <a:spcAft>
        <a:spcPct val="0"/>
      </a:spcAft>
      <a:defRPr kumimoji="1" kern="1200">
        <a:solidFill>
          <a:schemeClr val="tx1"/>
        </a:solidFill>
        <a:latin typeface="Arial" charset="0"/>
        <a:ea typeface="ＭＳ Ｐゴシック" charset="0"/>
        <a:cs typeface="ＭＳ Ｐゴシック" charset="0"/>
      </a:defRPr>
    </a:lvl3pPr>
    <a:lvl4pPr marL="1371600" algn="ctr" rtl="0" fontAlgn="base">
      <a:spcBef>
        <a:spcPct val="0"/>
      </a:spcBef>
      <a:spcAft>
        <a:spcPct val="0"/>
      </a:spcAft>
      <a:defRPr kumimoji="1" kern="1200">
        <a:solidFill>
          <a:schemeClr val="tx1"/>
        </a:solidFill>
        <a:latin typeface="Arial" charset="0"/>
        <a:ea typeface="ＭＳ Ｐゴシック" charset="0"/>
        <a:cs typeface="ＭＳ Ｐゴシック" charset="0"/>
      </a:defRPr>
    </a:lvl4pPr>
    <a:lvl5pPr marL="1828800" algn="ctr" rtl="0" fontAlgn="base">
      <a:spcBef>
        <a:spcPct val="0"/>
      </a:spcBef>
      <a:spcAft>
        <a:spcPct val="0"/>
      </a:spcAft>
      <a:defRPr kumimoji="1" kern="1200">
        <a:solidFill>
          <a:schemeClr val="tx1"/>
        </a:solidFill>
        <a:latin typeface="Arial" charset="0"/>
        <a:ea typeface="ＭＳ Ｐゴシック" charset="0"/>
        <a:cs typeface="ＭＳ Ｐゴシック" charset="0"/>
      </a:defRPr>
    </a:lvl5pPr>
    <a:lvl6pPr marL="2286000" algn="l" defTabSz="457200" rtl="0" eaLnBrk="1" latinLnBrk="0" hangingPunct="1">
      <a:defRPr kumimoji="1" kern="1200">
        <a:solidFill>
          <a:schemeClr val="tx1"/>
        </a:solidFill>
        <a:latin typeface="Arial" charset="0"/>
        <a:ea typeface="ＭＳ Ｐゴシック" charset="0"/>
        <a:cs typeface="ＭＳ Ｐゴシック" charset="0"/>
      </a:defRPr>
    </a:lvl6pPr>
    <a:lvl7pPr marL="2743200" algn="l" defTabSz="457200" rtl="0" eaLnBrk="1" latinLnBrk="0" hangingPunct="1">
      <a:defRPr kumimoji="1" kern="1200">
        <a:solidFill>
          <a:schemeClr val="tx1"/>
        </a:solidFill>
        <a:latin typeface="Arial" charset="0"/>
        <a:ea typeface="ＭＳ Ｐゴシック" charset="0"/>
        <a:cs typeface="ＭＳ Ｐゴシック" charset="0"/>
      </a:defRPr>
    </a:lvl7pPr>
    <a:lvl8pPr marL="3200400" algn="l" defTabSz="457200" rtl="0" eaLnBrk="1" latinLnBrk="0" hangingPunct="1">
      <a:defRPr kumimoji="1" kern="1200">
        <a:solidFill>
          <a:schemeClr val="tx1"/>
        </a:solidFill>
        <a:latin typeface="Arial" charset="0"/>
        <a:ea typeface="ＭＳ Ｐゴシック" charset="0"/>
        <a:cs typeface="ＭＳ Ｐゴシック" charset="0"/>
      </a:defRPr>
    </a:lvl8pPr>
    <a:lvl9pPr marL="3657600" algn="l" defTabSz="457200" rtl="0" eaLnBrk="1" latinLnBrk="0" hangingPunct="1">
      <a:defRPr kumimoji="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4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 Pepper [Student]" initials="ZP[" lastIdx="1" clrIdx="0">
    <p:extLst>
      <p:ext uri="{19B8F6BF-5375-455C-9EA6-DF929625EA0E}">
        <p15:presenceInfo xmlns:p15="http://schemas.microsoft.com/office/powerpoint/2012/main" userId="ZHAO, Pepper [Stude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340"/>
    <a:srgbClr val="600000"/>
    <a:srgbClr val="2CAE86"/>
    <a:srgbClr val="DEDEEC"/>
    <a:srgbClr val="FF3300"/>
    <a:srgbClr val="FF6600"/>
    <a:srgbClr val="192B0C"/>
    <a:srgbClr val="522B11"/>
    <a:srgbClr val="B4E680"/>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94" autoAdjust="0"/>
    <p:restoredTop sz="94236" autoAdjust="0"/>
  </p:normalViewPr>
  <p:slideViewPr>
    <p:cSldViewPr>
      <p:cViewPr varScale="1">
        <p:scale>
          <a:sx n="68" d="100"/>
          <a:sy n="68" d="100"/>
        </p:scale>
        <p:origin x="244"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p:cViewPr varScale="1">
        <p:scale>
          <a:sx n="86" d="100"/>
          <a:sy n="86" d="100"/>
        </p:scale>
        <p:origin x="-3126" y="-78"/>
      </p:cViewPr>
      <p:guideLst>
        <p:guide orient="horz" pos="3132"/>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1" y="1"/>
            <a:ext cx="2949615" cy="497517"/>
          </a:xfrm>
          <a:prstGeom prst="rect">
            <a:avLst/>
          </a:prstGeom>
          <a:noFill/>
          <a:ln>
            <a:noFill/>
          </a:ln>
          <a:effectLst/>
        </p:spPr>
        <p:txBody>
          <a:bodyPr vert="horz" wrap="square" lIns="95677" tIns="47839" rIns="95677" bIns="47839" numCol="1" anchor="t" anchorCtr="0" compatLnSpc="1">
            <a:prstTxWarp prst="textNoShape">
              <a:avLst/>
            </a:prstTxWarp>
          </a:bodyPr>
          <a:lstStyle>
            <a:lvl1pPr algn="l" defTabSz="957169">
              <a:defRPr sz="1300" smtClean="0">
                <a:cs typeface="Arial Unicode MS" charset="0"/>
              </a:defRPr>
            </a:lvl1pPr>
          </a:lstStyle>
          <a:p>
            <a:pPr>
              <a:defRPr/>
            </a:pPr>
            <a:endParaRPr lang="en-US" altLang="zh-TW"/>
          </a:p>
        </p:txBody>
      </p:sp>
      <p:sp>
        <p:nvSpPr>
          <p:cNvPr id="163843" name="Rectangle 3"/>
          <p:cNvSpPr>
            <a:spLocks noGrp="1" noChangeArrowheads="1"/>
          </p:cNvSpPr>
          <p:nvPr>
            <p:ph type="dt" sz="quarter" idx="1"/>
          </p:nvPr>
        </p:nvSpPr>
        <p:spPr bwMode="auto">
          <a:xfrm>
            <a:off x="3854452" y="1"/>
            <a:ext cx="2949615" cy="497517"/>
          </a:xfrm>
          <a:prstGeom prst="rect">
            <a:avLst/>
          </a:prstGeom>
          <a:noFill/>
          <a:ln>
            <a:noFill/>
          </a:ln>
          <a:effectLst/>
        </p:spPr>
        <p:txBody>
          <a:bodyPr vert="horz" wrap="square" lIns="95677" tIns="47839" rIns="95677" bIns="47839" numCol="1" anchor="t" anchorCtr="0" compatLnSpc="1">
            <a:prstTxWarp prst="textNoShape">
              <a:avLst/>
            </a:prstTxWarp>
          </a:bodyPr>
          <a:lstStyle>
            <a:lvl1pPr algn="r" defTabSz="957169">
              <a:defRPr sz="1300" smtClean="0">
                <a:cs typeface="Arial Unicode MS" charset="0"/>
              </a:defRPr>
            </a:lvl1pPr>
          </a:lstStyle>
          <a:p>
            <a:pPr>
              <a:defRPr/>
            </a:pPr>
            <a:fld id="{3127E6CE-E3B7-BB45-B3E6-009308D68BF3}" type="datetimeFigureOut">
              <a:rPr lang="zh-TW" altLang="en-US"/>
              <a:pPr>
                <a:defRPr/>
              </a:pPr>
              <a:t>2021/3/4</a:t>
            </a:fld>
            <a:endParaRPr lang="en-US" altLang="zh-TW"/>
          </a:p>
        </p:txBody>
      </p:sp>
      <p:sp>
        <p:nvSpPr>
          <p:cNvPr id="163844" name="Rectangle 4"/>
          <p:cNvSpPr>
            <a:spLocks noGrp="1" noChangeArrowheads="1"/>
          </p:cNvSpPr>
          <p:nvPr>
            <p:ph type="ftr" sz="quarter" idx="2"/>
          </p:nvPr>
        </p:nvSpPr>
        <p:spPr bwMode="auto">
          <a:xfrm>
            <a:off x="1" y="9445024"/>
            <a:ext cx="2949615" cy="497517"/>
          </a:xfrm>
          <a:prstGeom prst="rect">
            <a:avLst/>
          </a:prstGeom>
          <a:noFill/>
          <a:ln>
            <a:noFill/>
          </a:ln>
          <a:effectLst/>
        </p:spPr>
        <p:txBody>
          <a:bodyPr vert="horz" wrap="square" lIns="95677" tIns="47839" rIns="95677" bIns="47839" numCol="1" anchor="b" anchorCtr="0" compatLnSpc="1">
            <a:prstTxWarp prst="textNoShape">
              <a:avLst/>
            </a:prstTxWarp>
          </a:bodyPr>
          <a:lstStyle>
            <a:lvl1pPr algn="l" defTabSz="957169">
              <a:defRPr sz="1300" smtClean="0">
                <a:cs typeface="Arial Unicode MS" charset="0"/>
              </a:defRPr>
            </a:lvl1pPr>
          </a:lstStyle>
          <a:p>
            <a:pPr>
              <a:defRPr/>
            </a:pPr>
            <a:endParaRPr lang="en-US" altLang="zh-TW"/>
          </a:p>
        </p:txBody>
      </p:sp>
      <p:sp>
        <p:nvSpPr>
          <p:cNvPr id="163845" name="Rectangle 5"/>
          <p:cNvSpPr>
            <a:spLocks noGrp="1" noChangeArrowheads="1"/>
          </p:cNvSpPr>
          <p:nvPr>
            <p:ph type="sldNum" sz="quarter" idx="3"/>
          </p:nvPr>
        </p:nvSpPr>
        <p:spPr bwMode="auto">
          <a:xfrm>
            <a:off x="3854452" y="9445024"/>
            <a:ext cx="2949615" cy="497517"/>
          </a:xfrm>
          <a:prstGeom prst="rect">
            <a:avLst/>
          </a:prstGeom>
          <a:noFill/>
          <a:ln>
            <a:noFill/>
          </a:ln>
          <a:effectLst/>
        </p:spPr>
        <p:txBody>
          <a:bodyPr vert="horz" wrap="square" lIns="95677" tIns="47839" rIns="95677" bIns="47839" numCol="1" anchor="b" anchorCtr="0" compatLnSpc="1">
            <a:prstTxWarp prst="textNoShape">
              <a:avLst/>
            </a:prstTxWarp>
          </a:bodyPr>
          <a:lstStyle>
            <a:lvl1pPr algn="r" defTabSz="957169">
              <a:defRPr sz="1300" smtClean="0">
                <a:cs typeface="Arial Unicode MS" charset="0"/>
              </a:defRPr>
            </a:lvl1pPr>
          </a:lstStyle>
          <a:p>
            <a:pPr>
              <a:defRPr/>
            </a:pPr>
            <a:fld id="{16590455-2B33-614D-A6D6-AAFC9BA1369A}" type="slidenum">
              <a:rPr lang="zh-TW" altLang="en-US"/>
              <a:pPr>
                <a:defRPr/>
              </a:pPr>
              <a:t>‹#›</a:t>
            </a:fld>
            <a:endParaRPr lang="en-US" altLang="zh-TW"/>
          </a:p>
        </p:txBody>
      </p:sp>
    </p:spTree>
    <p:extLst>
      <p:ext uri="{BB962C8B-B14F-4D97-AF65-F5344CB8AC3E}">
        <p14:creationId xmlns:p14="http://schemas.microsoft.com/office/powerpoint/2010/main" val="3544505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2949615" cy="497517"/>
          </a:xfrm>
          <a:prstGeom prst="rect">
            <a:avLst/>
          </a:prstGeom>
          <a:noFill/>
          <a:ln>
            <a:noFill/>
          </a:ln>
        </p:spPr>
        <p:txBody>
          <a:bodyPr vert="horz" wrap="square" lIns="95677" tIns="47839" rIns="95677" bIns="47839" numCol="1" anchor="t" anchorCtr="0" compatLnSpc="1">
            <a:prstTxWarp prst="textNoShape">
              <a:avLst/>
            </a:prstTxWarp>
          </a:bodyPr>
          <a:lstStyle>
            <a:lvl1pPr algn="l" defTabSz="957169">
              <a:defRPr kumimoji="0" sz="1300" smtClean="0">
                <a:cs typeface="Arial Unicode MS" charset="0"/>
              </a:defRPr>
            </a:lvl1pPr>
          </a:lstStyle>
          <a:p>
            <a:pPr>
              <a:defRPr/>
            </a:pPr>
            <a:endParaRPr lang="en-US" altLang="zh-CN"/>
          </a:p>
        </p:txBody>
      </p:sp>
      <p:sp>
        <p:nvSpPr>
          <p:cNvPr id="3" name="Date Placeholder 2"/>
          <p:cNvSpPr>
            <a:spLocks noGrp="1"/>
          </p:cNvSpPr>
          <p:nvPr>
            <p:ph type="dt" idx="1"/>
          </p:nvPr>
        </p:nvSpPr>
        <p:spPr bwMode="auto">
          <a:xfrm>
            <a:off x="3854452" y="1"/>
            <a:ext cx="2949615" cy="497517"/>
          </a:xfrm>
          <a:prstGeom prst="rect">
            <a:avLst/>
          </a:prstGeom>
          <a:noFill/>
          <a:ln>
            <a:noFill/>
          </a:ln>
        </p:spPr>
        <p:txBody>
          <a:bodyPr vert="horz" wrap="square" lIns="95677" tIns="47839" rIns="95677" bIns="47839" numCol="1" anchor="t" anchorCtr="0" compatLnSpc="1">
            <a:prstTxWarp prst="textNoShape">
              <a:avLst/>
            </a:prstTxWarp>
          </a:bodyPr>
          <a:lstStyle>
            <a:lvl1pPr algn="r" defTabSz="957169">
              <a:defRPr kumimoji="0" sz="1300" smtClean="0">
                <a:cs typeface="Arial Unicode MS" charset="0"/>
              </a:defRPr>
            </a:lvl1pPr>
          </a:lstStyle>
          <a:p>
            <a:pPr>
              <a:defRPr/>
            </a:pPr>
            <a:fld id="{4F3CFBDA-09B0-414B-848A-F699A5CCC958}" type="datetimeFigureOut">
              <a:rPr lang="en-US" altLang="zh-CN"/>
              <a:pPr>
                <a:defRPr/>
              </a:pPr>
              <a:t>3/4/2021</a:t>
            </a:fld>
            <a:endParaRPr lang="en-US" altLang="zh-CN"/>
          </a:p>
        </p:txBody>
      </p:sp>
      <p:sp>
        <p:nvSpPr>
          <p:cNvPr id="4" name="Slide Image Placeholder 3"/>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wrap="square" lIns="89501" tIns="44751" rIns="89501" bIns="44751" numCol="1" anchor="ctr" anchorCtr="0" compatLnSpc="1">
            <a:prstTxWarp prst="textNoShape">
              <a:avLst/>
            </a:prstTxWarp>
          </a:bodyPr>
          <a:lstStyle/>
          <a:p>
            <a:pPr lvl="0"/>
            <a:endParaRPr lang="zh-TW" altLang="zh-TW" noProof="0"/>
          </a:p>
        </p:txBody>
      </p:sp>
      <p:sp>
        <p:nvSpPr>
          <p:cNvPr id="5" name="Notes Placeholder 4"/>
          <p:cNvSpPr>
            <a:spLocks noGrp="1"/>
          </p:cNvSpPr>
          <p:nvPr>
            <p:ph type="body" sz="quarter" idx="3"/>
          </p:nvPr>
        </p:nvSpPr>
        <p:spPr bwMode="auto">
          <a:xfrm>
            <a:off x="680562" y="4724072"/>
            <a:ext cx="5444490" cy="4474533"/>
          </a:xfrm>
          <a:prstGeom prst="rect">
            <a:avLst/>
          </a:prstGeom>
          <a:noFill/>
          <a:ln>
            <a:noFill/>
          </a:ln>
        </p:spPr>
        <p:txBody>
          <a:bodyPr vert="horz" wrap="square" lIns="95677" tIns="47839" rIns="95677" bIns="478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1" y="9445024"/>
            <a:ext cx="2949615" cy="497517"/>
          </a:xfrm>
          <a:prstGeom prst="rect">
            <a:avLst/>
          </a:prstGeom>
          <a:noFill/>
          <a:ln>
            <a:noFill/>
          </a:ln>
        </p:spPr>
        <p:txBody>
          <a:bodyPr vert="horz" wrap="square" lIns="95677" tIns="47839" rIns="95677" bIns="47839" numCol="1" anchor="b" anchorCtr="0" compatLnSpc="1">
            <a:prstTxWarp prst="textNoShape">
              <a:avLst/>
            </a:prstTxWarp>
          </a:bodyPr>
          <a:lstStyle>
            <a:lvl1pPr algn="l" defTabSz="957169">
              <a:defRPr kumimoji="0" sz="1300" smtClean="0">
                <a:cs typeface="Arial Unicode MS" charset="0"/>
              </a:defRPr>
            </a:lvl1pPr>
          </a:lstStyle>
          <a:p>
            <a:pPr>
              <a:defRPr/>
            </a:pPr>
            <a:endParaRPr lang="en-US" altLang="zh-CN"/>
          </a:p>
        </p:txBody>
      </p:sp>
      <p:sp>
        <p:nvSpPr>
          <p:cNvPr id="7" name="Slide Number Placeholder 6"/>
          <p:cNvSpPr>
            <a:spLocks noGrp="1"/>
          </p:cNvSpPr>
          <p:nvPr>
            <p:ph type="sldNum" sz="quarter" idx="5"/>
          </p:nvPr>
        </p:nvSpPr>
        <p:spPr bwMode="auto">
          <a:xfrm>
            <a:off x="3854452" y="9445024"/>
            <a:ext cx="2949615" cy="497517"/>
          </a:xfrm>
          <a:prstGeom prst="rect">
            <a:avLst/>
          </a:prstGeom>
          <a:noFill/>
          <a:ln>
            <a:noFill/>
          </a:ln>
        </p:spPr>
        <p:txBody>
          <a:bodyPr vert="horz" wrap="square" lIns="95677" tIns="47839" rIns="95677" bIns="47839" numCol="1" anchor="b" anchorCtr="0" compatLnSpc="1">
            <a:prstTxWarp prst="textNoShape">
              <a:avLst/>
            </a:prstTxWarp>
          </a:bodyPr>
          <a:lstStyle>
            <a:lvl1pPr algn="r" defTabSz="957169">
              <a:defRPr kumimoji="0" sz="1300" smtClean="0">
                <a:cs typeface="Arial Unicode MS" charset="0"/>
              </a:defRPr>
            </a:lvl1pPr>
          </a:lstStyle>
          <a:p>
            <a:pPr>
              <a:defRPr/>
            </a:pPr>
            <a:fld id="{4DDD64AC-B278-FE4B-91A1-631D62D7D01A}" type="slidenum">
              <a:rPr lang="en-US" altLang="zh-CN"/>
              <a:pPr>
                <a:defRPr/>
              </a:pPr>
              <a:t>‹#›</a:t>
            </a:fld>
            <a:endParaRPr lang="en-US" altLang="zh-CN"/>
          </a:p>
        </p:txBody>
      </p:sp>
    </p:spTree>
    <p:extLst>
      <p:ext uri="{BB962C8B-B14F-4D97-AF65-F5344CB8AC3E}">
        <p14:creationId xmlns:p14="http://schemas.microsoft.com/office/powerpoint/2010/main" val="25433422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1</a:t>
            </a:fld>
            <a:endParaRPr lang="en-US" altLang="zh-CN"/>
          </a:p>
        </p:txBody>
      </p:sp>
    </p:spTree>
    <p:extLst>
      <p:ext uri="{BB962C8B-B14F-4D97-AF65-F5344CB8AC3E}">
        <p14:creationId xmlns:p14="http://schemas.microsoft.com/office/powerpoint/2010/main" val="3223197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2</a:t>
            </a:fld>
            <a:endParaRPr lang="en-US" altLang="zh-CN"/>
          </a:p>
        </p:txBody>
      </p:sp>
    </p:spTree>
    <p:extLst>
      <p:ext uri="{BB962C8B-B14F-4D97-AF65-F5344CB8AC3E}">
        <p14:creationId xmlns:p14="http://schemas.microsoft.com/office/powerpoint/2010/main" val="3299365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outline of this presentation is followed by this.</a:t>
            </a:r>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3</a:t>
            </a:fld>
            <a:endParaRPr lang="en-US" altLang="zh-CN"/>
          </a:p>
        </p:txBody>
      </p:sp>
    </p:spTree>
    <p:extLst>
      <p:ext uri="{BB962C8B-B14F-4D97-AF65-F5344CB8AC3E}">
        <p14:creationId xmlns:p14="http://schemas.microsoft.com/office/powerpoint/2010/main" val="1770849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DD64AC-B278-FE4B-91A1-631D62D7D01A}" type="slidenum">
              <a:rPr lang="en-US" altLang="zh-CN" smtClean="0"/>
              <a:pPr>
                <a:defRPr/>
              </a:pPr>
              <a:t>4</a:t>
            </a:fld>
            <a:endParaRPr lang="en-US" altLang="zh-CN"/>
          </a:p>
        </p:txBody>
      </p:sp>
    </p:spTree>
    <p:extLst>
      <p:ext uri="{BB962C8B-B14F-4D97-AF65-F5344CB8AC3E}">
        <p14:creationId xmlns:p14="http://schemas.microsoft.com/office/powerpoint/2010/main" val="2200730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DD64AC-B278-FE4B-91A1-631D62D7D01A}" type="slidenum">
              <a:rPr lang="en-US" altLang="zh-CN" smtClean="0"/>
              <a:pPr>
                <a:defRPr/>
              </a:pPr>
              <a:t>5</a:t>
            </a:fld>
            <a:endParaRPr lang="en-US" altLang="zh-CN"/>
          </a:p>
        </p:txBody>
      </p:sp>
    </p:spTree>
    <p:extLst>
      <p:ext uri="{BB962C8B-B14F-4D97-AF65-F5344CB8AC3E}">
        <p14:creationId xmlns:p14="http://schemas.microsoft.com/office/powerpoint/2010/main" val="2663623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DD64AC-B278-FE4B-91A1-631D62D7D01A}" type="slidenum">
              <a:rPr lang="en-US" altLang="zh-CN" smtClean="0"/>
              <a:pPr>
                <a:defRPr/>
              </a:pPr>
              <a:t>6</a:t>
            </a:fld>
            <a:endParaRPr lang="en-US" altLang="zh-CN"/>
          </a:p>
        </p:txBody>
      </p:sp>
    </p:spTree>
    <p:extLst>
      <p:ext uri="{BB962C8B-B14F-4D97-AF65-F5344CB8AC3E}">
        <p14:creationId xmlns:p14="http://schemas.microsoft.com/office/powerpoint/2010/main" val="1765236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DD64AC-B278-FE4B-91A1-631D62D7D01A}" type="slidenum">
              <a:rPr lang="en-US" altLang="zh-CN" smtClean="0"/>
              <a:pPr>
                <a:defRPr/>
              </a:pPr>
              <a:t>7</a:t>
            </a:fld>
            <a:endParaRPr lang="en-US" altLang="zh-CN"/>
          </a:p>
        </p:txBody>
      </p:sp>
    </p:spTree>
    <p:extLst>
      <p:ext uri="{BB962C8B-B14F-4D97-AF65-F5344CB8AC3E}">
        <p14:creationId xmlns:p14="http://schemas.microsoft.com/office/powerpoint/2010/main" val="1947976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DD64AC-B278-FE4B-91A1-631D62D7D01A}" type="slidenum">
              <a:rPr lang="en-US" altLang="zh-CN" smtClean="0"/>
              <a:pPr>
                <a:defRPr/>
              </a:pPr>
              <a:t>8</a:t>
            </a:fld>
            <a:endParaRPr lang="en-US" altLang="zh-CN"/>
          </a:p>
        </p:txBody>
      </p:sp>
    </p:spTree>
    <p:extLst>
      <p:ext uri="{BB962C8B-B14F-4D97-AF65-F5344CB8AC3E}">
        <p14:creationId xmlns:p14="http://schemas.microsoft.com/office/powerpoint/2010/main" val="1230702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DD64AC-B278-FE4B-91A1-631D62D7D01A}" type="slidenum">
              <a:rPr lang="en-US" altLang="zh-CN" smtClean="0"/>
              <a:pPr>
                <a:defRPr/>
              </a:pPr>
              <a:t>9</a:t>
            </a:fld>
            <a:endParaRPr lang="en-US" altLang="zh-CN"/>
          </a:p>
        </p:txBody>
      </p:sp>
    </p:spTree>
    <p:extLst>
      <p:ext uri="{BB962C8B-B14F-4D97-AF65-F5344CB8AC3E}">
        <p14:creationId xmlns:p14="http://schemas.microsoft.com/office/powerpoint/2010/main" val="61051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3748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5" name="Picture 4" descr="ppt template1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55600" y="6188713"/>
            <a:ext cx="2743200" cy="297633"/>
          </a:xfrm>
          <a:prstGeom prst="rect">
            <a:avLst/>
          </a:prstGeom>
        </p:spPr>
        <p:txBody>
          <a:bodyPr/>
          <a:lstStyle/>
          <a:p>
            <a:fld id="{98F96A78-E747-452A-A472-1528F572ED5B}" type="datetimeFigureOut">
              <a:rPr lang="en-US" smtClean="0"/>
              <a:t>3/4/2021</a:t>
            </a:fld>
            <a:endParaRPr lang="en-US" dirty="0"/>
          </a:p>
        </p:txBody>
      </p:sp>
      <p:sp>
        <p:nvSpPr>
          <p:cNvPr id="6" name="Slide Number Placeholder 5"/>
          <p:cNvSpPr>
            <a:spLocks noGrp="1"/>
          </p:cNvSpPr>
          <p:nvPr>
            <p:ph type="sldNum" sz="quarter" idx="12"/>
          </p:nvPr>
        </p:nvSpPr>
        <p:spPr>
          <a:xfrm>
            <a:off x="8610600" y="6188713"/>
            <a:ext cx="2743200" cy="297633"/>
          </a:xfrm>
          <a:prstGeom prst="rect">
            <a:avLst/>
          </a:prstGeom>
        </p:spPr>
        <p:txBody>
          <a:bodyPr/>
          <a:lstStyle/>
          <a:p>
            <a:fld id="{2B7B873C-A46E-4878-A014-BF36A57BE664}" type="slidenum">
              <a:rPr lang="en-US" smtClean="0"/>
              <a:t>‹#›</a:t>
            </a:fld>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461674" y="110702"/>
            <a:ext cx="2233615" cy="321490"/>
          </a:xfrm>
          <a:prstGeom prst="rect">
            <a:avLst/>
          </a:prstGeom>
        </p:spPr>
      </p:pic>
    </p:spTree>
    <p:extLst>
      <p:ext uri="{BB962C8B-B14F-4D97-AF65-F5344CB8AC3E}">
        <p14:creationId xmlns:p14="http://schemas.microsoft.com/office/powerpoint/2010/main" val="2909214443"/>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334433" y="609600"/>
            <a:ext cx="11387667" cy="685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32" name="Rectangle 10"/>
          <p:cNvSpPr>
            <a:spLocks noGrp="1" noChangeArrowheads="1"/>
          </p:cNvSpPr>
          <p:nvPr>
            <p:ph type="body" idx="1"/>
          </p:nvPr>
        </p:nvSpPr>
        <p:spPr bwMode="auto">
          <a:xfrm>
            <a:off x="334434" y="1412875"/>
            <a:ext cx="11523133" cy="5024438"/>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0800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txStyles>
    <p:title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p:titleStyle>
    <p:body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347" y="4869160"/>
            <a:ext cx="11523133" cy="1296144"/>
          </a:xfrm>
        </p:spPr>
        <p:txBody>
          <a:bodyPr/>
          <a:lstStyle/>
          <a:p>
            <a:pPr marL="0" indent="0" algn="ctr">
              <a:lnSpc>
                <a:spcPct val="115000"/>
              </a:lnSpc>
              <a:spcAft>
                <a:spcPts val="0"/>
              </a:spcAft>
              <a:buNone/>
              <a:tabLst>
                <a:tab pos="457200" algn="l"/>
              </a:tabLst>
            </a:pPr>
            <a:r>
              <a:rPr lang="en-US" sz="2800" dirty="0">
                <a:solidFill>
                  <a:schemeClr val="tx1">
                    <a:lumMod val="85000"/>
                    <a:lumOff val="15000"/>
                  </a:schemeClr>
                </a:solidFill>
                <a:latin typeface="Garamond"/>
              </a:rPr>
              <a:t>ZHAO Yuqing,</a:t>
            </a:r>
            <a:r>
              <a:rPr lang="en-US" altLang="zh-CN" sz="2800" dirty="0">
                <a:solidFill>
                  <a:schemeClr val="tx1">
                    <a:lumMod val="85000"/>
                    <a:lumOff val="15000"/>
                  </a:schemeClr>
                </a:solidFill>
                <a:latin typeface="Garamond"/>
                <a:ea typeface="+mn-ea"/>
                <a:cs typeface="Helvetica"/>
              </a:rPr>
              <a:t> SHEN Jiaxing</a:t>
            </a:r>
            <a:endParaRPr lang="de-CH" altLang="zh-CN" sz="2800" dirty="0">
              <a:solidFill>
                <a:schemeClr val="tx1">
                  <a:lumMod val="85000"/>
                  <a:lumOff val="15000"/>
                </a:schemeClr>
              </a:solidFill>
              <a:latin typeface="Garamond"/>
              <a:ea typeface="+mn-ea"/>
              <a:cs typeface="Helvetica"/>
            </a:endParaRPr>
          </a:p>
          <a:p>
            <a:pPr marL="0" indent="0" algn="ctr">
              <a:lnSpc>
                <a:spcPct val="115000"/>
              </a:lnSpc>
              <a:spcAft>
                <a:spcPts val="0"/>
              </a:spcAft>
              <a:buNone/>
              <a:tabLst>
                <a:tab pos="457200" algn="l"/>
              </a:tabLst>
            </a:pPr>
            <a:r>
              <a:rPr lang="en-US" sz="2800" dirty="0">
                <a:solidFill>
                  <a:schemeClr val="tx1">
                    <a:lumMod val="85000"/>
                    <a:lumOff val="15000"/>
                  </a:schemeClr>
                </a:solidFill>
                <a:latin typeface="Garamond"/>
              </a:rPr>
              <a:t>csyzhao1@comp.polyu.edu.hk</a:t>
            </a:r>
            <a:endParaRPr lang="en-HK" sz="2800" dirty="0">
              <a:solidFill>
                <a:schemeClr val="tx1">
                  <a:lumMod val="85000"/>
                  <a:lumOff val="15000"/>
                </a:schemeClr>
              </a:solidFill>
              <a:latin typeface="Garamond"/>
            </a:endParaRPr>
          </a:p>
        </p:txBody>
      </p:sp>
      <p:sp>
        <p:nvSpPr>
          <p:cNvPr id="4" name="Title 1">
            <a:extLst>
              <a:ext uri="{FF2B5EF4-FFF2-40B4-BE49-F238E27FC236}">
                <a16:creationId xmlns:a16="http://schemas.microsoft.com/office/drawing/2014/main" id="{E3198475-D9BD-DC48-8711-0B9E9E0418F4}"/>
              </a:ext>
            </a:extLst>
          </p:cNvPr>
          <p:cNvSpPr txBox="1">
            <a:spLocks/>
          </p:cNvSpPr>
          <p:nvPr/>
        </p:nvSpPr>
        <p:spPr bwMode="auto">
          <a:xfrm>
            <a:off x="402166" y="2420888"/>
            <a:ext cx="11387667" cy="1800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lang="en-US" altLang="zh-CN" dirty="0">
                <a:solidFill>
                  <a:schemeClr val="tx1">
                    <a:lumMod val="85000"/>
                    <a:lumOff val="15000"/>
                  </a:schemeClr>
                </a:solidFill>
                <a:latin typeface="Garamond"/>
                <a:cs typeface="Garamond"/>
              </a:rPr>
              <a:t>Student Performance Prediction Using Multistage Learning</a:t>
            </a:r>
          </a:p>
          <a:p>
            <a:r>
              <a:rPr lang="en-US" altLang="zh-CN" sz="3200" b="0" dirty="0">
                <a:solidFill>
                  <a:schemeClr val="tx1">
                    <a:lumMod val="85000"/>
                    <a:lumOff val="15000"/>
                  </a:schemeClr>
                </a:solidFill>
                <a:latin typeface="Garamond"/>
                <a:cs typeface="Garamond"/>
              </a:rPr>
              <a:t>(tentative)</a:t>
            </a:r>
          </a:p>
        </p:txBody>
      </p:sp>
    </p:spTree>
    <p:extLst>
      <p:ext uri="{BB962C8B-B14F-4D97-AF65-F5344CB8AC3E}">
        <p14:creationId xmlns:p14="http://schemas.microsoft.com/office/powerpoint/2010/main" val="331729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Content Placeholder 2"/>
          <p:cNvSpPr>
            <a:spLocks noGrp="1" noChangeArrowheads="1"/>
          </p:cNvSpPr>
          <p:nvPr>
            <p:ph idx="4294967295"/>
          </p:nvPr>
        </p:nvSpPr>
        <p:spPr bwMode="auto">
          <a:xfrm>
            <a:off x="623392" y="1628800"/>
            <a:ext cx="11269252" cy="4824536"/>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spcBef>
                <a:spcPts val="1300"/>
              </a:spcBef>
              <a:buNone/>
              <a:defRPr/>
            </a:pPr>
            <a:r>
              <a:rPr lang="en-US" altLang="zh-CN" sz="2100" dirty="0">
                <a:solidFill>
                  <a:schemeClr val="tx1">
                    <a:lumMod val="85000"/>
                    <a:lumOff val="15000"/>
                  </a:schemeClr>
                </a:solidFill>
                <a:latin typeface="Times New Roman" panose="02020603050405020304" pitchFamily="18" charset="0"/>
                <a:cs typeface="Times New Roman" panose="02020603050405020304" pitchFamily="18" charset="0"/>
              </a:rPr>
              <a:t>Student performance prediction helps improve education excellence and reduce the waste of funds caused by unnecessary expenses. Existing methods ignore that education systems inherit multistage systems' characteristics and fail to use the interstage relation. A few articles have observed the sequential nature among stages, but naively rely on the previous stages. Efficient use of interstage relationships can bring additional features to the model and can even solve the data partial unavailability problem. Specifically, given students' academic performance in several semesters and other behavior-related data, our study can utilize the correlation between students' performance between successive semesters. First, our proposed model captures different types of inter-semester relationships. Based on the assumption that "students with similar behaviors perform similarly," we then establish a social learning network of students in successive semesters by mapping students with similar behaviors, thereby predicting new students' GPA and solving the cold start problem.</a:t>
            </a:r>
          </a:p>
        </p:txBody>
      </p:sp>
      <p:sp>
        <p:nvSpPr>
          <p:cNvPr id="5" name="Rectangle 2"/>
          <p:cNvSpPr txBox="1">
            <a:spLocks noChangeArrowheads="1"/>
          </p:cNvSpPr>
          <p:nvPr/>
        </p:nvSpPr>
        <p:spPr>
          <a:xfrm>
            <a:off x="983432" y="548680"/>
            <a:ext cx="6767736" cy="685800"/>
          </a:xfrm>
          <a:prstGeom prst="rect">
            <a:avLst/>
          </a:prstGeom>
        </p:spPr>
        <p:txBody>
          <a:bodyPr/>
          <a:lstStyle>
            <a:lvl1pPr algn="ctr" rtl="0" eaLnBrk="0" fontAlgn="base" hangingPunct="0">
              <a:spcBef>
                <a:spcPct val="0"/>
              </a:spcBef>
              <a:spcAft>
                <a:spcPct val="0"/>
              </a:spcAft>
              <a:defRPr lang="en-US" altLang="zh-CN" sz="4000" b="1" kern="1200" dirty="0">
                <a:solidFill>
                  <a:srgbClr val="663300"/>
                </a:solidFill>
                <a:effectLst>
                  <a:outerShdw blurRad="38100" dist="38100" dir="2700000" algn="tl">
                    <a:srgbClr val="C0C0C0"/>
                  </a:outerShdw>
                </a:effectLst>
                <a:latin typeface="Sans serif"/>
                <a:ea typeface="Arial Unicode MS" pitchFamily="34" charset="-128"/>
                <a:cs typeface="Arial Unicode MS" pitchFamily="34" charset="-128"/>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pPr algn="l">
              <a:lnSpc>
                <a:spcPct val="80000"/>
              </a:lnSpc>
            </a:pPr>
            <a:r>
              <a:rPr lang="en-US" dirty="0">
                <a:solidFill>
                  <a:schemeClr val="tx1">
                    <a:lumMod val="85000"/>
                    <a:lumOff val="15000"/>
                  </a:schemeClr>
                </a:solidFill>
                <a:latin typeface="Garamond"/>
                <a:ea typeface="新細明體" pitchFamily="18" charset="-120"/>
              </a:rPr>
              <a:t>Highlight </a:t>
            </a:r>
            <a:r>
              <a:rPr lang="en-US" b="0" dirty="0">
                <a:solidFill>
                  <a:schemeClr val="tx1">
                    <a:lumMod val="85000"/>
                    <a:lumOff val="15000"/>
                  </a:schemeClr>
                </a:solidFill>
                <a:latin typeface="Garamond"/>
                <a:ea typeface="新細明體" pitchFamily="18" charset="-120"/>
              </a:rPr>
              <a:t>(148 words)</a:t>
            </a:r>
          </a:p>
        </p:txBody>
      </p:sp>
    </p:spTree>
    <p:extLst>
      <p:ext uri="{BB962C8B-B14F-4D97-AF65-F5344CB8AC3E}">
        <p14:creationId xmlns:p14="http://schemas.microsoft.com/office/powerpoint/2010/main" val="91372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noChangeArrowheads="1"/>
          </p:cNvSpPr>
          <p:nvPr>
            <p:ph idx="4294967295"/>
          </p:nvPr>
        </p:nvSpPr>
        <p:spPr bwMode="auto">
          <a:xfrm>
            <a:off x="1487488" y="1556792"/>
            <a:ext cx="9505056" cy="352839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ts val="1300"/>
              </a:spcBef>
              <a:defRPr/>
            </a:pPr>
            <a:r>
              <a:rPr lang="en-US" altLang="zh-CN" dirty="0">
                <a:solidFill>
                  <a:schemeClr val="tx1">
                    <a:lumMod val="85000"/>
                    <a:lumOff val="15000"/>
                  </a:schemeClr>
                </a:solidFill>
                <a:latin typeface="Garamond"/>
              </a:rPr>
              <a:t>Background and motivation</a:t>
            </a:r>
          </a:p>
          <a:p>
            <a:pPr>
              <a:spcBef>
                <a:spcPts val="1300"/>
              </a:spcBef>
              <a:defRPr/>
            </a:pPr>
            <a:r>
              <a:rPr lang="en-US" altLang="zh-CN" dirty="0">
                <a:solidFill>
                  <a:schemeClr val="tx1">
                    <a:lumMod val="85000"/>
                    <a:lumOff val="15000"/>
                  </a:schemeClr>
                </a:solidFill>
                <a:latin typeface="Garamond"/>
              </a:rPr>
              <a:t>Problem formulation</a:t>
            </a:r>
          </a:p>
          <a:p>
            <a:pPr>
              <a:spcBef>
                <a:spcPts val="1300"/>
              </a:spcBef>
              <a:defRPr/>
            </a:pPr>
            <a:r>
              <a:rPr lang="en-US" altLang="zh-CN" dirty="0">
                <a:solidFill>
                  <a:schemeClr val="tx1">
                    <a:lumMod val="85000"/>
                    <a:lumOff val="15000"/>
                  </a:schemeClr>
                </a:solidFill>
                <a:latin typeface="Garamond"/>
              </a:rPr>
              <a:t>Existing work</a:t>
            </a:r>
          </a:p>
          <a:p>
            <a:pPr>
              <a:spcBef>
                <a:spcPts val="1300"/>
              </a:spcBef>
              <a:defRPr/>
            </a:pPr>
            <a:r>
              <a:rPr lang="en-US" altLang="zh-CN" dirty="0">
                <a:solidFill>
                  <a:schemeClr val="tx1">
                    <a:lumMod val="85000"/>
                    <a:lumOff val="15000"/>
                  </a:schemeClr>
                </a:solidFill>
                <a:latin typeface="Garamond"/>
              </a:rPr>
              <a:t>Our approach</a:t>
            </a:r>
          </a:p>
          <a:p>
            <a:pPr>
              <a:spcBef>
                <a:spcPts val="1300"/>
              </a:spcBef>
              <a:defRPr/>
            </a:pPr>
            <a:r>
              <a:rPr lang="en-US" altLang="zh-CN" dirty="0">
                <a:solidFill>
                  <a:schemeClr val="tx1">
                    <a:lumMod val="85000"/>
                    <a:lumOff val="15000"/>
                  </a:schemeClr>
                </a:solidFill>
                <a:latin typeface="Garamond"/>
              </a:rPr>
              <a:t>Challenge</a:t>
            </a:r>
          </a:p>
          <a:p>
            <a:pPr>
              <a:spcBef>
                <a:spcPts val="1300"/>
              </a:spcBef>
              <a:defRPr/>
            </a:pPr>
            <a:r>
              <a:rPr lang="en-US" altLang="zh-CN" dirty="0">
                <a:solidFill>
                  <a:schemeClr val="tx1">
                    <a:lumMod val="85000"/>
                    <a:lumOff val="15000"/>
                  </a:schemeClr>
                </a:solidFill>
                <a:latin typeface="Garamond"/>
              </a:rPr>
              <a:t>Possible solution</a:t>
            </a:r>
          </a:p>
          <a:p>
            <a:pPr>
              <a:spcBef>
                <a:spcPts val="1300"/>
              </a:spcBef>
              <a:defRPr/>
            </a:pPr>
            <a:endParaRPr lang="en-US" altLang="zh-CN" dirty="0">
              <a:solidFill>
                <a:schemeClr val="tx1">
                  <a:lumMod val="85000"/>
                  <a:lumOff val="15000"/>
                </a:schemeClr>
              </a:solidFill>
              <a:latin typeface="Garamond"/>
            </a:endParaRPr>
          </a:p>
        </p:txBody>
      </p:sp>
      <p:sp>
        <p:nvSpPr>
          <p:cNvPr id="5" name="Rectangle 2"/>
          <p:cNvSpPr txBox="1">
            <a:spLocks noChangeArrowheads="1"/>
          </p:cNvSpPr>
          <p:nvPr/>
        </p:nvSpPr>
        <p:spPr>
          <a:xfrm>
            <a:off x="1703512" y="510988"/>
            <a:ext cx="6767736" cy="685800"/>
          </a:xfrm>
          <a:prstGeom prst="rect">
            <a:avLst/>
          </a:prstGeom>
        </p:spPr>
        <p:txBody>
          <a:bodyPr/>
          <a:lstStyle>
            <a:lvl1pPr algn="ctr" rtl="0" eaLnBrk="0" fontAlgn="base" hangingPunct="0">
              <a:spcBef>
                <a:spcPct val="0"/>
              </a:spcBef>
              <a:spcAft>
                <a:spcPct val="0"/>
              </a:spcAft>
              <a:defRPr lang="en-US" altLang="zh-CN" sz="4000" b="1" kern="1200" dirty="0">
                <a:solidFill>
                  <a:srgbClr val="663300"/>
                </a:solidFill>
                <a:effectLst>
                  <a:outerShdw blurRad="38100" dist="38100" dir="2700000" algn="tl">
                    <a:srgbClr val="C0C0C0"/>
                  </a:outerShdw>
                </a:effectLst>
                <a:latin typeface="Sans serif"/>
                <a:ea typeface="Arial Unicode MS" pitchFamily="34" charset="-128"/>
                <a:cs typeface="Arial Unicode MS" pitchFamily="34" charset="-128"/>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pPr algn="l">
              <a:lnSpc>
                <a:spcPct val="80000"/>
              </a:lnSpc>
            </a:pPr>
            <a:r>
              <a:rPr lang="en-US" dirty="0">
                <a:solidFill>
                  <a:schemeClr val="tx1">
                    <a:lumMod val="85000"/>
                    <a:lumOff val="15000"/>
                  </a:schemeClr>
                </a:solidFill>
                <a:latin typeface="Garamond"/>
                <a:ea typeface="新細明體" pitchFamily="18" charset="-120"/>
              </a:rPr>
              <a:t>Outline</a:t>
            </a:r>
          </a:p>
        </p:txBody>
      </p:sp>
    </p:spTree>
    <p:extLst>
      <p:ext uri="{BB962C8B-B14F-4D97-AF65-F5344CB8AC3E}">
        <p14:creationId xmlns:p14="http://schemas.microsoft.com/office/powerpoint/2010/main" val="1115562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DC059DDD-AB67-4502-B2FF-447DBA0D34B4}"/>
              </a:ext>
            </a:extLst>
          </p:cNvPr>
          <p:cNvSpPr txBox="1">
            <a:spLocks/>
          </p:cNvSpPr>
          <p:nvPr/>
        </p:nvSpPr>
        <p:spPr>
          <a:xfrm>
            <a:off x="402166" y="260249"/>
            <a:ext cx="11387667" cy="685800"/>
          </a:xfrm>
          <a:prstGeom prst="rect">
            <a:avLst/>
          </a:prstGeom>
        </p:spPr>
        <p:txBody>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kumimoji="0" lang="en-US" altLang="zh-CN" sz="3600" kern="0" dirty="0">
                <a:solidFill>
                  <a:schemeClr val="tx1">
                    <a:lumMod val="85000"/>
                    <a:lumOff val="15000"/>
                  </a:schemeClr>
                </a:solidFill>
                <a:latin typeface="Garamond"/>
              </a:rPr>
              <a:t>Background and Motivation</a:t>
            </a:r>
          </a:p>
        </p:txBody>
      </p:sp>
      <p:sp>
        <p:nvSpPr>
          <p:cNvPr id="10" name="文本框 9">
            <a:extLst>
              <a:ext uri="{FF2B5EF4-FFF2-40B4-BE49-F238E27FC236}">
                <a16:creationId xmlns:a16="http://schemas.microsoft.com/office/drawing/2014/main" id="{46BADE55-88F1-4515-A9A2-69FA26EE5590}"/>
              </a:ext>
            </a:extLst>
          </p:cNvPr>
          <p:cNvSpPr txBox="1"/>
          <p:nvPr/>
        </p:nvSpPr>
        <p:spPr>
          <a:xfrm>
            <a:off x="623392" y="1484784"/>
            <a:ext cx="9456712" cy="3984617"/>
          </a:xfrm>
          <a:prstGeom prst="rect">
            <a:avLst/>
          </a:prstGeom>
          <a:noFill/>
        </p:spPr>
        <p:txBody>
          <a:bodyPr wrap="square">
            <a:spAutoFit/>
          </a:bodyPr>
          <a:lstStyle/>
          <a:p>
            <a:pPr marL="457200" marR="0" lvl="0" indent="-457200" algn="l" defTabSz="914400" rtl="0" eaLnBrk="1" fontAlgn="auto" latinLnBrk="0" hangingPunct="1">
              <a:lnSpc>
                <a:spcPct val="120000"/>
              </a:lnSpc>
              <a:spcBef>
                <a:spcPts val="1200"/>
              </a:spcBef>
              <a:spcAft>
                <a:spcPts val="500"/>
              </a:spcAft>
              <a:buClrTx/>
              <a:buSzTx/>
              <a:buFont typeface="Courier New" panose="02070309020205020404" pitchFamily="49" charset="0"/>
              <a:buChar char="o"/>
              <a:tabLst/>
              <a:defRPr/>
            </a:pPr>
            <a:r>
              <a:rPr kumimoji="0" lang="en-US" altLang="zh-CN" sz="2400" b="0" i="0" u="none" strike="noStrike" kern="1200" cap="none" spc="0" normalizeH="0" baseline="0" noProof="0" dirty="0">
                <a:ln>
                  <a:noFill/>
                </a:ln>
                <a:effectLst/>
                <a:uLnTx/>
                <a:uFillTx/>
                <a:latin typeface="Helvetica" pitchFamily="2" charset="0"/>
                <a:ea typeface="等线" panose="02010600030101010101" pitchFamily="2" charset="-122"/>
                <a:cs typeface="+mn-cs"/>
              </a:rPr>
              <a:t>Student performance prediction is crucial for education systems.</a:t>
            </a:r>
          </a:p>
          <a:p>
            <a:pPr marL="800100" lvl="1" indent="-342900" algn="l">
              <a:lnSpc>
                <a:spcPct val="120000"/>
              </a:lnSpc>
              <a:spcBef>
                <a:spcPts val="500"/>
              </a:spcBef>
              <a:spcAft>
                <a:spcPts val="500"/>
              </a:spcAft>
              <a:buFont typeface="Arial" panose="020B0604020202020204" pitchFamily="34" charset="0"/>
              <a:buChar char="•"/>
              <a:defRPr/>
            </a:pPr>
            <a:endParaRPr lang="en-US" altLang="zh-CN" sz="2000" dirty="0">
              <a:latin typeface="Helvetica" pitchFamily="2" charset="0"/>
              <a:ea typeface="+mn-ea"/>
              <a:cs typeface="+mn-cs"/>
            </a:endParaRPr>
          </a:p>
          <a:p>
            <a:pPr marL="800100" lvl="1" indent="-342900" algn="l">
              <a:lnSpc>
                <a:spcPct val="120000"/>
              </a:lnSpc>
              <a:spcBef>
                <a:spcPts val="500"/>
              </a:spcBef>
              <a:spcAft>
                <a:spcPts val="500"/>
              </a:spcAft>
              <a:buFont typeface="Arial" panose="020B0604020202020204" pitchFamily="34" charset="0"/>
              <a:buChar char="•"/>
              <a:defRPr/>
            </a:pPr>
            <a:r>
              <a:rPr lang="en-US" altLang="zh-CN" sz="2000" dirty="0">
                <a:latin typeface="Helvetica" pitchFamily="2" charset="0"/>
                <a:ea typeface="+mn-ea"/>
                <a:cs typeface="+mn-cs"/>
              </a:rPr>
              <a:t>It helps carry out necessary </a:t>
            </a:r>
            <a:r>
              <a:rPr lang="en-US" altLang="zh-CN" sz="2000" dirty="0">
                <a:solidFill>
                  <a:srgbClr val="C00000"/>
                </a:solidFill>
                <a:latin typeface="Helvetica" pitchFamily="2" charset="0"/>
                <a:ea typeface="+mn-ea"/>
                <a:cs typeface="+mn-cs"/>
              </a:rPr>
              <a:t>pedagogical interventions </a:t>
            </a:r>
            <a:r>
              <a:rPr lang="en-US" altLang="zh-CN" sz="2000" dirty="0">
                <a:latin typeface="Helvetica" pitchFamily="2" charset="0"/>
                <a:ea typeface="+mn-ea"/>
                <a:cs typeface="+mn-cs"/>
              </a:rPr>
              <a:t>effectively.</a:t>
            </a:r>
          </a:p>
          <a:p>
            <a:pPr marL="800100" lvl="1" indent="-342900" algn="l">
              <a:lnSpc>
                <a:spcPct val="120000"/>
              </a:lnSpc>
              <a:spcBef>
                <a:spcPts val="500"/>
              </a:spcBef>
              <a:spcAft>
                <a:spcPts val="500"/>
              </a:spcAft>
              <a:buFont typeface="Arial" panose="020B0604020202020204" pitchFamily="34" charset="0"/>
              <a:buChar char="•"/>
              <a:defRPr/>
            </a:pPr>
            <a:endParaRPr lang="en-US" altLang="zh-CN" sz="2000" dirty="0">
              <a:latin typeface="Helvetica" pitchFamily="2" charset="0"/>
              <a:ea typeface="+mn-ea"/>
              <a:cs typeface="+mn-cs"/>
            </a:endParaRPr>
          </a:p>
          <a:p>
            <a:pPr marL="800100" lvl="1" indent="-342900" algn="l">
              <a:lnSpc>
                <a:spcPct val="120000"/>
              </a:lnSpc>
              <a:spcBef>
                <a:spcPts val="500"/>
              </a:spcBef>
              <a:spcAft>
                <a:spcPts val="500"/>
              </a:spcAft>
              <a:buFont typeface="Arial" panose="020B0604020202020204" pitchFamily="34" charset="0"/>
              <a:buChar char="•"/>
              <a:defRPr/>
            </a:pPr>
            <a:r>
              <a:rPr lang="en-US" altLang="zh-CN" sz="2000" dirty="0">
                <a:latin typeface="Helvetica" pitchFamily="2" charset="0"/>
                <a:ea typeface="+mn-ea"/>
                <a:cs typeface="+mn-cs"/>
              </a:rPr>
              <a:t>It allows instructors to </a:t>
            </a:r>
            <a:r>
              <a:rPr lang="en-US" altLang="zh-CN" sz="2000" dirty="0">
                <a:solidFill>
                  <a:srgbClr val="C00000"/>
                </a:solidFill>
                <a:latin typeface="Helvetica" pitchFamily="2" charset="0"/>
                <a:ea typeface="+mn-ea"/>
                <a:cs typeface="+mn-cs"/>
              </a:rPr>
              <a:t>allocate resources and instruction </a:t>
            </a:r>
            <a:r>
              <a:rPr lang="en-US" altLang="zh-CN" sz="2000" dirty="0">
                <a:latin typeface="Helvetica" pitchFamily="2" charset="0"/>
                <a:ea typeface="+mn-ea"/>
                <a:cs typeface="+mn-cs"/>
              </a:rPr>
              <a:t>more accurately.</a:t>
            </a:r>
          </a:p>
          <a:p>
            <a:pPr lvl="1" algn="l">
              <a:lnSpc>
                <a:spcPct val="120000"/>
              </a:lnSpc>
              <a:spcBef>
                <a:spcPts val="500"/>
              </a:spcBef>
              <a:spcAft>
                <a:spcPts val="500"/>
              </a:spcAft>
              <a:defRPr/>
            </a:pPr>
            <a:endParaRPr lang="en-US" altLang="zh-CN" sz="2000" dirty="0">
              <a:latin typeface="Helvetica" pitchFamily="2" charset="0"/>
              <a:ea typeface="+mn-ea"/>
              <a:cs typeface="+mn-cs"/>
            </a:endParaRPr>
          </a:p>
          <a:p>
            <a:pPr marL="800100" lvl="1" indent="-342900" algn="l">
              <a:lnSpc>
                <a:spcPct val="120000"/>
              </a:lnSpc>
              <a:spcBef>
                <a:spcPts val="500"/>
              </a:spcBef>
              <a:spcAft>
                <a:spcPts val="500"/>
              </a:spcAft>
              <a:buFont typeface="Arial" panose="020B0604020202020204" pitchFamily="34" charset="0"/>
              <a:buChar char="•"/>
              <a:defRPr/>
            </a:pPr>
            <a:r>
              <a:rPr lang="en-US" altLang="zh-CN" sz="2000" dirty="0">
                <a:latin typeface="Helvetica" pitchFamily="2" charset="0"/>
                <a:ea typeface="+mn-ea"/>
                <a:cs typeface="+mn-cs"/>
              </a:rPr>
              <a:t>It can ensure students' </a:t>
            </a:r>
            <a:r>
              <a:rPr lang="en-US" altLang="zh-CN" sz="2000" dirty="0">
                <a:solidFill>
                  <a:srgbClr val="C00000"/>
                </a:solidFill>
                <a:latin typeface="Helvetica" pitchFamily="2" charset="0"/>
                <a:ea typeface="+mn-ea"/>
                <a:cs typeface="+mn-cs"/>
              </a:rPr>
              <a:t>on-time graduation</a:t>
            </a:r>
            <a:r>
              <a:rPr lang="en-US" altLang="zh-CN" sz="2000" dirty="0">
                <a:latin typeface="Helvetica" pitchFamily="2" charset="0"/>
                <a:ea typeface="+mn-ea"/>
                <a:cs typeface="+mn-cs"/>
              </a:rPr>
              <a:t>.</a:t>
            </a:r>
          </a:p>
          <a:p>
            <a:pPr marL="800100" marR="0" lvl="1" indent="-342900" algn="l">
              <a:lnSpc>
                <a:spcPct val="120000"/>
              </a:lnSpc>
              <a:spcBef>
                <a:spcPts val="500"/>
              </a:spcBef>
              <a:spcAft>
                <a:spcPts val="500"/>
              </a:spcAft>
              <a:buClrTx/>
              <a:buSzTx/>
              <a:buFont typeface="Arial" panose="020B0604020202020204" pitchFamily="34" charset="0"/>
              <a:buChar char="•"/>
              <a:tabLst/>
              <a:defRPr/>
            </a:pPr>
            <a:endParaRPr lang="en-US" altLang="zh-CN" sz="2000" dirty="0">
              <a:latin typeface="Helvetica" pitchFamily="2" charset="0"/>
              <a:ea typeface="+mn-ea"/>
              <a:cs typeface="+mn-cs"/>
            </a:endParaRPr>
          </a:p>
        </p:txBody>
      </p:sp>
      <p:pic>
        <p:nvPicPr>
          <p:cNvPr id="3" name="图形 2" descr="毕业帽 纯色填充">
            <a:extLst>
              <a:ext uri="{FF2B5EF4-FFF2-40B4-BE49-F238E27FC236}">
                <a16:creationId xmlns:a16="http://schemas.microsoft.com/office/drawing/2014/main" id="{C86C090C-39B3-466B-957F-40ADF8BF34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56040" y="4293096"/>
            <a:ext cx="914400" cy="914400"/>
          </a:xfrm>
          <a:prstGeom prst="rect">
            <a:avLst/>
          </a:prstGeom>
        </p:spPr>
      </p:pic>
      <p:pic>
        <p:nvPicPr>
          <p:cNvPr id="5" name="图形 4" descr="教室 纯色填充">
            <a:extLst>
              <a:ext uri="{FF2B5EF4-FFF2-40B4-BE49-F238E27FC236}">
                <a16:creationId xmlns:a16="http://schemas.microsoft.com/office/drawing/2014/main" id="{90E7447E-F1CB-40BD-BC72-6AC478665F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36360" y="2276872"/>
            <a:ext cx="914400" cy="914400"/>
          </a:xfrm>
          <a:prstGeom prst="rect">
            <a:avLst/>
          </a:prstGeom>
        </p:spPr>
      </p:pic>
      <p:pic>
        <p:nvPicPr>
          <p:cNvPr id="4" name="图形 3" descr="远程学习语言 纯色填充">
            <a:extLst>
              <a:ext uri="{FF2B5EF4-FFF2-40B4-BE49-F238E27FC236}">
                <a16:creationId xmlns:a16="http://schemas.microsoft.com/office/drawing/2014/main" id="{4560CF4F-8EB9-4F47-80BC-32AA5F79BE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12424" y="3306688"/>
            <a:ext cx="914400" cy="914400"/>
          </a:xfrm>
          <a:prstGeom prst="rect">
            <a:avLst/>
          </a:prstGeom>
        </p:spPr>
      </p:pic>
    </p:spTree>
    <p:extLst>
      <p:ext uri="{BB962C8B-B14F-4D97-AF65-F5344CB8AC3E}">
        <p14:creationId xmlns:p14="http://schemas.microsoft.com/office/powerpoint/2010/main" val="274450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DC059DDD-AB67-4502-B2FF-447DBA0D34B4}"/>
              </a:ext>
            </a:extLst>
          </p:cNvPr>
          <p:cNvSpPr txBox="1">
            <a:spLocks/>
          </p:cNvSpPr>
          <p:nvPr/>
        </p:nvSpPr>
        <p:spPr>
          <a:xfrm>
            <a:off x="402166" y="336449"/>
            <a:ext cx="11387667" cy="685800"/>
          </a:xfrm>
          <a:prstGeom prst="rect">
            <a:avLst/>
          </a:prstGeom>
        </p:spPr>
        <p:txBody>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kumimoji="0" lang="en-US" altLang="zh-CN" sz="3600" kern="0" dirty="0">
                <a:solidFill>
                  <a:schemeClr val="tx1">
                    <a:lumMod val="85000"/>
                    <a:lumOff val="15000"/>
                  </a:schemeClr>
                </a:solidFill>
                <a:latin typeface="Garamond"/>
              </a:rPr>
              <a:t>Problem formulation</a:t>
            </a:r>
          </a:p>
        </p:txBody>
      </p:sp>
      <p:pic>
        <p:nvPicPr>
          <p:cNvPr id="4" name="图片 3">
            <a:extLst>
              <a:ext uri="{FF2B5EF4-FFF2-40B4-BE49-F238E27FC236}">
                <a16:creationId xmlns:a16="http://schemas.microsoft.com/office/drawing/2014/main" id="{5275B0BA-A915-48EB-89AF-B53B0A372093}"/>
              </a:ext>
            </a:extLst>
          </p:cNvPr>
          <p:cNvPicPr>
            <a:picLocks noChangeAspect="1"/>
          </p:cNvPicPr>
          <p:nvPr/>
        </p:nvPicPr>
        <p:blipFill>
          <a:blip r:embed="rId3"/>
          <a:stretch>
            <a:fillRect/>
          </a:stretch>
        </p:blipFill>
        <p:spPr>
          <a:xfrm>
            <a:off x="1055440" y="1022249"/>
            <a:ext cx="6552728" cy="5354723"/>
          </a:xfrm>
          <a:prstGeom prst="rect">
            <a:avLst/>
          </a:prstGeom>
        </p:spPr>
      </p:pic>
    </p:spTree>
    <p:extLst>
      <p:ext uri="{BB962C8B-B14F-4D97-AF65-F5344CB8AC3E}">
        <p14:creationId xmlns:p14="http://schemas.microsoft.com/office/powerpoint/2010/main" val="991614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DC059DDD-AB67-4502-B2FF-447DBA0D34B4}"/>
              </a:ext>
            </a:extLst>
          </p:cNvPr>
          <p:cNvSpPr txBox="1">
            <a:spLocks/>
          </p:cNvSpPr>
          <p:nvPr/>
        </p:nvSpPr>
        <p:spPr>
          <a:xfrm>
            <a:off x="402166" y="260249"/>
            <a:ext cx="11387667" cy="685800"/>
          </a:xfrm>
          <a:prstGeom prst="rect">
            <a:avLst/>
          </a:prstGeom>
        </p:spPr>
        <p:txBody>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kumimoji="0" lang="en-US" altLang="zh-CN" sz="3600" kern="0" dirty="0">
                <a:solidFill>
                  <a:schemeClr val="tx1">
                    <a:lumMod val="85000"/>
                    <a:lumOff val="15000"/>
                  </a:schemeClr>
                </a:solidFill>
                <a:latin typeface="Garamond"/>
              </a:rPr>
              <a:t>Existing work</a:t>
            </a:r>
          </a:p>
        </p:txBody>
      </p:sp>
      <p:sp>
        <p:nvSpPr>
          <p:cNvPr id="10" name="文本框 9">
            <a:extLst>
              <a:ext uri="{FF2B5EF4-FFF2-40B4-BE49-F238E27FC236}">
                <a16:creationId xmlns:a16="http://schemas.microsoft.com/office/drawing/2014/main" id="{46BADE55-88F1-4515-A9A2-69FA26EE5590}"/>
              </a:ext>
            </a:extLst>
          </p:cNvPr>
          <p:cNvSpPr txBox="1"/>
          <p:nvPr/>
        </p:nvSpPr>
        <p:spPr>
          <a:xfrm>
            <a:off x="623392" y="1196752"/>
            <a:ext cx="9456712" cy="2131353"/>
          </a:xfrm>
          <a:prstGeom prst="rect">
            <a:avLst/>
          </a:prstGeom>
          <a:noFill/>
        </p:spPr>
        <p:txBody>
          <a:bodyPr wrap="square">
            <a:spAutoFit/>
          </a:bodyPr>
          <a:lstStyle/>
          <a:p>
            <a:pPr lvl="1" indent="-457200" algn="l">
              <a:lnSpc>
                <a:spcPct val="120000"/>
              </a:lnSpc>
              <a:spcBef>
                <a:spcPts val="1200"/>
              </a:spcBef>
              <a:spcAft>
                <a:spcPts val="500"/>
              </a:spcAft>
              <a:buFont typeface="Courier New" panose="02070309020205020404" pitchFamily="49" charset="0"/>
              <a:buChar char="o"/>
              <a:defRPr/>
            </a:pPr>
            <a:r>
              <a:rPr lang="en-US" altLang="zh-CN" dirty="0">
                <a:latin typeface="Helvetica" pitchFamily="2" charset="0"/>
                <a:ea typeface="+mn-ea"/>
                <a:cs typeface="+mn-cs"/>
              </a:rPr>
              <a:t>Fail to address </a:t>
            </a:r>
            <a:r>
              <a:rPr lang="en-US" altLang="zh-CN" dirty="0">
                <a:solidFill>
                  <a:srgbClr val="C00000"/>
                </a:solidFill>
                <a:latin typeface="Helvetica" pitchFamily="2" charset="0"/>
                <a:ea typeface="+mn-ea"/>
                <a:cs typeface="+mn-cs"/>
              </a:rPr>
              <a:t>the gradient of feature dimension </a:t>
            </a:r>
            <a:r>
              <a:rPr lang="en-US" altLang="zh-CN" dirty="0">
                <a:latin typeface="Helvetica" pitchFamily="2" charset="0"/>
                <a:ea typeface="+mn-ea"/>
                <a:cs typeface="+mn-cs"/>
              </a:rPr>
              <a:t>of students</a:t>
            </a:r>
          </a:p>
          <a:p>
            <a:pPr marL="800100" lvl="1" indent="-342900" algn="l">
              <a:lnSpc>
                <a:spcPct val="120000"/>
              </a:lnSpc>
              <a:spcBef>
                <a:spcPts val="500"/>
              </a:spcBef>
              <a:spcAft>
                <a:spcPts val="500"/>
              </a:spcAft>
              <a:buFont typeface="Arial" panose="020B0604020202020204" pitchFamily="34" charset="0"/>
              <a:buChar char="•"/>
              <a:defRPr/>
            </a:pPr>
            <a:r>
              <a:rPr lang="en-US" altLang="zh-CN" sz="1600" dirty="0">
                <a:latin typeface="Helvetica" pitchFamily="2" charset="0"/>
                <a:ea typeface="+mn-ea"/>
                <a:cs typeface="+mn-cs"/>
              </a:rPr>
              <a:t>Students in successive grades have gradient feature dimensions, resulting in the </a:t>
            </a:r>
            <a:r>
              <a:rPr lang="en-US" altLang="zh-CN" sz="1600" dirty="0">
                <a:solidFill>
                  <a:srgbClr val="C00000"/>
                </a:solidFill>
                <a:latin typeface="Helvetica" pitchFamily="2" charset="0"/>
                <a:ea typeface="+mn-ea"/>
                <a:cs typeface="+mn-cs"/>
              </a:rPr>
              <a:t>diversity in precision</a:t>
            </a:r>
            <a:r>
              <a:rPr lang="en-US" altLang="zh-CN" sz="1600" dirty="0">
                <a:latin typeface="Helvetica" pitchFamily="2" charset="0"/>
                <a:ea typeface="+mn-ea"/>
                <a:cs typeface="+mn-cs"/>
              </a:rPr>
              <a:t>.</a:t>
            </a:r>
          </a:p>
          <a:p>
            <a:pPr marL="800100" lvl="1" indent="-342900" algn="l">
              <a:lnSpc>
                <a:spcPct val="120000"/>
              </a:lnSpc>
              <a:spcBef>
                <a:spcPts val="500"/>
              </a:spcBef>
              <a:spcAft>
                <a:spcPts val="500"/>
              </a:spcAft>
              <a:buFont typeface="Arial" panose="020B0604020202020204" pitchFamily="34" charset="0"/>
              <a:buChar char="•"/>
              <a:defRPr/>
            </a:pPr>
            <a:r>
              <a:rPr lang="en-US" altLang="zh-CN" sz="1600" dirty="0">
                <a:latin typeface="Helvetica" pitchFamily="2" charset="0"/>
                <a:ea typeface="+mn-ea"/>
                <a:cs typeface="+mn-cs"/>
              </a:rPr>
              <a:t>Past research has simply reduced it to the Cold Start problem of predicting new students. Studies in USTC</a:t>
            </a:r>
            <a:r>
              <a:rPr lang="en-US" altLang="zh-CN" sz="1100" dirty="0">
                <a:latin typeface="Helvetica" pitchFamily="2" charset="0"/>
                <a:ea typeface="+mn-ea"/>
                <a:cs typeface="+mn-cs"/>
              </a:rPr>
              <a:t>[1] </a:t>
            </a:r>
            <a:r>
              <a:rPr lang="en-US" altLang="zh-CN" sz="1600" dirty="0">
                <a:latin typeface="Helvetica" pitchFamily="2" charset="0"/>
                <a:ea typeface="+mn-ea"/>
                <a:cs typeface="+mn-cs"/>
              </a:rPr>
              <a:t>and Miami University</a:t>
            </a:r>
            <a:r>
              <a:rPr lang="en-US" altLang="zh-CN" sz="1100" dirty="0">
                <a:latin typeface="Helvetica" pitchFamily="2" charset="0"/>
                <a:ea typeface="+mn-ea"/>
                <a:cs typeface="+mn-cs"/>
              </a:rPr>
              <a:t>[2] </a:t>
            </a:r>
            <a:r>
              <a:rPr lang="en-US" altLang="zh-CN" sz="1600" dirty="0">
                <a:latin typeface="Helvetica" pitchFamily="2" charset="0"/>
                <a:ea typeface="+mn-ea"/>
                <a:cs typeface="+mn-cs"/>
              </a:rPr>
              <a:t>have shown varying accuracy in predicting students in different grades, meaning that their models are </a:t>
            </a:r>
            <a:r>
              <a:rPr lang="en-US" altLang="zh-CN" sz="1600" dirty="0">
                <a:solidFill>
                  <a:srgbClr val="C00000"/>
                </a:solidFill>
                <a:latin typeface="Helvetica" pitchFamily="2" charset="0"/>
                <a:ea typeface="+mn-ea"/>
                <a:cs typeface="+mn-cs"/>
              </a:rPr>
              <a:t>not applicable across all samples</a:t>
            </a:r>
            <a:r>
              <a:rPr lang="en-US" altLang="zh-CN" sz="1600" dirty="0">
                <a:latin typeface="Helvetica" pitchFamily="2" charset="0"/>
                <a:ea typeface="+mn-ea"/>
                <a:cs typeface="+mn-cs"/>
              </a:rPr>
              <a:t>.</a:t>
            </a:r>
          </a:p>
        </p:txBody>
      </p:sp>
      <p:sp>
        <p:nvSpPr>
          <p:cNvPr id="4" name="Content Placeholder 2">
            <a:extLst>
              <a:ext uri="{FF2B5EF4-FFF2-40B4-BE49-F238E27FC236}">
                <a16:creationId xmlns:a16="http://schemas.microsoft.com/office/drawing/2014/main" id="{C3FE962F-FC16-4CC1-952E-C2C221C0437E}"/>
              </a:ext>
            </a:extLst>
          </p:cNvPr>
          <p:cNvSpPr txBox="1">
            <a:spLocks/>
          </p:cNvSpPr>
          <p:nvPr/>
        </p:nvSpPr>
        <p:spPr>
          <a:xfrm>
            <a:off x="623392" y="3598732"/>
            <a:ext cx="9456712" cy="2952328"/>
          </a:xfrm>
          <a:prstGeom prst="rect">
            <a:avLst/>
          </a:prstGeom>
        </p:spPr>
        <p:txBody>
          <a:bodyPr vert="horz" lIns="91440" tIns="45720" rIns="91440" bIns="45720" rtlCol="0">
            <a:noAutofit/>
          </a:bodyPr>
          <a:lstStyle>
            <a:lvl1pPr marL="457200" indent="-457200" algn="l" defTabSz="914400" rtl="0" eaLnBrk="1" latinLnBrk="0" hangingPunct="1">
              <a:lnSpc>
                <a:spcPct val="120000"/>
              </a:lnSpc>
              <a:spcBef>
                <a:spcPts val="1200"/>
              </a:spcBef>
              <a:spcAft>
                <a:spcPts val="500"/>
              </a:spcAft>
              <a:buFont typeface="Courier New" panose="02070309020205020404" pitchFamily="49" charset="0"/>
              <a:buChar char="o"/>
              <a:defRPr sz="2300" kern="1200">
                <a:solidFill>
                  <a:schemeClr val="tx1"/>
                </a:solidFill>
                <a:latin typeface="Helvetica" pitchFamily="2" charset="0"/>
                <a:ea typeface="+mn-ea"/>
                <a:cs typeface="+mn-cs"/>
              </a:defRPr>
            </a:lvl1pPr>
            <a:lvl2pPr marL="800100" indent="-342900" algn="l" defTabSz="914400" rtl="0" eaLnBrk="1" latinLnBrk="0" hangingPunct="1">
              <a:lnSpc>
                <a:spcPct val="120000"/>
              </a:lnSpc>
              <a:spcBef>
                <a:spcPts val="500"/>
              </a:spcBef>
              <a:spcAft>
                <a:spcPts val="500"/>
              </a:spcAft>
              <a:buFont typeface="Arial" panose="020B0604020202020204" pitchFamily="34" charset="0"/>
              <a:buChar char="•"/>
              <a:defRPr sz="2000" kern="1200">
                <a:solidFill>
                  <a:schemeClr val="tx1"/>
                </a:solidFill>
                <a:latin typeface="Helvetica" pitchFamily="2" charset="0"/>
                <a:ea typeface="+mn-ea"/>
                <a:cs typeface="+mn-cs"/>
              </a:defRPr>
            </a:lvl2pPr>
            <a:lvl3pPr marL="1257300" indent="-342900" algn="l" defTabSz="914400" rtl="0" eaLnBrk="1" latinLnBrk="0" hangingPunct="1">
              <a:lnSpc>
                <a:spcPct val="120000"/>
              </a:lnSpc>
              <a:spcBef>
                <a:spcPts val="500"/>
              </a:spcBef>
              <a:spcAft>
                <a:spcPts val="500"/>
              </a:spcAft>
              <a:buFont typeface="System Font Regular"/>
              <a:buChar char="-"/>
              <a:defRPr sz="18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t>Ignore the </a:t>
            </a:r>
            <a:r>
              <a:rPr lang="en-US" altLang="zh-CN" sz="1800" dirty="0">
                <a:solidFill>
                  <a:srgbClr val="C00000"/>
                </a:solidFill>
              </a:rPr>
              <a:t>stages nature </a:t>
            </a:r>
            <a:r>
              <a:rPr lang="en-US" altLang="zh-CN" sz="1800" dirty="0"/>
              <a:t>of the education system and fail to make full use of the </a:t>
            </a:r>
            <a:r>
              <a:rPr lang="en-US" altLang="zh-CN" sz="1800" dirty="0">
                <a:solidFill>
                  <a:srgbClr val="C00000"/>
                </a:solidFill>
              </a:rPr>
              <a:t>interstage relations</a:t>
            </a:r>
          </a:p>
          <a:p>
            <a:pPr lvl="1"/>
            <a:r>
              <a:rPr lang="en-US" altLang="zh-CN" sz="1600" dirty="0"/>
              <a:t>All the semesters are related through different relation types (feed-back, feed-forward, conditional dependency).</a:t>
            </a:r>
          </a:p>
          <a:p>
            <a:pPr lvl="1"/>
            <a:r>
              <a:rPr lang="en-US" altLang="zh-CN" sz="1500" dirty="0">
                <a:solidFill>
                  <a:srgbClr val="C00000"/>
                </a:solidFill>
              </a:rPr>
              <a:t>Previous studies</a:t>
            </a:r>
            <a:r>
              <a:rPr lang="en-US" altLang="zh-CN" sz="1500" dirty="0"/>
              <a:t> only rely on the </a:t>
            </a:r>
            <a:r>
              <a:rPr lang="en-US" altLang="zh-CN" sz="1500" dirty="0">
                <a:solidFill>
                  <a:srgbClr val="C00000"/>
                </a:solidFill>
              </a:rPr>
              <a:t>feed-forward</a:t>
            </a:r>
            <a:r>
              <a:rPr lang="en-US" altLang="zh-CN" sz="1500" dirty="0"/>
              <a:t> properties. </a:t>
            </a:r>
            <a:r>
              <a:rPr lang="en-US" altLang="zh-CN" sz="1600" dirty="0"/>
              <a:t>Researches like Knowledge Tracing Models</a:t>
            </a:r>
            <a:r>
              <a:rPr lang="en-US" altLang="zh-CN" sz="1100" dirty="0"/>
              <a:t>[3] </a:t>
            </a:r>
            <a:r>
              <a:rPr lang="en-US" altLang="zh-CN" sz="1600" dirty="0"/>
              <a:t>and Time Relational Factorization Models</a:t>
            </a:r>
            <a:r>
              <a:rPr lang="en-US" altLang="zh-CN" sz="1100" dirty="0"/>
              <a:t>[4] </a:t>
            </a:r>
            <a:r>
              <a:rPr lang="en-US" altLang="zh-CN" sz="1600" dirty="0"/>
              <a:t>considered the sequential nature of students‘ learning process, but simply abstracted it as Markov process.</a:t>
            </a:r>
            <a:endParaRPr lang="en-US" sz="1800" dirty="0"/>
          </a:p>
        </p:txBody>
      </p:sp>
      <p:sp>
        <p:nvSpPr>
          <p:cNvPr id="6" name="文本框 5">
            <a:extLst>
              <a:ext uri="{FF2B5EF4-FFF2-40B4-BE49-F238E27FC236}">
                <a16:creationId xmlns:a16="http://schemas.microsoft.com/office/drawing/2014/main" id="{11CC4F24-B090-4460-9E07-1ED8D95040D7}"/>
              </a:ext>
            </a:extLst>
          </p:cNvPr>
          <p:cNvSpPr txBox="1"/>
          <p:nvPr/>
        </p:nvSpPr>
        <p:spPr>
          <a:xfrm>
            <a:off x="401721" y="6211669"/>
            <a:ext cx="9840416" cy="646331"/>
          </a:xfrm>
          <a:prstGeom prst="rect">
            <a:avLst/>
          </a:prstGeom>
          <a:noFill/>
        </p:spPr>
        <p:txBody>
          <a:bodyPr wrap="square">
            <a:spAutoFit/>
          </a:bodyPr>
          <a:lstStyle/>
          <a:p>
            <a:pPr algn="l"/>
            <a:r>
              <a:rPr lang="en-US" altLang="zh-CN" sz="900" b="0" i="0" dirty="0">
                <a:solidFill>
                  <a:schemeClr val="bg1">
                    <a:lumMod val="65000"/>
                  </a:schemeClr>
                </a:solidFill>
                <a:effectLst/>
                <a:latin typeface="Arial" panose="020B0604020202020204" pitchFamily="34" charset="0"/>
              </a:rPr>
              <a:t>[1] </a:t>
            </a:r>
            <a:r>
              <a:rPr lang="en-US" altLang="zh-CN" sz="900" b="0" i="0" dirty="0" err="1">
                <a:solidFill>
                  <a:schemeClr val="bg1">
                    <a:lumMod val="65000"/>
                  </a:schemeClr>
                </a:solidFill>
                <a:effectLst/>
                <a:latin typeface="Arial" panose="020B0604020202020204" pitchFamily="34" charset="0"/>
              </a:rPr>
              <a:t>Su</a:t>
            </a:r>
            <a:r>
              <a:rPr lang="en-US" altLang="zh-CN" sz="900" b="0" i="0" dirty="0">
                <a:solidFill>
                  <a:schemeClr val="bg1">
                    <a:lumMod val="65000"/>
                  </a:schemeClr>
                </a:solidFill>
                <a:effectLst/>
                <a:latin typeface="Arial" panose="020B0604020202020204" pitchFamily="34" charset="0"/>
              </a:rPr>
              <a:t>, Yu, et al. "Exercise-enhanced sequential modeling for student performance prediction." </a:t>
            </a:r>
            <a:r>
              <a:rPr lang="en-US" altLang="zh-CN" sz="900" b="0" i="1" dirty="0">
                <a:solidFill>
                  <a:schemeClr val="bg1">
                    <a:lumMod val="65000"/>
                  </a:schemeClr>
                </a:solidFill>
                <a:effectLst/>
                <a:latin typeface="Arial" panose="020B0604020202020204" pitchFamily="34" charset="0"/>
              </a:rPr>
              <a:t>Proceedings of the AAAI Conference on Artificial Intelligence</a:t>
            </a:r>
            <a:r>
              <a:rPr lang="en-US" altLang="zh-CN" sz="900" b="0" i="0" dirty="0">
                <a:solidFill>
                  <a:schemeClr val="bg1">
                    <a:lumMod val="65000"/>
                  </a:schemeClr>
                </a:solidFill>
                <a:effectLst/>
                <a:latin typeface="Arial" panose="020B0604020202020204" pitchFamily="34" charset="0"/>
              </a:rPr>
              <a:t>. Vol. 32. No. 1. 2018.</a:t>
            </a:r>
          </a:p>
          <a:p>
            <a:pPr algn="l"/>
            <a:r>
              <a:rPr lang="en-US" altLang="zh-CN" sz="900" dirty="0">
                <a:solidFill>
                  <a:schemeClr val="bg1">
                    <a:lumMod val="65000"/>
                  </a:schemeClr>
                </a:solidFill>
                <a:latin typeface="Arial" panose="020B0604020202020204" pitchFamily="34" charset="0"/>
              </a:rPr>
              <a:t>[2] Xu, </a:t>
            </a:r>
            <a:r>
              <a:rPr lang="en-US" altLang="zh-CN" sz="900" dirty="0" err="1">
                <a:solidFill>
                  <a:schemeClr val="bg1">
                    <a:lumMod val="65000"/>
                  </a:schemeClr>
                </a:solidFill>
                <a:latin typeface="Arial" panose="020B0604020202020204" pitchFamily="34" charset="0"/>
              </a:rPr>
              <a:t>Jie</a:t>
            </a:r>
            <a:r>
              <a:rPr lang="en-US" altLang="zh-CN" sz="900" dirty="0">
                <a:solidFill>
                  <a:schemeClr val="bg1">
                    <a:lumMod val="65000"/>
                  </a:schemeClr>
                </a:solidFill>
                <a:latin typeface="Arial" panose="020B0604020202020204" pitchFamily="34" charset="0"/>
              </a:rPr>
              <a:t>, et al. "Progressive prediction of student performance in college programs." Proceedings of the AAAI Conference on Artificial Intelligence. Vol. 31. No. 1. 2017.</a:t>
            </a:r>
          </a:p>
          <a:p>
            <a:pPr algn="l"/>
            <a:r>
              <a:rPr lang="en-US" altLang="zh-CN" sz="900" b="0" i="0" dirty="0">
                <a:solidFill>
                  <a:schemeClr val="bg1">
                    <a:lumMod val="65000"/>
                  </a:schemeClr>
                </a:solidFill>
                <a:effectLst/>
                <a:latin typeface="Arial" panose="020B0604020202020204" pitchFamily="34" charset="0"/>
              </a:rPr>
              <a:t>[3] </a:t>
            </a:r>
            <a:r>
              <a:rPr lang="en-US" altLang="zh-CN" sz="900" b="0" i="0" dirty="0" err="1">
                <a:solidFill>
                  <a:schemeClr val="bg1">
                    <a:lumMod val="65000"/>
                  </a:schemeClr>
                </a:solidFill>
                <a:effectLst/>
                <a:latin typeface="Arial" panose="020B0604020202020204" pitchFamily="34" charset="0"/>
              </a:rPr>
              <a:t>Piech</a:t>
            </a:r>
            <a:r>
              <a:rPr lang="en-US" altLang="zh-CN" sz="900" b="0" i="0" dirty="0">
                <a:solidFill>
                  <a:schemeClr val="bg1">
                    <a:lumMod val="65000"/>
                  </a:schemeClr>
                </a:solidFill>
                <a:effectLst/>
                <a:latin typeface="Arial" panose="020B0604020202020204" pitchFamily="34" charset="0"/>
              </a:rPr>
              <a:t>, Chris, et al. "Deep knowledge tracing." </a:t>
            </a:r>
            <a:r>
              <a:rPr lang="en-US" altLang="zh-CN" sz="900" b="0" i="0" dirty="0" err="1">
                <a:solidFill>
                  <a:schemeClr val="bg1">
                    <a:lumMod val="65000"/>
                  </a:schemeClr>
                </a:solidFill>
                <a:effectLst/>
                <a:latin typeface="Arial" panose="020B0604020202020204" pitchFamily="34" charset="0"/>
              </a:rPr>
              <a:t>arXiv</a:t>
            </a:r>
            <a:r>
              <a:rPr lang="en-US" altLang="zh-CN" sz="900" b="0" i="0" dirty="0">
                <a:solidFill>
                  <a:schemeClr val="bg1">
                    <a:lumMod val="65000"/>
                  </a:schemeClr>
                </a:solidFill>
                <a:effectLst/>
                <a:latin typeface="Arial" panose="020B0604020202020204" pitchFamily="34" charset="0"/>
              </a:rPr>
              <a:t> preprint arXiv:1506.05908 (2015).</a:t>
            </a:r>
          </a:p>
          <a:p>
            <a:pPr algn="l"/>
            <a:r>
              <a:rPr lang="en-US" altLang="zh-CN" sz="900" b="0" i="0" dirty="0">
                <a:solidFill>
                  <a:schemeClr val="bg1">
                    <a:lumMod val="65000"/>
                  </a:schemeClr>
                </a:solidFill>
                <a:effectLst/>
                <a:latin typeface="Arial" panose="020B0604020202020204" pitchFamily="34" charset="0"/>
              </a:rPr>
              <a:t>[4] Thai-Nghe, Nguyen, </a:t>
            </a:r>
            <a:r>
              <a:rPr lang="en-US" altLang="zh-CN" sz="900" b="0" i="0" dirty="0" err="1">
                <a:solidFill>
                  <a:schemeClr val="bg1">
                    <a:lumMod val="65000"/>
                  </a:schemeClr>
                </a:solidFill>
                <a:effectLst/>
                <a:latin typeface="Arial" panose="020B0604020202020204" pitchFamily="34" charset="0"/>
              </a:rPr>
              <a:t>Tomáš</a:t>
            </a:r>
            <a:r>
              <a:rPr lang="en-US" altLang="zh-CN" sz="900" b="0" i="0" dirty="0">
                <a:solidFill>
                  <a:schemeClr val="bg1">
                    <a:lumMod val="65000"/>
                  </a:schemeClr>
                </a:solidFill>
                <a:effectLst/>
                <a:latin typeface="Arial" panose="020B0604020202020204" pitchFamily="34" charset="0"/>
              </a:rPr>
              <a:t> </a:t>
            </a:r>
            <a:r>
              <a:rPr lang="en-US" altLang="zh-CN" sz="900" b="0" i="0" dirty="0" err="1">
                <a:solidFill>
                  <a:schemeClr val="bg1">
                    <a:lumMod val="65000"/>
                  </a:schemeClr>
                </a:solidFill>
                <a:effectLst/>
                <a:latin typeface="Arial" panose="020B0604020202020204" pitchFamily="34" charset="0"/>
              </a:rPr>
              <a:t>Horváth</a:t>
            </a:r>
            <a:r>
              <a:rPr lang="en-US" altLang="zh-CN" sz="900" b="0" i="0" dirty="0">
                <a:solidFill>
                  <a:schemeClr val="bg1">
                    <a:lumMod val="65000"/>
                  </a:schemeClr>
                </a:solidFill>
                <a:effectLst/>
                <a:latin typeface="Arial" panose="020B0604020202020204" pitchFamily="34" charset="0"/>
              </a:rPr>
              <a:t>, and Lars Schmidt-</a:t>
            </a:r>
            <a:r>
              <a:rPr lang="en-US" altLang="zh-CN" sz="900" b="0" i="0" dirty="0" err="1">
                <a:solidFill>
                  <a:schemeClr val="bg1">
                    <a:lumMod val="65000"/>
                  </a:schemeClr>
                </a:solidFill>
                <a:effectLst/>
                <a:latin typeface="Arial" panose="020B0604020202020204" pitchFamily="34" charset="0"/>
              </a:rPr>
              <a:t>Thieme</a:t>
            </a:r>
            <a:r>
              <a:rPr lang="en-US" altLang="zh-CN" sz="900" b="0" i="0" dirty="0">
                <a:solidFill>
                  <a:schemeClr val="bg1">
                    <a:lumMod val="65000"/>
                  </a:schemeClr>
                </a:solidFill>
                <a:effectLst/>
                <a:latin typeface="Arial" panose="020B0604020202020204" pitchFamily="34" charset="0"/>
              </a:rPr>
              <a:t>. "Factorization models for forecasting student performance." Educational Data Mining 2011. 2010.</a:t>
            </a:r>
          </a:p>
        </p:txBody>
      </p:sp>
    </p:spTree>
    <p:extLst>
      <p:ext uri="{BB962C8B-B14F-4D97-AF65-F5344CB8AC3E}">
        <p14:creationId xmlns:p14="http://schemas.microsoft.com/office/powerpoint/2010/main" val="9336995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DC059DDD-AB67-4502-B2FF-447DBA0D34B4}"/>
              </a:ext>
            </a:extLst>
          </p:cNvPr>
          <p:cNvSpPr txBox="1">
            <a:spLocks/>
          </p:cNvSpPr>
          <p:nvPr/>
        </p:nvSpPr>
        <p:spPr>
          <a:xfrm>
            <a:off x="402166" y="374549"/>
            <a:ext cx="11387667" cy="685800"/>
          </a:xfrm>
          <a:prstGeom prst="rect">
            <a:avLst/>
          </a:prstGeom>
        </p:spPr>
        <p:txBody>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kumimoji="0" lang="en-US" altLang="zh-CN" sz="3600" kern="0" dirty="0">
                <a:solidFill>
                  <a:schemeClr val="tx1">
                    <a:lumMod val="85000"/>
                    <a:lumOff val="15000"/>
                  </a:schemeClr>
                </a:solidFill>
                <a:latin typeface="Garamond"/>
              </a:rPr>
              <a:t>Our approach: multistage learning</a:t>
            </a:r>
          </a:p>
        </p:txBody>
      </p:sp>
      <p:sp>
        <p:nvSpPr>
          <p:cNvPr id="6" name="Content Placeholder 2">
            <a:extLst>
              <a:ext uri="{FF2B5EF4-FFF2-40B4-BE49-F238E27FC236}">
                <a16:creationId xmlns:a16="http://schemas.microsoft.com/office/drawing/2014/main" id="{C075296D-D242-4ECC-B227-BD1F2600198D}"/>
              </a:ext>
            </a:extLst>
          </p:cNvPr>
          <p:cNvSpPr txBox="1">
            <a:spLocks/>
          </p:cNvSpPr>
          <p:nvPr/>
        </p:nvSpPr>
        <p:spPr>
          <a:xfrm>
            <a:off x="308617" y="1283402"/>
            <a:ext cx="8667703" cy="5577108"/>
          </a:xfrm>
          <a:prstGeom prst="rect">
            <a:avLst/>
          </a:prstGeom>
        </p:spPr>
        <p:txBody>
          <a:bodyPr vert="horz" lIns="91440" tIns="45720" rIns="91440" bIns="45720" rtlCol="0">
            <a:noAutofit/>
          </a:bodyPr>
          <a:lstStyle>
            <a:lvl1pPr marL="457200" indent="-457200" algn="l" defTabSz="914400" rtl="0" eaLnBrk="1" latinLnBrk="0" hangingPunct="1">
              <a:lnSpc>
                <a:spcPct val="120000"/>
              </a:lnSpc>
              <a:spcBef>
                <a:spcPts val="1200"/>
              </a:spcBef>
              <a:spcAft>
                <a:spcPts val="500"/>
              </a:spcAft>
              <a:buFont typeface="Courier New" panose="02070309020205020404" pitchFamily="49" charset="0"/>
              <a:buChar char="o"/>
              <a:defRPr sz="2300" kern="1200">
                <a:solidFill>
                  <a:schemeClr val="tx1"/>
                </a:solidFill>
                <a:latin typeface="Helvetica" pitchFamily="2" charset="0"/>
                <a:ea typeface="+mn-ea"/>
                <a:cs typeface="+mn-cs"/>
              </a:defRPr>
            </a:lvl1pPr>
            <a:lvl2pPr marL="800100" indent="-342900" algn="l" defTabSz="914400" rtl="0" eaLnBrk="1" latinLnBrk="0" hangingPunct="1">
              <a:lnSpc>
                <a:spcPct val="120000"/>
              </a:lnSpc>
              <a:spcBef>
                <a:spcPts val="500"/>
              </a:spcBef>
              <a:spcAft>
                <a:spcPts val="500"/>
              </a:spcAft>
              <a:buFont typeface="Arial" panose="020B0604020202020204" pitchFamily="34" charset="0"/>
              <a:buChar char="•"/>
              <a:defRPr sz="2000" kern="1200">
                <a:solidFill>
                  <a:schemeClr val="tx1"/>
                </a:solidFill>
                <a:latin typeface="Helvetica" pitchFamily="2" charset="0"/>
                <a:ea typeface="+mn-ea"/>
                <a:cs typeface="+mn-cs"/>
              </a:defRPr>
            </a:lvl2pPr>
            <a:lvl3pPr marL="1257300" indent="-342900" algn="l" defTabSz="914400" rtl="0" eaLnBrk="1" latinLnBrk="0" hangingPunct="1">
              <a:lnSpc>
                <a:spcPct val="120000"/>
              </a:lnSpc>
              <a:spcBef>
                <a:spcPts val="500"/>
              </a:spcBef>
              <a:spcAft>
                <a:spcPts val="500"/>
              </a:spcAft>
              <a:buFont typeface="System Font Regular"/>
              <a:buChar char="-"/>
              <a:defRPr sz="18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900" dirty="0"/>
              <a:t>Abstracted the education system as a </a:t>
            </a:r>
            <a:r>
              <a:rPr lang="en-US" altLang="zh-CN" sz="1900" dirty="0">
                <a:solidFill>
                  <a:srgbClr val="C00000"/>
                </a:solidFill>
              </a:rPr>
              <a:t>multistage system</a:t>
            </a:r>
            <a:r>
              <a:rPr lang="en-US" altLang="zh-CN" sz="1900" dirty="0"/>
              <a:t>.</a:t>
            </a:r>
          </a:p>
          <a:p>
            <a:pPr lvl="1"/>
            <a:r>
              <a:rPr lang="en-US" altLang="zh-CN" sz="1600" dirty="0"/>
              <a:t>The learning process in the education system is staged and connected. </a:t>
            </a:r>
          </a:p>
          <a:p>
            <a:r>
              <a:rPr lang="en-US" altLang="zh-CN" sz="1900" dirty="0"/>
              <a:t>Definition of a stage: </a:t>
            </a:r>
            <a:r>
              <a:rPr lang="en-US" altLang="zh-CN" sz="2000" dirty="0">
                <a:solidFill>
                  <a:srgbClr val="C00000"/>
                </a:solidFill>
              </a:rPr>
              <a:t>one academic year</a:t>
            </a:r>
            <a:endParaRPr lang="en-US" altLang="zh-CN" sz="1900" dirty="0">
              <a:solidFill>
                <a:srgbClr val="C00000"/>
              </a:solidFill>
            </a:endParaRPr>
          </a:p>
          <a:p>
            <a:pPr lvl="1"/>
            <a:r>
              <a:rPr lang="en-US" altLang="zh-CN" sz="1600" dirty="0"/>
              <a:t>A stage here refers to a fixed period of time.</a:t>
            </a:r>
          </a:p>
          <a:p>
            <a:pPr lvl="1"/>
            <a:r>
              <a:rPr lang="en-US" altLang="zh-CN" sz="1600" dirty="0"/>
              <a:t>A stage is naturally dividable with physical meanings.</a:t>
            </a:r>
          </a:p>
          <a:p>
            <a:r>
              <a:rPr lang="en-US" altLang="zh-CN" sz="1900" dirty="0"/>
              <a:t>Interstage structure: </a:t>
            </a:r>
            <a:r>
              <a:rPr lang="en-US" altLang="zh-CN" sz="2000" dirty="0">
                <a:solidFill>
                  <a:srgbClr val="C00000"/>
                </a:solidFill>
              </a:rPr>
              <a:t>sequential</a:t>
            </a:r>
          </a:p>
          <a:p>
            <a:pPr lvl="1"/>
            <a:r>
              <a:rPr lang="en-US" altLang="zh-CN" sz="1600" dirty="0"/>
              <a:t>The interstage structure of a multistage system can be sequential, parallel and hybrid.</a:t>
            </a:r>
          </a:p>
          <a:p>
            <a:r>
              <a:rPr lang="en-US" altLang="zh-CN" sz="1900" dirty="0"/>
              <a:t>Relation types: </a:t>
            </a:r>
            <a:r>
              <a:rPr lang="en-US" altLang="zh-CN" sz="1900" dirty="0">
                <a:solidFill>
                  <a:srgbClr val="C00000"/>
                </a:solidFill>
              </a:rPr>
              <a:t>feedback and feed-forward</a:t>
            </a:r>
          </a:p>
          <a:p>
            <a:pPr lvl="1"/>
            <a:r>
              <a:rPr lang="en-US" altLang="zh-CN" sz="1600" dirty="0"/>
              <a:t>The interstage relation type of a multistage system could be feed-forward, feedback, correlation and conditional dependency with hidden causal relationships.</a:t>
            </a:r>
          </a:p>
          <a:p>
            <a:pPr marL="457200" lvl="1" indent="0">
              <a:buNone/>
            </a:pPr>
            <a:endParaRPr lang="en-US" altLang="zh-CN" sz="1600" dirty="0"/>
          </a:p>
        </p:txBody>
      </p:sp>
    </p:spTree>
    <p:extLst>
      <p:ext uri="{BB962C8B-B14F-4D97-AF65-F5344CB8AC3E}">
        <p14:creationId xmlns:p14="http://schemas.microsoft.com/office/powerpoint/2010/main" val="31234805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DC059DDD-AB67-4502-B2FF-447DBA0D34B4}"/>
              </a:ext>
            </a:extLst>
          </p:cNvPr>
          <p:cNvSpPr txBox="1">
            <a:spLocks/>
          </p:cNvSpPr>
          <p:nvPr/>
        </p:nvSpPr>
        <p:spPr>
          <a:xfrm>
            <a:off x="402166" y="374549"/>
            <a:ext cx="11387667" cy="685800"/>
          </a:xfrm>
          <a:prstGeom prst="rect">
            <a:avLst/>
          </a:prstGeom>
        </p:spPr>
        <p:txBody>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kumimoji="0" lang="en-US" altLang="zh-CN" sz="3600" kern="0" dirty="0">
                <a:solidFill>
                  <a:schemeClr val="tx1">
                    <a:lumMod val="85000"/>
                    <a:lumOff val="15000"/>
                  </a:schemeClr>
                </a:solidFill>
                <a:latin typeface="Garamond"/>
              </a:rPr>
              <a:t>Challenge</a:t>
            </a:r>
          </a:p>
        </p:txBody>
      </p:sp>
      <p:sp>
        <p:nvSpPr>
          <p:cNvPr id="5" name="Content Placeholder 2">
            <a:extLst>
              <a:ext uri="{FF2B5EF4-FFF2-40B4-BE49-F238E27FC236}">
                <a16:creationId xmlns:a16="http://schemas.microsoft.com/office/drawing/2014/main" id="{46E744EE-3904-4423-ACEA-5C5AC4A15B6C}"/>
              </a:ext>
            </a:extLst>
          </p:cNvPr>
          <p:cNvSpPr txBox="1">
            <a:spLocks/>
          </p:cNvSpPr>
          <p:nvPr/>
        </p:nvSpPr>
        <p:spPr>
          <a:xfrm>
            <a:off x="452633" y="1140278"/>
            <a:ext cx="9675815" cy="5577108"/>
          </a:xfrm>
          <a:prstGeom prst="rect">
            <a:avLst/>
          </a:prstGeom>
        </p:spPr>
        <p:txBody>
          <a:bodyPr vert="horz" lIns="91440" tIns="45720" rIns="91440" bIns="45720" rtlCol="0">
            <a:noAutofit/>
          </a:bodyPr>
          <a:lstStyle>
            <a:lvl1pPr marL="457200" indent="-457200" algn="l" defTabSz="914400" rtl="0" eaLnBrk="1" latinLnBrk="0" hangingPunct="1">
              <a:lnSpc>
                <a:spcPct val="120000"/>
              </a:lnSpc>
              <a:spcBef>
                <a:spcPts val="1200"/>
              </a:spcBef>
              <a:spcAft>
                <a:spcPts val="500"/>
              </a:spcAft>
              <a:buFont typeface="Courier New" panose="02070309020205020404" pitchFamily="49" charset="0"/>
              <a:buChar char="o"/>
              <a:defRPr sz="2300" kern="1200">
                <a:solidFill>
                  <a:schemeClr val="tx1"/>
                </a:solidFill>
                <a:latin typeface="Helvetica" pitchFamily="2" charset="0"/>
                <a:ea typeface="+mn-ea"/>
                <a:cs typeface="+mn-cs"/>
              </a:defRPr>
            </a:lvl1pPr>
            <a:lvl2pPr marL="800100" indent="-342900" algn="l" defTabSz="914400" rtl="0" eaLnBrk="1" latinLnBrk="0" hangingPunct="1">
              <a:lnSpc>
                <a:spcPct val="120000"/>
              </a:lnSpc>
              <a:spcBef>
                <a:spcPts val="500"/>
              </a:spcBef>
              <a:spcAft>
                <a:spcPts val="500"/>
              </a:spcAft>
              <a:buFont typeface="Arial" panose="020B0604020202020204" pitchFamily="34" charset="0"/>
              <a:buChar char="•"/>
              <a:defRPr sz="2000" kern="1200">
                <a:solidFill>
                  <a:schemeClr val="tx1"/>
                </a:solidFill>
                <a:latin typeface="Helvetica" pitchFamily="2" charset="0"/>
                <a:ea typeface="+mn-ea"/>
                <a:cs typeface="+mn-cs"/>
              </a:defRPr>
            </a:lvl2pPr>
            <a:lvl3pPr marL="1257300" indent="-342900" algn="l" defTabSz="914400" rtl="0" eaLnBrk="1" latinLnBrk="0" hangingPunct="1">
              <a:lnSpc>
                <a:spcPct val="120000"/>
              </a:lnSpc>
              <a:spcBef>
                <a:spcPts val="500"/>
              </a:spcBef>
              <a:spcAft>
                <a:spcPts val="500"/>
              </a:spcAft>
              <a:buFont typeface="System Font Regular"/>
              <a:buChar char="-"/>
              <a:defRPr sz="18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900" dirty="0"/>
              <a:t>The dependency between stages in the education system is complex (conditional and dynamic) and is difficult to define and exploit.</a:t>
            </a:r>
            <a:endParaRPr lang="en-US" altLang="zh-CN" sz="1600" dirty="0"/>
          </a:p>
          <a:p>
            <a:pPr lvl="1"/>
            <a:r>
              <a:rPr lang="en-US" altLang="zh-CN" sz="1600" dirty="0"/>
              <a:t>The beginning of a new academic year makes first-year students become second-year students. The dependency at this stage changes.</a:t>
            </a:r>
          </a:p>
          <a:p>
            <a:pPr marL="457200" lvl="1" indent="0">
              <a:buNone/>
            </a:pPr>
            <a:endParaRPr lang="en-US" altLang="zh-CN" sz="1600" dirty="0"/>
          </a:p>
          <a:p>
            <a:r>
              <a:rPr lang="en-US" altLang="zh-CN" sz="1900" dirty="0"/>
              <a:t>The feature dimensions of students in each semesters are gradient distributed and dynamic, so it is difficult to construct a unified model.</a:t>
            </a:r>
          </a:p>
          <a:p>
            <a:pPr lvl="1"/>
            <a:r>
              <a:rPr lang="en-US" altLang="zh-CN" sz="1600" dirty="0"/>
              <a:t>When first-year students entered their second year, their feature dimensions were twice as the feature dimensions in their first year.</a:t>
            </a:r>
          </a:p>
        </p:txBody>
      </p:sp>
    </p:spTree>
    <p:extLst>
      <p:ext uri="{BB962C8B-B14F-4D97-AF65-F5344CB8AC3E}">
        <p14:creationId xmlns:p14="http://schemas.microsoft.com/office/powerpoint/2010/main" val="12347020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DC059DDD-AB67-4502-B2FF-447DBA0D34B4}"/>
              </a:ext>
            </a:extLst>
          </p:cNvPr>
          <p:cNvSpPr txBox="1">
            <a:spLocks/>
          </p:cNvSpPr>
          <p:nvPr/>
        </p:nvSpPr>
        <p:spPr>
          <a:xfrm>
            <a:off x="402166" y="374549"/>
            <a:ext cx="11387667" cy="685800"/>
          </a:xfrm>
          <a:prstGeom prst="rect">
            <a:avLst/>
          </a:prstGeom>
        </p:spPr>
        <p:txBody>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kumimoji="0" lang="en-US" altLang="zh-CN" sz="3600" kern="0" dirty="0">
                <a:solidFill>
                  <a:schemeClr val="tx1">
                    <a:lumMod val="85000"/>
                    <a:lumOff val="15000"/>
                  </a:schemeClr>
                </a:solidFill>
                <a:latin typeface="Garamond"/>
              </a:rPr>
              <a:t>Possible solution</a:t>
            </a:r>
          </a:p>
        </p:txBody>
      </p:sp>
      <p:sp>
        <p:nvSpPr>
          <p:cNvPr id="8" name="Content Placeholder 2">
            <a:extLst>
              <a:ext uri="{FF2B5EF4-FFF2-40B4-BE49-F238E27FC236}">
                <a16:creationId xmlns:a16="http://schemas.microsoft.com/office/drawing/2014/main" id="{7B83E182-A9B4-410E-827B-645776238B80}"/>
              </a:ext>
            </a:extLst>
          </p:cNvPr>
          <p:cNvSpPr txBox="1">
            <a:spLocks/>
          </p:cNvSpPr>
          <p:nvPr/>
        </p:nvSpPr>
        <p:spPr>
          <a:xfrm>
            <a:off x="839416" y="1298403"/>
            <a:ext cx="6768752" cy="4400552"/>
          </a:xfrm>
          <a:prstGeom prst="rect">
            <a:avLst/>
          </a:prstGeom>
        </p:spPr>
        <p:txBody>
          <a:bodyPr vert="horz" lIns="91440" tIns="45720" rIns="91440" bIns="45720" rtlCol="0">
            <a:noAutofit/>
          </a:bodyPr>
          <a:lstStyle>
            <a:lvl1pPr marL="457200" indent="-457200" algn="l" defTabSz="914400" rtl="0" eaLnBrk="1" latinLnBrk="0" hangingPunct="1">
              <a:lnSpc>
                <a:spcPct val="120000"/>
              </a:lnSpc>
              <a:spcBef>
                <a:spcPts val="1200"/>
              </a:spcBef>
              <a:spcAft>
                <a:spcPts val="500"/>
              </a:spcAft>
              <a:buFont typeface="Courier New" panose="02070309020205020404" pitchFamily="49" charset="0"/>
              <a:buChar char="o"/>
              <a:defRPr sz="2300" kern="1200">
                <a:solidFill>
                  <a:schemeClr val="tx1"/>
                </a:solidFill>
                <a:latin typeface="Helvetica" pitchFamily="2" charset="0"/>
                <a:ea typeface="+mn-ea"/>
                <a:cs typeface="+mn-cs"/>
              </a:defRPr>
            </a:lvl1pPr>
            <a:lvl2pPr marL="800100" indent="-342900" algn="l" defTabSz="914400" rtl="0" eaLnBrk="1" latinLnBrk="0" hangingPunct="1">
              <a:lnSpc>
                <a:spcPct val="120000"/>
              </a:lnSpc>
              <a:spcBef>
                <a:spcPts val="500"/>
              </a:spcBef>
              <a:spcAft>
                <a:spcPts val="500"/>
              </a:spcAft>
              <a:buFont typeface="Arial" panose="020B0604020202020204" pitchFamily="34" charset="0"/>
              <a:buChar char="•"/>
              <a:defRPr sz="2000" kern="1200">
                <a:solidFill>
                  <a:schemeClr val="tx1"/>
                </a:solidFill>
                <a:latin typeface="Helvetica" pitchFamily="2" charset="0"/>
                <a:ea typeface="+mn-ea"/>
                <a:cs typeface="+mn-cs"/>
              </a:defRPr>
            </a:lvl2pPr>
            <a:lvl3pPr marL="1257300" indent="-342900" algn="l" defTabSz="914400" rtl="0" eaLnBrk="1" latinLnBrk="0" hangingPunct="1">
              <a:lnSpc>
                <a:spcPct val="120000"/>
              </a:lnSpc>
              <a:spcBef>
                <a:spcPts val="500"/>
              </a:spcBef>
              <a:spcAft>
                <a:spcPts val="500"/>
              </a:spcAft>
              <a:buFont typeface="System Font Regular"/>
              <a:buChar char="-"/>
              <a:defRPr sz="18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t>The feedback attribute between stages in Multistage Learning is introduced.</a:t>
            </a:r>
          </a:p>
          <a:p>
            <a:pPr lvl="1"/>
            <a:r>
              <a:rPr lang="en-US" altLang="zh-CN" sz="1600" dirty="0"/>
              <a:t>Information from the future stages also has an impact on the current stage.</a:t>
            </a:r>
          </a:p>
          <a:p>
            <a:pPr lvl="1"/>
            <a:r>
              <a:rPr lang="en-US" altLang="zh-CN" sz="1600" dirty="0"/>
              <a:t>In the education system, the behavior data of senior students can be used to predict the performance of junior students.</a:t>
            </a:r>
          </a:p>
          <a:p>
            <a:pPr lvl="1"/>
            <a:endParaRPr lang="en-US" altLang="zh-CN" sz="1600" dirty="0"/>
          </a:p>
          <a:p>
            <a:r>
              <a:rPr lang="en-US" altLang="zh-CN" sz="1800" dirty="0"/>
              <a:t>Use student-stage attribute network to represent the interstage relation between students.</a:t>
            </a:r>
            <a:endParaRPr lang="en-US" sz="1800" dirty="0"/>
          </a:p>
        </p:txBody>
      </p:sp>
      <p:pic>
        <p:nvPicPr>
          <p:cNvPr id="5" name="图片 4" descr="手机屏幕的截图&#10;&#10;中度可信度描述已自动生成">
            <a:extLst>
              <a:ext uri="{FF2B5EF4-FFF2-40B4-BE49-F238E27FC236}">
                <a16:creationId xmlns:a16="http://schemas.microsoft.com/office/drawing/2014/main" id="{3FF9754B-9972-4E70-B28D-1EAA3CE85FF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896200" y="1772816"/>
            <a:ext cx="4113821" cy="1336732"/>
          </a:xfrm>
          <a:prstGeom prst="rect">
            <a:avLst/>
          </a:prstGeom>
        </p:spPr>
      </p:pic>
      <p:pic>
        <p:nvPicPr>
          <p:cNvPr id="4" name="图片 3" descr="图示&#10;&#10;描述已自动生成">
            <a:extLst>
              <a:ext uri="{FF2B5EF4-FFF2-40B4-BE49-F238E27FC236}">
                <a16:creationId xmlns:a16="http://schemas.microsoft.com/office/drawing/2014/main" id="{31E9A03B-9474-4EA6-8C42-41F5F6CB891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576732" y="3969519"/>
            <a:ext cx="4213101" cy="1861919"/>
          </a:xfrm>
          <a:prstGeom prst="rect">
            <a:avLst/>
          </a:prstGeom>
        </p:spPr>
      </p:pic>
      <p:pic>
        <p:nvPicPr>
          <p:cNvPr id="11" name="图片 10">
            <a:extLst>
              <a:ext uri="{FF2B5EF4-FFF2-40B4-BE49-F238E27FC236}">
                <a16:creationId xmlns:a16="http://schemas.microsoft.com/office/drawing/2014/main" id="{21AB858C-84BF-4585-82D6-251EAB8B1DC2}"/>
              </a:ext>
            </a:extLst>
          </p:cNvPr>
          <p:cNvPicPr>
            <a:picLocks noChangeAspect="1"/>
          </p:cNvPicPr>
          <p:nvPr/>
        </p:nvPicPr>
        <p:blipFill>
          <a:blip r:embed="rId5"/>
          <a:stretch>
            <a:fillRect/>
          </a:stretch>
        </p:blipFill>
        <p:spPr>
          <a:xfrm>
            <a:off x="11262107" y="5650251"/>
            <a:ext cx="382544" cy="216025"/>
          </a:xfrm>
          <a:prstGeom prst="rect">
            <a:avLst/>
          </a:prstGeom>
        </p:spPr>
      </p:pic>
      <p:pic>
        <p:nvPicPr>
          <p:cNvPr id="12" name="图片 11">
            <a:extLst>
              <a:ext uri="{FF2B5EF4-FFF2-40B4-BE49-F238E27FC236}">
                <a16:creationId xmlns:a16="http://schemas.microsoft.com/office/drawing/2014/main" id="{0F445CB9-A093-4B2C-942D-2A51A6834256}"/>
              </a:ext>
            </a:extLst>
          </p:cNvPr>
          <p:cNvPicPr>
            <a:picLocks noChangeAspect="1"/>
          </p:cNvPicPr>
          <p:nvPr/>
        </p:nvPicPr>
        <p:blipFill>
          <a:blip r:embed="rId5"/>
          <a:stretch>
            <a:fillRect/>
          </a:stretch>
        </p:blipFill>
        <p:spPr>
          <a:xfrm>
            <a:off x="10694015" y="5653118"/>
            <a:ext cx="382544" cy="216025"/>
          </a:xfrm>
          <a:prstGeom prst="rect">
            <a:avLst/>
          </a:prstGeom>
        </p:spPr>
      </p:pic>
      <p:pic>
        <p:nvPicPr>
          <p:cNvPr id="14" name="图片 13">
            <a:extLst>
              <a:ext uri="{FF2B5EF4-FFF2-40B4-BE49-F238E27FC236}">
                <a16:creationId xmlns:a16="http://schemas.microsoft.com/office/drawing/2014/main" id="{E2F29D40-6351-4C55-B444-046025035894}"/>
              </a:ext>
            </a:extLst>
          </p:cNvPr>
          <p:cNvPicPr>
            <a:picLocks noChangeAspect="1"/>
          </p:cNvPicPr>
          <p:nvPr/>
        </p:nvPicPr>
        <p:blipFill>
          <a:blip r:embed="rId6"/>
          <a:stretch>
            <a:fillRect/>
          </a:stretch>
        </p:blipFill>
        <p:spPr>
          <a:xfrm>
            <a:off x="9683282" y="5653118"/>
            <a:ext cx="288032" cy="201229"/>
          </a:xfrm>
          <a:prstGeom prst="rect">
            <a:avLst/>
          </a:prstGeom>
        </p:spPr>
      </p:pic>
      <p:pic>
        <p:nvPicPr>
          <p:cNvPr id="17" name="图片 16">
            <a:extLst>
              <a:ext uri="{FF2B5EF4-FFF2-40B4-BE49-F238E27FC236}">
                <a16:creationId xmlns:a16="http://schemas.microsoft.com/office/drawing/2014/main" id="{A06B7923-BA6A-421D-9E4B-1BE99AE1519D}"/>
              </a:ext>
            </a:extLst>
          </p:cNvPr>
          <p:cNvPicPr>
            <a:picLocks noChangeAspect="1"/>
          </p:cNvPicPr>
          <p:nvPr/>
        </p:nvPicPr>
        <p:blipFill>
          <a:blip r:embed="rId6"/>
          <a:stretch>
            <a:fillRect/>
          </a:stretch>
        </p:blipFill>
        <p:spPr>
          <a:xfrm>
            <a:off x="10214036" y="5653118"/>
            <a:ext cx="288032" cy="201229"/>
          </a:xfrm>
          <a:prstGeom prst="rect">
            <a:avLst/>
          </a:prstGeom>
        </p:spPr>
      </p:pic>
      <p:pic>
        <p:nvPicPr>
          <p:cNvPr id="18" name="图片 17">
            <a:extLst>
              <a:ext uri="{FF2B5EF4-FFF2-40B4-BE49-F238E27FC236}">
                <a16:creationId xmlns:a16="http://schemas.microsoft.com/office/drawing/2014/main" id="{0B1BB12A-CB14-46D8-B155-7C5C12DEB39C}"/>
              </a:ext>
            </a:extLst>
          </p:cNvPr>
          <p:cNvPicPr>
            <a:picLocks noChangeAspect="1"/>
          </p:cNvPicPr>
          <p:nvPr/>
        </p:nvPicPr>
        <p:blipFill>
          <a:blip r:embed="rId7"/>
          <a:stretch>
            <a:fillRect/>
          </a:stretch>
        </p:blipFill>
        <p:spPr>
          <a:xfrm>
            <a:off x="9166137" y="5653118"/>
            <a:ext cx="253734" cy="204636"/>
          </a:xfrm>
          <a:prstGeom prst="rect">
            <a:avLst/>
          </a:prstGeom>
        </p:spPr>
      </p:pic>
      <p:pic>
        <p:nvPicPr>
          <p:cNvPr id="22" name="图片 21">
            <a:extLst>
              <a:ext uri="{FF2B5EF4-FFF2-40B4-BE49-F238E27FC236}">
                <a16:creationId xmlns:a16="http://schemas.microsoft.com/office/drawing/2014/main" id="{BF12FB05-F096-4252-91E0-EDD946358D98}"/>
              </a:ext>
            </a:extLst>
          </p:cNvPr>
          <p:cNvPicPr>
            <a:picLocks noChangeAspect="1"/>
          </p:cNvPicPr>
          <p:nvPr/>
        </p:nvPicPr>
        <p:blipFill>
          <a:blip r:embed="rId8"/>
          <a:stretch>
            <a:fillRect/>
          </a:stretch>
        </p:blipFill>
        <p:spPr>
          <a:xfrm>
            <a:off x="8711447" y="5643538"/>
            <a:ext cx="128899" cy="225606"/>
          </a:xfrm>
          <a:prstGeom prst="rect">
            <a:avLst/>
          </a:prstGeom>
        </p:spPr>
      </p:pic>
      <p:pic>
        <p:nvPicPr>
          <p:cNvPr id="24" name="图片 23">
            <a:extLst>
              <a:ext uri="{FF2B5EF4-FFF2-40B4-BE49-F238E27FC236}">
                <a16:creationId xmlns:a16="http://schemas.microsoft.com/office/drawing/2014/main" id="{9191B3B0-7203-4A6E-8899-91A1FA3977C3}"/>
              </a:ext>
            </a:extLst>
          </p:cNvPr>
          <p:cNvPicPr>
            <a:picLocks noChangeAspect="1"/>
          </p:cNvPicPr>
          <p:nvPr/>
        </p:nvPicPr>
        <p:blipFill>
          <a:blip r:embed="rId8"/>
          <a:stretch>
            <a:fillRect/>
          </a:stretch>
        </p:blipFill>
        <p:spPr>
          <a:xfrm>
            <a:off x="7927340" y="5643538"/>
            <a:ext cx="128899" cy="225606"/>
          </a:xfrm>
          <a:prstGeom prst="rect">
            <a:avLst/>
          </a:prstGeom>
        </p:spPr>
      </p:pic>
      <p:pic>
        <p:nvPicPr>
          <p:cNvPr id="25" name="图片 24">
            <a:extLst>
              <a:ext uri="{FF2B5EF4-FFF2-40B4-BE49-F238E27FC236}">
                <a16:creationId xmlns:a16="http://schemas.microsoft.com/office/drawing/2014/main" id="{2CC79268-4350-4EDD-998A-623C3F8F21FC}"/>
              </a:ext>
            </a:extLst>
          </p:cNvPr>
          <p:cNvPicPr>
            <a:picLocks noChangeAspect="1"/>
          </p:cNvPicPr>
          <p:nvPr/>
        </p:nvPicPr>
        <p:blipFill>
          <a:blip r:embed="rId8"/>
          <a:stretch>
            <a:fillRect/>
          </a:stretch>
        </p:blipFill>
        <p:spPr>
          <a:xfrm>
            <a:off x="8299914" y="5653118"/>
            <a:ext cx="128899" cy="225606"/>
          </a:xfrm>
          <a:prstGeom prst="rect">
            <a:avLst/>
          </a:prstGeom>
        </p:spPr>
      </p:pic>
    </p:spTree>
    <p:extLst>
      <p:ext uri="{BB962C8B-B14F-4D97-AF65-F5344CB8AC3E}">
        <p14:creationId xmlns:p14="http://schemas.microsoft.com/office/powerpoint/2010/main" val="7965513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1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Rounded MT Bold"/>
        <a:ea typeface="PMingLiU"/>
        <a:cs typeface=""/>
      </a:majorFont>
      <a:minorFont>
        <a:latin typeface="Arial Rounded MT Bold"/>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9217</TotalTime>
  <Words>805</Words>
  <Application>Microsoft Office PowerPoint</Application>
  <PresentationFormat>宽屏</PresentationFormat>
  <Paragraphs>65</Paragraphs>
  <Slides>9</Slides>
  <Notes>9</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Lucida Grande</vt:lpstr>
      <vt:lpstr>Menlo Bold</vt:lpstr>
      <vt:lpstr>Sans serif</vt:lpstr>
      <vt:lpstr>Arial</vt:lpstr>
      <vt:lpstr>Arial Rounded MT Bold</vt:lpstr>
      <vt:lpstr>Calibri</vt:lpstr>
      <vt:lpstr>Courier New</vt:lpstr>
      <vt:lpstr>Garamond</vt:lpstr>
      <vt:lpstr>Helvetica</vt:lpstr>
      <vt:lpstr>Times New Roman</vt:lpstr>
      <vt:lpstr>Wingdings</vt:lpstr>
      <vt:lpstr>1_Pixel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 Pepper [Student]</dc:creator>
  <cp:lastModifiedBy>ZHAO, Pepper [Student]</cp:lastModifiedBy>
  <cp:revision>229</cp:revision>
  <dcterms:created xsi:type="dcterms:W3CDTF">2020-12-29T12:15:49Z</dcterms:created>
  <dcterms:modified xsi:type="dcterms:W3CDTF">2021-03-04T05:54:16Z</dcterms:modified>
</cp:coreProperties>
</file>