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20"/>
  </p:handoutMasterIdLst>
  <p:sldIdLst>
    <p:sldId id="257" r:id="rId2"/>
    <p:sldId id="256" r:id="rId3"/>
    <p:sldId id="260" r:id="rId4"/>
    <p:sldId id="261" r:id="rId5"/>
    <p:sldId id="262" r:id="rId6"/>
    <p:sldId id="263" r:id="rId7"/>
    <p:sldId id="264" r:id="rId8"/>
    <p:sldId id="271" r:id="rId9"/>
    <p:sldId id="272" r:id="rId10"/>
    <p:sldId id="273" r:id="rId11"/>
    <p:sldId id="265" r:id="rId12"/>
    <p:sldId id="266" r:id="rId13"/>
    <p:sldId id="274" r:id="rId14"/>
    <p:sldId id="267" r:id="rId15"/>
    <p:sldId id="268" r:id="rId16"/>
    <p:sldId id="269" r:id="rId17"/>
    <p:sldId id="259" r:id="rId18"/>
    <p:sldId id="270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BE20"/>
    <a:srgbClr val="B5BD00"/>
    <a:srgbClr val="CE0058"/>
    <a:srgbClr val="385E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29" autoAdjust="0"/>
  </p:normalViewPr>
  <p:slideViewPr>
    <p:cSldViewPr>
      <p:cViewPr varScale="1">
        <p:scale>
          <a:sx n="69" d="100"/>
          <a:sy n="69" d="100"/>
        </p:scale>
        <p:origin x="564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52136-306C-4703-BF06-D8529150C506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EAF5F-AC25-4B97-9244-7425B9ED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563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D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I:\Publicity\OpenAccess\UKDataService\TestArea\bit1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3416"/>
          <a:stretch/>
        </p:blipFill>
        <p:spPr bwMode="auto">
          <a:xfrm>
            <a:off x="8688288" y="0"/>
            <a:ext cx="3503712" cy="685800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5360" y="1772817"/>
            <a:ext cx="9697077" cy="1440159"/>
          </a:xfrm>
        </p:spPr>
        <p:txBody>
          <a:bodyPr>
            <a:normAutofit/>
          </a:bodyPr>
          <a:lstStyle>
            <a:lvl1pPr algn="l">
              <a:defRPr sz="3300" b="0" i="0" baseline="0"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Insert title here (44pt)</a:t>
            </a:r>
            <a:endParaRPr lang="en-GB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6401" y="3717033"/>
            <a:ext cx="5376597" cy="681681"/>
          </a:xfrm>
        </p:spPr>
        <p:txBody>
          <a:bodyPr>
            <a:normAutofit/>
          </a:bodyPr>
          <a:lstStyle>
            <a:lvl1pPr marL="0" indent="0" algn="l"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Insert Name and Job Title on separate lines</a:t>
            </a:r>
            <a:endParaRPr lang="en-GB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0" hasCustomPrompt="1"/>
          </p:nvPr>
        </p:nvSpPr>
        <p:spPr>
          <a:xfrm>
            <a:off x="406402" y="4581128"/>
            <a:ext cx="5306484" cy="1008462"/>
          </a:xfrm>
        </p:spPr>
        <p:txBody>
          <a:bodyPr>
            <a:normAutofit/>
          </a:bodyPr>
          <a:lstStyle>
            <a:lvl1pPr marL="0" indent="0">
              <a:buNone/>
              <a:defRPr sz="150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 smtClean="0"/>
              <a:t>Name of meeting and place followed by date on a separate line</a:t>
            </a:r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6048" y="6237312"/>
            <a:ext cx="673453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GB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2020 UK Data Service.</a:t>
            </a:r>
            <a:endParaRPr lang="en-GB" sz="90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6498098"/>
            <a:ext cx="987151" cy="1712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45" y="575904"/>
            <a:ext cx="2803927" cy="66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87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UKD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360" y="260648"/>
            <a:ext cx="10972800" cy="1143000"/>
          </a:xfrm>
        </p:spPr>
        <p:txBody>
          <a:bodyPr>
            <a:normAutofit/>
          </a:bodyPr>
          <a:lstStyle>
            <a:lvl1pPr algn="l">
              <a:defRPr sz="2625"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Slide title here (sentence case)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0300" y="1643459"/>
            <a:ext cx="10972800" cy="5141168"/>
          </a:xfrm>
        </p:spPr>
        <p:txBody>
          <a:bodyPr/>
          <a:lstStyle>
            <a:lvl1pPr>
              <a:defRPr sz="1800" baseline="0">
                <a:latin typeface="Arial" panose="020B0604020202020204" pitchFamily="34" charset="0"/>
              </a:defRPr>
            </a:lvl1pPr>
            <a:lvl2pPr marL="557213" indent="-214313">
              <a:buFont typeface="Arial" pitchFamily="34" charset="0"/>
              <a:buChar char="•"/>
              <a:defRPr sz="1500" baseline="0">
                <a:latin typeface="Arial" panose="020B0604020202020204" pitchFamily="34" charset="0"/>
              </a:defRPr>
            </a:lvl2pPr>
            <a:lvl3pPr marL="942975" indent="-257175">
              <a:buFont typeface="Arial" pitchFamily="34" charset="0"/>
              <a:buChar char="•"/>
              <a:defRPr sz="1350" baseline="0">
                <a:latin typeface="Arial" panose="020B0604020202020204" pitchFamily="34" charset="0"/>
              </a:defRPr>
            </a:lvl3pPr>
          </a:lstStyle>
          <a:p>
            <a:r>
              <a:rPr lang="en-GB" dirty="0" smtClean="0"/>
              <a:t>Bullet points are in sentence case</a:t>
            </a:r>
          </a:p>
          <a:p>
            <a:pPr lvl="1"/>
            <a:r>
              <a:rPr lang="en-US" dirty="0" smtClean="0"/>
              <a:t>Even second level points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7" name="Picture 6" descr="I:\Publicity\OpenAccess\UKDataService\TestArea\bit1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88382"/>
          <a:stretch/>
        </p:blipFill>
        <p:spPr bwMode="auto">
          <a:xfrm>
            <a:off x="11472597" y="-1683568"/>
            <a:ext cx="719403" cy="68580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68408" y="6125671"/>
            <a:ext cx="1872208" cy="4455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9812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DS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8" y="1588"/>
            <a:ext cx="350308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623394" y="2420888"/>
            <a:ext cx="6720417" cy="576064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 smtClean="0"/>
              <a:t>Contact details: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4417" y="3213103"/>
            <a:ext cx="6720416" cy="576263"/>
          </a:xfr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 smtClean="0"/>
              <a:t>Name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624417" y="4076703"/>
            <a:ext cx="6720416" cy="72072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dirty="0" smtClean="0"/>
              <a:t>Email</a:t>
            </a:r>
            <a:endParaRPr lang="en-GB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35360" y="505782"/>
            <a:ext cx="78914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dirty="0" smtClean="0">
                <a:latin typeface="Arial" panose="020B0604020202020204" pitchFamily="34" charset="0"/>
              </a:rPr>
              <a:t>Questions</a:t>
            </a:r>
            <a:endParaRPr lang="en-GB" sz="27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618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0932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5EB53F1-2B6B-4145-8690-A00B65B2E43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51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0" r:id="rId2"/>
    <p:sldLayoutId id="2147483673" r:id="rId3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police.uk/api/crimes-street" TargetMode="External"/><Relationship Id="rId2" Type="http://schemas.openxmlformats.org/officeDocument/2006/relationships/hyperlink" Target="https://data.police.uk/ap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user/UKDATASERVICE" TargetMode="External"/><Relationship Id="rId2" Type="http://schemas.openxmlformats.org/officeDocument/2006/relationships/hyperlink" Target="https://github.com/UKDataServiceOpen/new-forms-of-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jiscmail.ac.u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kdataservice.ac.uk/news-and-events/eventsitem/?id=5616" TargetMode="External"/><Relationship Id="rId2" Type="http://schemas.openxmlformats.org/officeDocument/2006/relationships/hyperlink" Target="https://ukdataservice.ac.uk/news-and-events/eventsitem/?id=560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kdataservice.ac.uk/news-and-events/eventsitem/?id=5600" TargetMode="External"/><Relationship Id="rId4" Type="http://schemas.openxmlformats.org/officeDocument/2006/relationships/hyperlink" Target="https://www.ukdataservice.ac.uk/news-and-events/eventsitem/?id=5605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Web-scraping for Social Science Research: </a:t>
            </a:r>
            <a:r>
              <a:rPr lang="en-GB" sz="2800" dirty="0" smtClean="0"/>
              <a:t>APIs </a:t>
            </a:r>
            <a:r>
              <a:rPr lang="en-GB" sz="2800" dirty="0"/>
              <a:t>as a Source of Data</a:t>
            </a:r>
            <a:endParaRPr lang="en-GB" sz="27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dirty="0">
                <a:solidFill>
                  <a:srgbClr val="00965E"/>
                </a:solidFill>
                <a:latin typeface="Arial"/>
                <a:cs typeface="Arial"/>
              </a:rPr>
              <a:t>The webinar will begin at </a:t>
            </a:r>
            <a:r>
              <a:rPr lang="en-GB" sz="2800" dirty="0" smtClean="0">
                <a:solidFill>
                  <a:srgbClr val="00965E"/>
                </a:solidFill>
                <a:latin typeface="Arial"/>
                <a:cs typeface="Arial"/>
              </a:rPr>
              <a:t>15:00</a:t>
            </a:r>
            <a:r>
              <a:rPr lang="en-GB" sz="28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endParaRPr lang="en-GB" sz="2800" dirty="0">
              <a:solidFill>
                <a:srgbClr val="00965E"/>
              </a:solidFill>
              <a:latin typeface="Arial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dirty="0">
                <a:latin typeface="Arial"/>
                <a:cs typeface="Arial"/>
              </a:rPr>
              <a:t>You now have a menu in the top right corner of your screen</a:t>
            </a:r>
          </a:p>
          <a:p>
            <a:pPr>
              <a:spcAft>
                <a:spcPts val="300"/>
              </a:spcAft>
            </a:pPr>
            <a:r>
              <a:rPr lang="en-GB" dirty="0">
                <a:latin typeface="Arial"/>
                <a:cs typeface="Arial"/>
              </a:rPr>
              <a:t>The red button with a white arrow allows you to expand and contract the webinar menu, from which you can type your questions/ comments</a:t>
            </a:r>
          </a:p>
          <a:p>
            <a:pPr>
              <a:spcAft>
                <a:spcPts val="300"/>
              </a:spcAft>
            </a:pPr>
            <a:r>
              <a:rPr lang="en-GB" dirty="0">
                <a:latin typeface="Arial"/>
                <a:cs typeface="Arial"/>
              </a:rPr>
              <a:t>Feel free to type questions as we go, we will answer as many as we can at the end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dirty="0">
                <a:latin typeface="Arial"/>
                <a:cs typeface="Arial"/>
              </a:rPr>
              <a:t>We will not be able to hear you, so don’t try to use your microphone </a:t>
            </a:r>
          </a:p>
        </p:txBody>
      </p:sp>
    </p:spTree>
    <p:extLst>
      <p:ext uri="{BB962C8B-B14F-4D97-AF65-F5344CB8AC3E}">
        <p14:creationId xmlns:p14="http://schemas.microsoft.com/office/powerpoint/2010/main" val="105669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What is an API?</a:t>
            </a:r>
            <a:endParaRPr lang="en-GB" sz="27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0038" lvl="1" indent="0">
              <a:buNone/>
            </a:pPr>
            <a:endParaRPr lang="en-GB" sz="2400" dirty="0" smtClean="0">
              <a:latin typeface="Arial"/>
              <a:cs typeface="Arial"/>
            </a:endParaRP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endParaRPr lang="en-GB" sz="2400" dirty="0" smtClean="0">
              <a:latin typeface="Arial"/>
              <a:cs typeface="Arial"/>
            </a:endParaRP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endParaRPr lang="en-GB" sz="2400" dirty="0" smtClean="0">
              <a:latin typeface="Arial"/>
              <a:cs typeface="Arial"/>
            </a:endParaRP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endParaRPr lang="en-GB" sz="2400" dirty="0" smtClean="0">
              <a:latin typeface="Arial"/>
              <a:cs typeface="Arial"/>
            </a:endParaRP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endParaRPr lang="en-GB" sz="2400" dirty="0" smtClean="0">
              <a:latin typeface="Arial"/>
              <a:cs typeface="Arial"/>
            </a:endParaRP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r>
              <a:rPr lang="en-GB" sz="1600" dirty="0">
                <a:latin typeface="Arial"/>
                <a:cs typeface="Arial"/>
              </a:rPr>
              <a:t>Image Source: https://uxfactor.wordpress.com/2012/12/20/usability/stick-figure-2/ </a:t>
            </a:r>
            <a:endParaRPr lang="en-GB" sz="1600" dirty="0" smtClean="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" y="1988840"/>
            <a:ext cx="3724275" cy="3619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649" y="1988840"/>
            <a:ext cx="3724275" cy="3619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622" y="1988840"/>
            <a:ext cx="3724275" cy="361950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2728818" y="2214883"/>
            <a:ext cx="1368152" cy="777429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Here is your data!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4727848" y="149960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API</a:t>
            </a:r>
            <a:endParaRPr lang="en-GB" b="1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6779614" y="2214883"/>
            <a:ext cx="1368152" cy="777429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Sure, some data for you!</a:t>
            </a:r>
            <a:endParaRPr lang="en-GB" dirty="0"/>
          </a:p>
        </p:txBody>
      </p:sp>
      <p:sp>
        <p:nvSpPr>
          <p:cNvPr id="15" name="Right Arrow 14"/>
          <p:cNvSpPr/>
          <p:nvPr/>
        </p:nvSpPr>
        <p:spPr>
          <a:xfrm rot="10800000">
            <a:off x="6131542" y="3188790"/>
            <a:ext cx="26642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983432" y="149960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Program</a:t>
            </a:r>
            <a:endParaRPr lang="en-GB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544272" y="14962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Database</a:t>
            </a:r>
            <a:endParaRPr lang="en-GB" b="1" dirty="0"/>
          </a:p>
        </p:txBody>
      </p:sp>
      <p:sp>
        <p:nvSpPr>
          <p:cNvPr id="17" name="Right Arrow 16"/>
          <p:cNvSpPr/>
          <p:nvPr/>
        </p:nvSpPr>
        <p:spPr>
          <a:xfrm rot="10800000">
            <a:off x="2407267" y="3186366"/>
            <a:ext cx="26642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15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Why collect data from APIs?</a:t>
            </a:r>
            <a:endParaRPr lang="en-GB" sz="27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0038" lvl="1" indent="0">
              <a:buNone/>
            </a:pPr>
            <a:r>
              <a:rPr lang="en-GB" sz="2400" dirty="0" smtClean="0">
                <a:latin typeface="Arial"/>
                <a:cs typeface="Arial"/>
              </a:rPr>
              <a:t>APIs can </a:t>
            </a:r>
            <a:r>
              <a:rPr lang="en-GB" sz="2400" dirty="0">
                <a:latin typeface="Arial"/>
                <a:cs typeface="Arial"/>
              </a:rPr>
              <a:t>be an important source of publicly available information on social phenomena of interest.</a:t>
            </a: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r>
              <a:rPr lang="en-GB" sz="2400" dirty="0" smtClean="0">
                <a:latin typeface="Arial"/>
                <a:cs typeface="Arial"/>
              </a:rPr>
              <a:t>APIs allow </a:t>
            </a:r>
            <a:r>
              <a:rPr lang="en-GB" sz="2400" i="1" dirty="0" smtClean="0">
                <a:latin typeface="Arial"/>
                <a:cs typeface="Arial"/>
              </a:rPr>
              <a:t>customised </a:t>
            </a:r>
            <a:r>
              <a:rPr lang="en-GB" sz="2400" dirty="0" smtClean="0">
                <a:latin typeface="Arial"/>
                <a:cs typeface="Arial"/>
              </a:rPr>
              <a:t>access to data resources.</a:t>
            </a:r>
            <a:endParaRPr lang="en-GB" sz="2400" i="1" dirty="0">
              <a:latin typeface="Arial"/>
              <a:cs typeface="Arial"/>
            </a:endParaRP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r>
              <a:rPr lang="en-GB" sz="2400" dirty="0">
                <a:latin typeface="Arial"/>
                <a:cs typeface="Arial"/>
              </a:rPr>
              <a:t>Once collected, data can be reshaped into a familiar format (tabular) and linked to other sources of social science data</a:t>
            </a:r>
            <a:r>
              <a:rPr lang="en-GB" sz="2400" dirty="0" smtClean="0">
                <a:latin typeface="Arial"/>
                <a:cs typeface="Arial"/>
              </a:rPr>
              <a:t>.</a:t>
            </a:r>
            <a:endParaRPr lang="en-GB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787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Logic of using an API</a:t>
            </a:r>
            <a:endParaRPr lang="en-GB" sz="27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0038" lvl="1" indent="0">
              <a:buNone/>
            </a:pPr>
            <a:r>
              <a:rPr lang="en-GB" sz="2200" dirty="0" smtClean="0">
                <a:latin typeface="Arial"/>
                <a:cs typeface="Arial"/>
              </a:rPr>
              <a:t>We </a:t>
            </a:r>
            <a:r>
              <a:rPr lang="en-GB" sz="2200" dirty="0">
                <a:latin typeface="Arial"/>
                <a:cs typeface="Arial"/>
              </a:rPr>
              <a:t>need to </a:t>
            </a:r>
            <a:r>
              <a:rPr lang="en-GB" sz="2200" b="1" dirty="0" smtClean="0">
                <a:latin typeface="Arial"/>
                <a:cs typeface="Arial"/>
              </a:rPr>
              <a:t>know</a:t>
            </a:r>
            <a:r>
              <a:rPr lang="en-GB" sz="2200" dirty="0" smtClean="0">
                <a:latin typeface="Arial"/>
                <a:cs typeface="Arial"/>
              </a:rPr>
              <a:t> </a:t>
            </a:r>
            <a:r>
              <a:rPr lang="en-GB" sz="2200" dirty="0">
                <a:latin typeface="Arial"/>
                <a:cs typeface="Arial"/>
              </a:rPr>
              <a:t>the following:</a:t>
            </a:r>
          </a:p>
          <a:p>
            <a:pPr marL="757238" lvl="1" indent="-457200">
              <a:buFont typeface="+mj-lt"/>
              <a:buAutoNum type="arabicPeriod"/>
            </a:pPr>
            <a:r>
              <a:rPr lang="en-GB" sz="2200" dirty="0" smtClean="0">
                <a:latin typeface="Arial"/>
                <a:cs typeface="Arial"/>
              </a:rPr>
              <a:t>The </a:t>
            </a:r>
            <a:r>
              <a:rPr lang="en-GB" sz="2200" dirty="0">
                <a:latin typeface="Arial"/>
                <a:cs typeface="Arial"/>
              </a:rPr>
              <a:t>location of the API (i.e., web address) through which the database can be accessed. For example, the UK Police API can be accessed via </a:t>
            </a:r>
            <a:r>
              <a:rPr lang="en-GB" sz="2200" dirty="0" smtClean="0">
                <a:latin typeface="Arial"/>
                <a:cs typeface="Arial"/>
                <a:hlinkClick r:id="rId2"/>
              </a:rPr>
              <a:t>https</a:t>
            </a:r>
            <a:r>
              <a:rPr lang="en-GB" sz="2200" dirty="0">
                <a:latin typeface="Arial"/>
                <a:cs typeface="Arial"/>
                <a:hlinkClick r:id="rId2"/>
              </a:rPr>
              <a:t>://</a:t>
            </a:r>
            <a:r>
              <a:rPr lang="en-GB" sz="2200" dirty="0" smtClean="0">
                <a:latin typeface="Arial"/>
                <a:cs typeface="Arial"/>
                <a:hlinkClick r:id="rId2"/>
              </a:rPr>
              <a:t>data.police.uk/api</a:t>
            </a:r>
            <a:r>
              <a:rPr lang="en-GB" sz="2200" dirty="0" smtClean="0">
                <a:latin typeface="Arial"/>
                <a:cs typeface="Arial"/>
              </a:rPr>
              <a:t>.</a:t>
            </a:r>
            <a:endParaRPr lang="en-GB" sz="2200" dirty="0">
              <a:latin typeface="Arial"/>
              <a:cs typeface="Arial"/>
            </a:endParaRPr>
          </a:p>
          <a:p>
            <a:pPr marL="757238" lvl="1" indent="-457200">
              <a:buFont typeface="+mj-lt"/>
              <a:buAutoNum type="arabicPeriod"/>
            </a:pPr>
            <a:r>
              <a:rPr lang="en-GB" sz="2200" dirty="0" smtClean="0">
                <a:latin typeface="Arial"/>
                <a:cs typeface="Arial"/>
              </a:rPr>
              <a:t>The </a:t>
            </a:r>
            <a:r>
              <a:rPr lang="en-GB" sz="2200" dirty="0">
                <a:latin typeface="Arial"/>
                <a:cs typeface="Arial"/>
              </a:rPr>
              <a:t>terms of use associated with the API. </a:t>
            </a:r>
            <a:r>
              <a:rPr lang="en-GB" sz="2200" dirty="0" smtClean="0">
                <a:latin typeface="Arial"/>
                <a:cs typeface="Arial"/>
              </a:rPr>
              <a:t>For </a:t>
            </a:r>
            <a:r>
              <a:rPr lang="en-GB" sz="2200" dirty="0">
                <a:latin typeface="Arial"/>
                <a:cs typeface="Arial"/>
              </a:rPr>
              <a:t>example, the UK Police API does not require you to provide authentication but restricts the number of requests for data you can make (15 per second) - the number of allowable requests is known as the </a:t>
            </a:r>
            <a:r>
              <a:rPr lang="en-GB" sz="2200" i="1" dirty="0" smtClean="0">
                <a:latin typeface="Arial"/>
                <a:cs typeface="Arial"/>
              </a:rPr>
              <a:t>rate limit</a:t>
            </a:r>
            <a:r>
              <a:rPr lang="en-GB" sz="2200" dirty="0" smtClean="0">
                <a:latin typeface="Arial"/>
                <a:cs typeface="Arial"/>
              </a:rPr>
              <a:t>.</a:t>
            </a:r>
            <a:endParaRPr lang="en-GB" sz="2200" dirty="0">
              <a:latin typeface="Arial"/>
              <a:cs typeface="Arial"/>
            </a:endParaRPr>
          </a:p>
          <a:p>
            <a:pPr marL="757238" lvl="1" indent="-457200">
              <a:buFont typeface="+mj-lt"/>
              <a:buAutoNum type="arabicPeriod"/>
            </a:pPr>
            <a:r>
              <a:rPr lang="en-GB" sz="2200" dirty="0" smtClean="0">
                <a:latin typeface="Arial"/>
                <a:cs typeface="Arial"/>
              </a:rPr>
              <a:t>The </a:t>
            </a:r>
            <a:r>
              <a:rPr lang="en-GB" sz="2200" dirty="0">
                <a:latin typeface="Arial"/>
                <a:cs typeface="Arial"/>
              </a:rPr>
              <a:t>location of the data of interest on the API. For example, data on street-level crime from the UK Police API is available at: </a:t>
            </a:r>
            <a:r>
              <a:rPr lang="en-GB" sz="2200" dirty="0" smtClean="0">
                <a:latin typeface="Arial"/>
                <a:cs typeface="Arial"/>
                <a:hlinkClick r:id="rId3"/>
              </a:rPr>
              <a:t>https</a:t>
            </a:r>
            <a:r>
              <a:rPr lang="en-GB" sz="2200" dirty="0">
                <a:latin typeface="Arial"/>
                <a:cs typeface="Arial"/>
                <a:hlinkClick r:id="rId3"/>
              </a:rPr>
              <a:t>://</a:t>
            </a:r>
            <a:r>
              <a:rPr lang="en-GB" sz="2200" dirty="0" smtClean="0">
                <a:latin typeface="Arial"/>
                <a:cs typeface="Arial"/>
                <a:hlinkClick r:id="rId3"/>
              </a:rPr>
              <a:t>data.police.uk/api/crimes-street</a:t>
            </a:r>
            <a:r>
              <a:rPr lang="en-GB" sz="2200" dirty="0" smtClean="0">
                <a:latin typeface="Arial"/>
                <a:cs typeface="Arial"/>
              </a:rPr>
              <a:t>. </a:t>
            </a:r>
            <a:r>
              <a:rPr lang="en-GB" sz="2200" dirty="0">
                <a:latin typeface="Arial"/>
                <a:cs typeface="Arial"/>
              </a:rPr>
              <a:t>The location of the data is known as its </a:t>
            </a:r>
            <a:r>
              <a:rPr lang="en-GB" sz="2200" i="1" dirty="0" smtClean="0">
                <a:latin typeface="Arial"/>
                <a:cs typeface="Arial"/>
              </a:rPr>
              <a:t>endpoint</a:t>
            </a:r>
            <a:r>
              <a:rPr lang="en-GB" sz="2200" dirty="0" smtClean="0">
                <a:latin typeface="Arial"/>
                <a:cs typeface="Arial"/>
              </a:rPr>
              <a:t>.</a:t>
            </a:r>
            <a:endParaRPr lang="en-GB"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254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Logic of using an API</a:t>
            </a:r>
            <a:endParaRPr lang="en-GB" sz="27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0038" lvl="1" indent="0">
              <a:buNone/>
            </a:pPr>
            <a:r>
              <a:rPr lang="en-GB" sz="2200" dirty="0" smtClean="0">
                <a:latin typeface="Arial"/>
                <a:cs typeface="Arial"/>
              </a:rPr>
              <a:t>Then, we </a:t>
            </a:r>
            <a:r>
              <a:rPr lang="en-GB" sz="2200" dirty="0">
                <a:latin typeface="Arial"/>
                <a:cs typeface="Arial"/>
              </a:rPr>
              <a:t>need to </a:t>
            </a:r>
            <a:r>
              <a:rPr lang="en-GB" sz="2200" b="1" dirty="0" smtClean="0">
                <a:latin typeface="Arial"/>
                <a:cs typeface="Arial"/>
              </a:rPr>
              <a:t>do</a:t>
            </a:r>
            <a:r>
              <a:rPr lang="en-GB" sz="2200" dirty="0" smtClean="0">
                <a:latin typeface="Arial"/>
                <a:cs typeface="Arial"/>
              </a:rPr>
              <a:t> </a:t>
            </a:r>
            <a:r>
              <a:rPr lang="en-GB" sz="2200" dirty="0">
                <a:latin typeface="Arial"/>
                <a:cs typeface="Arial"/>
              </a:rPr>
              <a:t>the following:</a:t>
            </a:r>
          </a:p>
          <a:p>
            <a:pPr marL="757238" lvl="1" indent="-457200">
              <a:buFont typeface="+mj-lt"/>
              <a:buAutoNum type="arabicPeriod" startAt="4"/>
            </a:pPr>
            <a:r>
              <a:rPr lang="en-GB" sz="2200" dirty="0" smtClean="0">
                <a:latin typeface="Arial"/>
                <a:cs typeface="Arial"/>
              </a:rPr>
              <a:t>Register </a:t>
            </a:r>
            <a:r>
              <a:rPr lang="en-GB" sz="2200" dirty="0">
                <a:latin typeface="Arial"/>
                <a:cs typeface="Arial"/>
              </a:rPr>
              <a:t>your use of the API (if required</a:t>
            </a:r>
            <a:r>
              <a:rPr lang="en-GB" sz="2200" dirty="0" smtClean="0">
                <a:latin typeface="Arial"/>
                <a:cs typeface="Arial"/>
              </a:rPr>
              <a:t>).</a:t>
            </a:r>
            <a:endParaRPr lang="en-GB" sz="2200" dirty="0">
              <a:latin typeface="Arial"/>
              <a:cs typeface="Arial"/>
            </a:endParaRPr>
          </a:p>
          <a:p>
            <a:pPr marL="757238" lvl="1" indent="-457200">
              <a:buFont typeface="+mj-lt"/>
              <a:buAutoNum type="arabicPeriod" startAt="4"/>
            </a:pPr>
            <a:r>
              <a:rPr lang="en-GB" sz="2200" dirty="0" smtClean="0">
                <a:latin typeface="Arial"/>
                <a:cs typeface="Arial"/>
              </a:rPr>
              <a:t>Request </a:t>
            </a:r>
            <a:r>
              <a:rPr lang="en-GB" sz="2200" dirty="0">
                <a:latin typeface="Arial"/>
                <a:cs typeface="Arial"/>
              </a:rPr>
              <a:t>data from the endpoint of interest, supplying authentication if required. This process is known as </a:t>
            </a:r>
            <a:r>
              <a:rPr lang="en-GB" sz="2200" i="1" dirty="0" smtClean="0">
                <a:latin typeface="Arial"/>
                <a:cs typeface="Arial"/>
              </a:rPr>
              <a:t>making </a:t>
            </a:r>
            <a:r>
              <a:rPr lang="en-GB" sz="2200" i="1" dirty="0">
                <a:latin typeface="Arial"/>
                <a:cs typeface="Arial"/>
              </a:rPr>
              <a:t>a </a:t>
            </a:r>
            <a:r>
              <a:rPr lang="en-GB" sz="2200" i="1" dirty="0" smtClean="0">
                <a:latin typeface="Arial"/>
                <a:cs typeface="Arial"/>
              </a:rPr>
              <a:t>call</a:t>
            </a:r>
            <a:r>
              <a:rPr lang="en-GB" sz="2200" dirty="0" smtClean="0">
                <a:latin typeface="Arial"/>
                <a:cs typeface="Arial"/>
              </a:rPr>
              <a:t> </a:t>
            </a:r>
            <a:r>
              <a:rPr lang="en-GB" sz="2200" dirty="0">
                <a:latin typeface="Arial"/>
                <a:cs typeface="Arial"/>
              </a:rPr>
              <a:t>to the </a:t>
            </a:r>
            <a:r>
              <a:rPr lang="en-GB" sz="2200" dirty="0" smtClean="0">
                <a:latin typeface="Arial"/>
                <a:cs typeface="Arial"/>
              </a:rPr>
              <a:t>API.</a:t>
            </a:r>
          </a:p>
          <a:p>
            <a:pPr marL="757238" lvl="1" indent="-457200">
              <a:buFont typeface="+mj-lt"/>
              <a:buAutoNum type="arabicPeriod" startAt="4"/>
            </a:pPr>
            <a:r>
              <a:rPr lang="en-GB" sz="2200" dirty="0" smtClean="0">
                <a:latin typeface="Arial"/>
                <a:cs typeface="Arial"/>
              </a:rPr>
              <a:t>Write </a:t>
            </a:r>
            <a:r>
              <a:rPr lang="en-GB" sz="2200" dirty="0">
                <a:latin typeface="Arial"/>
                <a:cs typeface="Arial"/>
              </a:rPr>
              <a:t>this data to a file for future use.</a:t>
            </a:r>
            <a:endParaRPr lang="en-GB"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197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What is the value of </a:t>
            </a:r>
            <a:r>
              <a:rPr lang="en-GB" sz="2800" dirty="0" smtClean="0"/>
              <a:t>APIs </a:t>
            </a:r>
            <a:r>
              <a:rPr lang="en-GB" sz="2800" dirty="0" smtClean="0"/>
              <a:t>for social science research?</a:t>
            </a:r>
            <a:endParaRPr lang="en-GB" sz="27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0038" lvl="1" indent="0">
              <a:buNone/>
            </a:pPr>
            <a:r>
              <a:rPr lang="en-GB" sz="2400" dirty="0"/>
              <a:t>The process of interacting with an API is a common and mature computational method</a:t>
            </a:r>
            <a:r>
              <a:rPr lang="en-GB" sz="2400" dirty="0" smtClean="0">
                <a:latin typeface="Arial"/>
                <a:cs typeface="Arial"/>
              </a:rPr>
              <a:t>, </a:t>
            </a:r>
            <a:r>
              <a:rPr lang="en-GB" sz="2400" dirty="0">
                <a:latin typeface="Arial"/>
                <a:cs typeface="Arial"/>
              </a:rPr>
              <a:t>with lots of established packages (e.g., `</a:t>
            </a:r>
            <a:r>
              <a:rPr lang="en-GB" sz="2400" dirty="0" smtClean="0">
                <a:latin typeface="Arial"/>
                <a:cs typeface="Arial"/>
              </a:rPr>
              <a:t>requests` in </a:t>
            </a:r>
            <a:r>
              <a:rPr lang="en-GB" sz="2400" dirty="0">
                <a:latin typeface="Arial"/>
                <a:cs typeface="Arial"/>
              </a:rPr>
              <a:t>Python), examples and help available</a:t>
            </a:r>
            <a:r>
              <a:rPr lang="en-GB" sz="2400" dirty="0" smtClean="0">
                <a:latin typeface="Arial"/>
                <a:cs typeface="Arial"/>
              </a:rPr>
              <a:t>.</a:t>
            </a: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r>
              <a:rPr lang="en-GB" sz="2400" dirty="0"/>
              <a:t>APIs provide access to data that is intended to be </a:t>
            </a:r>
            <a:r>
              <a:rPr lang="en-GB" sz="2400" dirty="0" smtClean="0"/>
              <a:t>shared.</a:t>
            </a: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r>
              <a:rPr lang="en-GB" sz="2400" dirty="0">
                <a:latin typeface="Arial"/>
                <a:cs typeface="Arial"/>
              </a:rPr>
              <a:t>The richness of some of the information and data stored on </a:t>
            </a:r>
            <a:r>
              <a:rPr lang="en-GB" sz="2400" dirty="0" smtClean="0">
                <a:latin typeface="Arial"/>
                <a:cs typeface="Arial"/>
              </a:rPr>
              <a:t>APIs is </a:t>
            </a:r>
            <a:r>
              <a:rPr lang="en-GB" sz="2400" dirty="0">
                <a:latin typeface="Arial"/>
                <a:cs typeface="Arial"/>
              </a:rPr>
              <a:t>a point worth repeating</a:t>
            </a:r>
            <a:r>
              <a:rPr lang="en-GB" sz="2400" dirty="0" smtClean="0">
                <a:latin typeface="Arial"/>
                <a:cs typeface="Arial"/>
              </a:rPr>
              <a:t>.</a:t>
            </a: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r>
              <a:rPr lang="en-GB" sz="2400" dirty="0"/>
              <a:t>APIs provide </a:t>
            </a:r>
            <a:r>
              <a:rPr lang="en-GB" sz="2400" dirty="0" smtClean="0"/>
              <a:t>flexible, customisable </a:t>
            </a:r>
            <a:r>
              <a:rPr lang="en-GB" sz="2400" dirty="0"/>
              <a:t>access to </a:t>
            </a:r>
            <a:r>
              <a:rPr lang="en-GB" sz="2400" dirty="0" smtClean="0"/>
              <a:t>data.</a:t>
            </a: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r>
              <a:rPr lang="en-GB" sz="2400" dirty="0" smtClean="0"/>
              <a:t>The </a:t>
            </a:r>
            <a:r>
              <a:rPr lang="en-GB" sz="2400" dirty="0"/>
              <a:t>data you need might only be available through an API.</a:t>
            </a:r>
            <a:endParaRPr lang="en-GB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39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What are the limitations of </a:t>
            </a:r>
            <a:r>
              <a:rPr lang="en-GB" sz="2800" dirty="0" smtClean="0"/>
              <a:t>APIs </a:t>
            </a:r>
            <a:r>
              <a:rPr lang="en-GB" sz="2800" dirty="0" smtClean="0"/>
              <a:t>for social science research?</a:t>
            </a:r>
            <a:endParaRPr lang="en-GB" sz="27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0038" lvl="1" indent="0">
              <a:buNone/>
            </a:pPr>
            <a:r>
              <a:rPr lang="en-GB" sz="2400" dirty="0">
                <a:latin typeface="Arial"/>
                <a:cs typeface="Arial"/>
              </a:rPr>
              <a:t>APIs restrict the number of requests for data you can </a:t>
            </a:r>
            <a:r>
              <a:rPr lang="en-GB" sz="2400" dirty="0" smtClean="0">
                <a:latin typeface="Arial"/>
                <a:cs typeface="Arial"/>
              </a:rPr>
              <a:t>make.</a:t>
            </a:r>
            <a:endParaRPr lang="en-GB" sz="2400" dirty="0" smtClean="0">
              <a:latin typeface="Arial"/>
              <a:cs typeface="Arial"/>
            </a:endParaRP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r>
              <a:rPr lang="en-GB" sz="2400" dirty="0">
                <a:latin typeface="Arial"/>
                <a:cs typeface="Arial"/>
              </a:rPr>
              <a:t>The quality of an API's official documentation can vary </a:t>
            </a:r>
            <a:r>
              <a:rPr lang="en-GB" sz="2400" dirty="0" smtClean="0">
                <a:latin typeface="Arial"/>
                <a:cs typeface="Arial"/>
              </a:rPr>
              <a:t>wildly.</a:t>
            </a: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r>
              <a:rPr lang="en-GB" sz="2400" dirty="0">
                <a:latin typeface="Arial"/>
                <a:cs typeface="Arial"/>
              </a:rPr>
              <a:t>Data protection laws, such as the EU's General Data Protection Regulations (GDPR), impinge on the </a:t>
            </a:r>
            <a:r>
              <a:rPr lang="en-GB" sz="2400" dirty="0" smtClean="0">
                <a:latin typeface="Arial"/>
                <a:cs typeface="Arial"/>
              </a:rPr>
              <a:t>use of data </a:t>
            </a:r>
            <a:r>
              <a:rPr lang="en-GB" sz="2400" dirty="0">
                <a:latin typeface="Arial"/>
                <a:cs typeface="Arial"/>
              </a:rPr>
              <a:t>you collect through APIs</a:t>
            </a:r>
            <a:r>
              <a:rPr lang="en-GB" sz="2400" dirty="0" smtClean="0">
                <a:latin typeface="Arial"/>
                <a:cs typeface="Arial"/>
              </a:rPr>
              <a:t>.</a:t>
            </a: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r>
              <a:rPr lang="en-GB" sz="2400" dirty="0">
                <a:latin typeface="Arial"/>
                <a:cs typeface="Arial"/>
              </a:rPr>
              <a:t>An API is a product and you must comply with the Terms of Service/Use associated with </a:t>
            </a:r>
            <a:r>
              <a:rPr lang="en-GB" sz="2400" dirty="0" smtClean="0">
                <a:latin typeface="Arial"/>
                <a:cs typeface="Arial"/>
              </a:rPr>
              <a:t>it.</a:t>
            </a: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r>
              <a:rPr lang="en-GB" sz="2400" dirty="0">
                <a:latin typeface="Arial"/>
                <a:cs typeface="Arial"/>
              </a:rPr>
              <a:t>APIs can be </a:t>
            </a:r>
            <a:r>
              <a:rPr lang="en-GB" sz="2400" dirty="0" smtClean="0">
                <a:latin typeface="Arial"/>
                <a:cs typeface="Arial"/>
              </a:rPr>
              <a:t>updated on a frequent basis, </a:t>
            </a:r>
            <a:r>
              <a:rPr lang="en-GB" sz="2400" dirty="0">
                <a:latin typeface="Arial"/>
                <a:cs typeface="Arial"/>
              </a:rPr>
              <a:t>resulting in changes to the rate limit, </a:t>
            </a:r>
            <a:r>
              <a:rPr lang="en-GB" sz="2400" dirty="0" smtClean="0">
                <a:latin typeface="Arial"/>
                <a:cs typeface="Arial"/>
              </a:rPr>
              <a:t>authentication </a:t>
            </a:r>
            <a:r>
              <a:rPr lang="en-GB" sz="2400" dirty="0">
                <a:latin typeface="Arial"/>
                <a:cs typeface="Arial"/>
              </a:rPr>
              <a:t>requirements, endpoints providing access to the data, cost of using the service </a:t>
            </a:r>
            <a:r>
              <a:rPr lang="en-GB" sz="2400" dirty="0" smtClean="0">
                <a:latin typeface="Arial"/>
                <a:cs typeface="Arial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11257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What are the ethical implications of </a:t>
            </a:r>
            <a:r>
              <a:rPr lang="en-GB" sz="2800" dirty="0" smtClean="0"/>
              <a:t>APIs </a:t>
            </a:r>
            <a:r>
              <a:rPr lang="en-GB" sz="2800" dirty="0" smtClean="0"/>
              <a:t>for social science research?</a:t>
            </a:r>
            <a:endParaRPr lang="en-GB" sz="27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00038" lvl="1" indent="0">
              <a:buNone/>
            </a:pPr>
            <a:r>
              <a:rPr lang="en-GB" sz="2400" dirty="0" smtClean="0">
                <a:latin typeface="Arial"/>
                <a:cs typeface="Arial"/>
              </a:rPr>
              <a:t>First-and-foremost, </a:t>
            </a:r>
            <a:r>
              <a:rPr lang="en-GB" sz="2400" dirty="0" smtClean="0">
                <a:latin typeface="Arial"/>
                <a:cs typeface="Arial"/>
              </a:rPr>
              <a:t>the use of an API </a:t>
            </a:r>
            <a:r>
              <a:rPr lang="en-GB" sz="2400" dirty="0" smtClean="0">
                <a:latin typeface="Arial"/>
                <a:cs typeface="Arial"/>
              </a:rPr>
              <a:t>is a component of your research project, which itself must receive ethical approval from your institution.</a:t>
            </a: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r>
              <a:rPr lang="en-GB" sz="2400" b="1" dirty="0" smtClean="0">
                <a:latin typeface="Arial"/>
                <a:cs typeface="Arial"/>
              </a:rPr>
              <a:t>Informed consent </a:t>
            </a:r>
            <a:r>
              <a:rPr lang="en-GB" sz="2400" dirty="0" smtClean="0">
                <a:latin typeface="Arial"/>
                <a:cs typeface="Arial"/>
              </a:rPr>
              <a:t>is a particularly relevant </a:t>
            </a:r>
            <a:r>
              <a:rPr lang="en-GB" sz="2400" dirty="0">
                <a:latin typeface="Arial"/>
                <a:cs typeface="Arial"/>
              </a:rPr>
              <a:t>ethical issue (</a:t>
            </a:r>
            <a:r>
              <a:rPr lang="en-GB" sz="2400" dirty="0" err="1">
                <a:latin typeface="Arial"/>
                <a:cs typeface="Arial"/>
              </a:rPr>
              <a:t>Lomborg</a:t>
            </a:r>
            <a:r>
              <a:rPr lang="en-GB" sz="2400" dirty="0">
                <a:latin typeface="Arial"/>
                <a:cs typeface="Arial"/>
              </a:rPr>
              <a:t> &amp; </a:t>
            </a:r>
            <a:r>
              <a:rPr lang="en-GB" sz="2400" dirty="0" err="1" smtClean="0">
                <a:latin typeface="Arial"/>
                <a:cs typeface="Arial"/>
              </a:rPr>
              <a:t>Bechmann</a:t>
            </a:r>
            <a:r>
              <a:rPr lang="en-GB" sz="2400" dirty="0" smtClean="0">
                <a:latin typeface="Arial"/>
                <a:cs typeface="Arial"/>
              </a:rPr>
              <a:t> </a:t>
            </a:r>
            <a:r>
              <a:rPr lang="en-GB" sz="2400" dirty="0">
                <a:latin typeface="Arial"/>
                <a:cs typeface="Arial"/>
              </a:rPr>
              <a:t>2014</a:t>
            </a:r>
            <a:r>
              <a:rPr lang="en-GB" sz="2400" dirty="0" smtClean="0">
                <a:latin typeface="Arial"/>
                <a:cs typeface="Arial"/>
              </a:rPr>
              <a:t>).</a:t>
            </a: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r>
              <a:rPr lang="en-GB" sz="2400" dirty="0" smtClean="0">
                <a:latin typeface="Arial"/>
                <a:cs typeface="Arial"/>
              </a:rPr>
              <a:t>Let's </a:t>
            </a:r>
            <a:r>
              <a:rPr lang="en-GB" sz="2400" dirty="0">
                <a:latin typeface="Arial"/>
                <a:cs typeface="Arial"/>
              </a:rPr>
              <a:t>take Twitter user </a:t>
            </a:r>
            <a:r>
              <a:rPr lang="en-GB" sz="2400" dirty="0" smtClean="0">
                <a:latin typeface="Arial"/>
                <a:cs typeface="Arial"/>
              </a:rPr>
              <a:t>data as an example:</a:t>
            </a:r>
            <a:endParaRPr lang="en-GB" sz="2400" dirty="0" smtClean="0">
              <a:latin typeface="Arial"/>
              <a:cs typeface="Arial"/>
            </a:endParaRPr>
          </a:p>
          <a:p>
            <a:pPr marL="642938" lvl="1" indent="-342900"/>
            <a:r>
              <a:rPr lang="en-GB" sz="2400" dirty="0" smtClean="0">
                <a:latin typeface="Arial"/>
                <a:cs typeface="Arial"/>
              </a:rPr>
              <a:t>Can users </a:t>
            </a:r>
            <a:r>
              <a:rPr lang="en-GB" sz="2400" dirty="0">
                <a:latin typeface="Arial"/>
                <a:cs typeface="Arial"/>
              </a:rPr>
              <a:t>reasonably be said to have given consent to participating in research using </a:t>
            </a:r>
            <a:r>
              <a:rPr lang="en-GB" sz="2400" dirty="0" smtClean="0">
                <a:latin typeface="Arial"/>
                <a:cs typeface="Arial"/>
              </a:rPr>
              <a:t>their </a:t>
            </a:r>
            <a:r>
              <a:rPr lang="en-GB" sz="2400" dirty="0">
                <a:latin typeface="Arial"/>
                <a:cs typeface="Arial"/>
              </a:rPr>
              <a:t>data</a:t>
            </a:r>
            <a:r>
              <a:rPr lang="en-GB" sz="2400" dirty="0" smtClean="0">
                <a:latin typeface="Arial"/>
                <a:cs typeface="Arial"/>
              </a:rPr>
              <a:t>? Are you able to ask for consent?</a:t>
            </a:r>
            <a:endParaRPr lang="en-GB" sz="2400" dirty="0" smtClean="0">
              <a:latin typeface="Arial"/>
              <a:cs typeface="Arial"/>
            </a:endParaRPr>
          </a:p>
          <a:p>
            <a:pPr marL="642938" lvl="1" indent="-342900"/>
            <a:r>
              <a:rPr lang="en-GB" sz="2400" dirty="0" smtClean="0">
                <a:latin typeface="Arial"/>
                <a:cs typeface="Arial"/>
              </a:rPr>
              <a:t>Are certain types of information available through the API too personal </a:t>
            </a:r>
            <a:r>
              <a:rPr lang="en-GB" sz="2400" dirty="0" smtClean="0">
                <a:latin typeface="Arial"/>
                <a:cs typeface="Arial"/>
              </a:rPr>
              <a:t>to analyse? </a:t>
            </a:r>
          </a:p>
          <a:p>
            <a:pPr marL="642938" lvl="1" indent="-342900"/>
            <a:r>
              <a:rPr lang="en-GB" sz="2400" dirty="0" smtClean="0">
                <a:latin typeface="Arial"/>
                <a:cs typeface="Arial"/>
              </a:rPr>
              <a:t>Are there identification risks?</a:t>
            </a:r>
          </a:p>
          <a:p>
            <a:pPr marL="642938" lvl="1" indent="-342900"/>
            <a:r>
              <a:rPr lang="en-GB" sz="2400" dirty="0">
                <a:latin typeface="Arial"/>
                <a:cs typeface="Arial"/>
              </a:rPr>
              <a:t>What if you capture a user's personal data through the API, which at a later date the user deletes from their own profile: should you use this information in your research?</a:t>
            </a:r>
            <a:endParaRPr lang="en-GB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244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524" end="6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 smtClean="0"/>
              <a:t>Dr Diarmuid McDonnell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dirty="0" smtClean="0"/>
              <a:t>iarmuid.mcdonnell@manchester.ac.uk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5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Further resources and help</a:t>
            </a:r>
            <a:endParaRPr lang="en-GB" sz="27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0038" lvl="1" indent="0">
              <a:buNone/>
            </a:pPr>
            <a:r>
              <a:rPr lang="en-GB" sz="2400" b="1" dirty="0"/>
              <a:t>Repository: </a:t>
            </a:r>
            <a:r>
              <a:rPr lang="en-GB" sz="2400" dirty="0">
                <a:hlinkClick r:id="rId2"/>
              </a:rPr>
              <a:t>https://</a:t>
            </a:r>
            <a:r>
              <a:rPr lang="en-GB" sz="2400" dirty="0" smtClean="0">
                <a:hlinkClick r:id="rId2"/>
              </a:rPr>
              <a:t>github.com/UKDataServiceOpen/new-forms-of-data</a:t>
            </a:r>
            <a:endParaRPr lang="en-GB" sz="2400" dirty="0"/>
          </a:p>
          <a:p>
            <a:pPr marL="300038" lvl="1" indent="0">
              <a:buNone/>
            </a:pPr>
            <a:endParaRPr lang="en-GB" sz="2400" b="1" dirty="0"/>
          </a:p>
          <a:p>
            <a:pPr marL="300038" lvl="1" indent="0">
              <a:buNone/>
            </a:pPr>
            <a:r>
              <a:rPr lang="en-GB" sz="2400" b="1" dirty="0" err="1"/>
              <a:t>Youtube</a:t>
            </a:r>
            <a:r>
              <a:rPr lang="en-GB" sz="2400" b="1" dirty="0"/>
              <a:t>:</a:t>
            </a:r>
            <a:r>
              <a:rPr lang="en-GB" sz="2400" dirty="0"/>
              <a:t> </a:t>
            </a:r>
            <a:r>
              <a:rPr lang="en-GB" sz="2400" dirty="0">
                <a:hlinkClick r:id="rId3"/>
              </a:rPr>
              <a:t>https://www.youtube.com/user/UKDATASERVICE</a:t>
            </a:r>
            <a:endParaRPr lang="en-GB" sz="2400" dirty="0"/>
          </a:p>
          <a:p>
            <a:pPr marL="300038" lvl="1" indent="0">
              <a:buNone/>
            </a:pPr>
            <a:endParaRPr lang="en-GB" sz="2400" dirty="0"/>
          </a:p>
          <a:p>
            <a:pPr marL="300038" lvl="1" indent="0">
              <a:buNone/>
            </a:pPr>
            <a:r>
              <a:rPr lang="en-GB" sz="2400" b="1" dirty="0"/>
              <a:t>Help:</a:t>
            </a:r>
            <a:r>
              <a:rPr lang="en-GB" sz="2400" dirty="0"/>
              <a:t> ukdataservice.ac.uk/help/</a:t>
            </a:r>
          </a:p>
          <a:p>
            <a:pPr marL="300038" lvl="1" indent="0">
              <a:buNone/>
            </a:pPr>
            <a:endParaRPr lang="en-GB" sz="2400" dirty="0"/>
          </a:p>
          <a:p>
            <a:pPr marL="300038" lvl="1" indent="0">
              <a:buNone/>
            </a:pPr>
            <a:r>
              <a:rPr lang="en-GB" sz="2400" dirty="0"/>
              <a:t>Subscribe to UK Data Service news at </a:t>
            </a:r>
            <a:r>
              <a:rPr lang="en-GB" sz="2400" dirty="0">
                <a:hlinkClick r:id="rId4"/>
              </a:rPr>
              <a:t>https://www.jiscmail.ac.uk</a:t>
            </a:r>
            <a:endParaRPr lang="en-GB" sz="2400" dirty="0"/>
          </a:p>
          <a:p>
            <a:pPr marL="300038" lvl="1" indent="0">
              <a:buNone/>
            </a:pPr>
            <a:endParaRPr lang="en-GB" sz="2400" dirty="0"/>
          </a:p>
          <a:p>
            <a:pPr marL="300038" lvl="1" indent="0">
              <a:buNone/>
            </a:pPr>
            <a:r>
              <a:rPr lang="en-GB" sz="2400" dirty="0"/>
              <a:t>      @</a:t>
            </a:r>
            <a:r>
              <a:rPr lang="en-GB" sz="2400" dirty="0" err="1"/>
              <a:t>UKDataService</a:t>
            </a:r>
            <a:endParaRPr lang="en-GB" sz="2400" dirty="0"/>
          </a:p>
          <a:p>
            <a:pPr marL="300038" lvl="1" indent="0">
              <a:buNone/>
            </a:pPr>
            <a:r>
              <a:rPr lang="en-GB" sz="2400" dirty="0"/>
              <a:t>       </a:t>
            </a:r>
            <a:r>
              <a:rPr lang="en-GB" sz="2400" dirty="0" err="1" smtClean="0"/>
              <a:t>UKDataService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5085184"/>
            <a:ext cx="608856" cy="6088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7" y="5634708"/>
            <a:ext cx="386322" cy="38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1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Web-scraping for Social Science Research: </a:t>
            </a:r>
            <a:br>
              <a:rPr lang="en-GB" dirty="0" smtClean="0"/>
            </a:br>
            <a:r>
              <a:rPr lang="en-GB" dirty="0" smtClean="0"/>
              <a:t>APIs as a Source of 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Dr Diarmuid McDonnell</a:t>
            </a:r>
          </a:p>
          <a:p>
            <a:r>
              <a:rPr lang="en-GB" smtClean="0"/>
              <a:t>Research Associate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smtClean="0"/>
              <a:t>30 April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45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Can you hear us?</a:t>
            </a:r>
            <a:endParaRPr lang="en-GB" sz="27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latin typeface="Arial"/>
              <a:cs typeface="Arial"/>
            </a:endParaRPr>
          </a:p>
        </p:txBody>
      </p:sp>
      <p:pic>
        <p:nvPicPr>
          <p:cNvPr id="4" name="Picture 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4CF00560-A537-49B9-B8A0-DB5E0A29C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40" t="11649" r="5197" b="25806"/>
          <a:stretch/>
        </p:blipFill>
        <p:spPr>
          <a:xfrm>
            <a:off x="3042128" y="1556792"/>
            <a:ext cx="5559264" cy="470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4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Can you hear us?</a:t>
            </a:r>
            <a:endParaRPr lang="en-GB" sz="27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latin typeface="Arial"/>
                <a:cs typeface="Arial"/>
              </a:rPr>
              <a:t>If not:</a:t>
            </a:r>
            <a:endParaRPr lang="en-GB" sz="2400" dirty="0">
              <a:latin typeface="Arial"/>
              <a:cs typeface="Arial" panose="020B0604020202020204" pitchFamily="34" charset="0"/>
            </a:endParaRPr>
          </a:p>
          <a:p>
            <a:pPr marL="556895" lvl="1" indent="-213995"/>
            <a:r>
              <a:rPr lang="en-GB" sz="2400" dirty="0">
                <a:latin typeface="Arial"/>
                <a:cs typeface="Arial"/>
              </a:rPr>
              <a:t>Check your volume, and that your speaker/headset is plugged in </a:t>
            </a:r>
            <a:endParaRPr lang="en-GB" sz="2400" dirty="0">
              <a:cs typeface="Arial" panose="020B0604020202020204" pitchFamily="34" charset="0"/>
            </a:endParaRPr>
          </a:p>
          <a:p>
            <a:pPr marL="556895" lvl="1" indent="-213995">
              <a:lnSpc>
                <a:spcPct val="150000"/>
              </a:lnSpc>
            </a:pPr>
            <a:r>
              <a:rPr lang="en-GB" sz="2400" dirty="0">
                <a:latin typeface="Arial"/>
                <a:cs typeface="Arial"/>
              </a:rPr>
              <a:t>Click on audio to change to listening via phone</a:t>
            </a:r>
          </a:p>
          <a:p>
            <a:pPr marL="556895" lvl="1" indent="-213995"/>
            <a:r>
              <a:rPr lang="en-GB" sz="2400" dirty="0">
                <a:latin typeface="Arial"/>
                <a:cs typeface="Arial"/>
              </a:rPr>
              <a:t>We are recording this webinar – we plan to put it on our website</a:t>
            </a:r>
          </a:p>
        </p:txBody>
      </p:sp>
    </p:spTree>
    <p:extLst>
      <p:ext uri="{BB962C8B-B14F-4D97-AF65-F5344CB8AC3E}">
        <p14:creationId xmlns:p14="http://schemas.microsoft.com/office/powerpoint/2010/main" val="174051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New Forms of Data Training Series</a:t>
            </a:r>
            <a:endParaRPr lang="en-GB" sz="27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latin typeface="Arial"/>
                <a:cs typeface="Arial"/>
              </a:rPr>
              <a:t>Upcoming </a:t>
            </a:r>
            <a:r>
              <a:rPr lang="en-GB" sz="2400" dirty="0" smtClean="0">
                <a:latin typeface="Arial"/>
                <a:cs typeface="Arial"/>
              </a:rPr>
              <a:t>webinars: </a:t>
            </a:r>
            <a:endParaRPr lang="en-GB" sz="2400"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Arial"/>
                <a:cs typeface="Arial"/>
                <a:hlinkClick r:id="rId2"/>
              </a:rPr>
              <a:t>Being a Computational Social Scientist </a:t>
            </a:r>
            <a:r>
              <a:rPr lang="en-GB" sz="2400" dirty="0" smtClean="0">
                <a:latin typeface="Arial"/>
                <a:cs typeface="Arial"/>
              </a:rPr>
              <a:t>(12 May 2020)</a:t>
            </a:r>
          </a:p>
          <a:p>
            <a:pPr marL="0" indent="0">
              <a:lnSpc>
                <a:spcPct val="150000"/>
              </a:lnSpc>
              <a:buNone/>
            </a:pPr>
            <a:endParaRPr lang="en-GB" sz="2400" dirty="0"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 smtClean="0">
                <a:latin typeface="Arial"/>
                <a:cs typeface="Arial"/>
              </a:rPr>
              <a:t>Upcoming coding demonstrations: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Arial"/>
                <a:cs typeface="Arial"/>
                <a:hlinkClick r:id="rId3"/>
              </a:rPr>
              <a:t>Introduction </a:t>
            </a:r>
            <a:r>
              <a:rPr lang="en-GB" sz="2400" dirty="0">
                <a:latin typeface="Arial"/>
                <a:cs typeface="Arial"/>
                <a:hlinkClick r:id="rId3"/>
              </a:rPr>
              <a:t>to Python for social </a:t>
            </a:r>
            <a:r>
              <a:rPr lang="en-GB" sz="2400" dirty="0" smtClean="0">
                <a:latin typeface="Arial"/>
                <a:cs typeface="Arial"/>
                <a:hlinkClick r:id="rId3"/>
              </a:rPr>
              <a:t>scientists</a:t>
            </a:r>
            <a:r>
              <a:rPr lang="en-GB" sz="2400" dirty="0" smtClean="0">
                <a:latin typeface="Arial"/>
                <a:cs typeface="Arial"/>
              </a:rPr>
              <a:t> (06 May 2020)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Arial"/>
                <a:cs typeface="Arial"/>
                <a:hlinkClick r:id="rId3"/>
              </a:rPr>
              <a:t>Collecting </a:t>
            </a:r>
            <a:r>
              <a:rPr lang="en-GB" sz="2400" dirty="0">
                <a:latin typeface="Arial"/>
                <a:cs typeface="Arial"/>
                <a:hlinkClick r:id="rId3"/>
              </a:rPr>
              <a:t>data I: </a:t>
            </a:r>
            <a:r>
              <a:rPr lang="en-GB" sz="2400" dirty="0" smtClean="0">
                <a:latin typeface="Arial"/>
                <a:cs typeface="Arial"/>
                <a:hlinkClick r:id="rId3"/>
              </a:rPr>
              <a:t>web-scraping </a:t>
            </a:r>
            <a:r>
              <a:rPr lang="en-GB" sz="2400" dirty="0" smtClean="0">
                <a:latin typeface="Arial"/>
                <a:cs typeface="Arial"/>
              </a:rPr>
              <a:t>(13 May 2020)</a:t>
            </a:r>
            <a:endParaRPr lang="en-GB" sz="2400" dirty="0"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2400" dirty="0"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latin typeface="Arial"/>
                <a:cs typeface="Arial"/>
              </a:rPr>
              <a:t>Past webinars</a:t>
            </a:r>
            <a:r>
              <a:rPr lang="en-GB" sz="2400" dirty="0" smtClean="0">
                <a:latin typeface="Arial"/>
                <a:cs typeface="Arial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rial"/>
                <a:cs typeface="Arial"/>
                <a:hlinkClick r:id="rId4"/>
              </a:rPr>
              <a:t>Web-scraping for Social Science </a:t>
            </a:r>
            <a:r>
              <a:rPr lang="en-GB" sz="2400" dirty="0" smtClean="0">
                <a:latin typeface="Arial"/>
                <a:cs typeface="Arial"/>
                <a:hlinkClick r:id="rId4"/>
              </a:rPr>
              <a:t>Research: Websites as a Source of Data</a:t>
            </a:r>
            <a:endParaRPr lang="en-GB" sz="2400" dirty="0" smtClean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Arial"/>
                <a:cs typeface="Arial"/>
                <a:hlinkClick r:id="rId5"/>
              </a:rPr>
              <a:t>Web-scraping </a:t>
            </a:r>
            <a:r>
              <a:rPr lang="en-GB" sz="2400" dirty="0">
                <a:latin typeface="Arial"/>
                <a:cs typeface="Arial"/>
                <a:hlinkClick r:id="rId5"/>
              </a:rPr>
              <a:t>for Social Science Research: A Case </a:t>
            </a:r>
            <a:r>
              <a:rPr lang="en-GB" sz="2400" dirty="0" smtClean="0">
                <a:latin typeface="Arial"/>
                <a:cs typeface="Arial"/>
                <a:hlinkClick r:id="rId5"/>
              </a:rPr>
              <a:t>Study</a:t>
            </a:r>
            <a:endParaRPr lang="en-GB" sz="24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856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Table of Contents</a:t>
            </a:r>
            <a:endParaRPr lang="en-GB" sz="27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57238" lvl="1" indent="-457200">
              <a:buFont typeface="+mj-lt"/>
              <a:buAutoNum type="arabicPeriod"/>
            </a:pPr>
            <a:r>
              <a:rPr lang="en-GB" sz="2400" dirty="0">
                <a:latin typeface="Arial"/>
                <a:cs typeface="Arial"/>
              </a:rPr>
              <a:t>What is </a:t>
            </a:r>
            <a:r>
              <a:rPr lang="en-GB" sz="2400" dirty="0" smtClean="0">
                <a:latin typeface="Arial"/>
                <a:cs typeface="Arial"/>
              </a:rPr>
              <a:t>an API?</a:t>
            </a:r>
            <a:endParaRPr lang="en-GB" sz="2400" dirty="0">
              <a:latin typeface="Arial"/>
              <a:cs typeface="Arial"/>
            </a:endParaRPr>
          </a:p>
          <a:p>
            <a:pPr marL="757238" lvl="1" indent="-457200">
              <a:buFont typeface="+mj-lt"/>
              <a:buAutoNum type="arabicPeriod"/>
            </a:pPr>
            <a:r>
              <a:rPr lang="en-GB" sz="2400" dirty="0" smtClean="0">
                <a:latin typeface="Arial"/>
                <a:cs typeface="Arial"/>
              </a:rPr>
              <a:t>How do you interact with an API using Python?</a:t>
            </a:r>
            <a:endParaRPr lang="en-GB" sz="2400" dirty="0">
              <a:latin typeface="Arial"/>
              <a:cs typeface="Arial"/>
            </a:endParaRPr>
          </a:p>
          <a:p>
            <a:pPr marL="757238" lvl="1" indent="-457200">
              <a:buFont typeface="+mj-lt"/>
              <a:buAutoNum type="arabicPeriod"/>
            </a:pPr>
            <a:r>
              <a:rPr lang="en-GB" sz="2400" dirty="0" smtClean="0">
                <a:latin typeface="Arial"/>
                <a:cs typeface="Arial"/>
              </a:rPr>
              <a:t>What is the value of this method to social science?</a:t>
            </a:r>
            <a:endParaRPr lang="en-GB" sz="2400" dirty="0">
              <a:latin typeface="Arial"/>
              <a:cs typeface="Arial"/>
            </a:endParaRPr>
          </a:p>
          <a:p>
            <a:pPr marL="757238" lvl="1" indent="-457200">
              <a:buFont typeface="+mj-lt"/>
              <a:buAutoNum type="arabicPeriod"/>
            </a:pPr>
            <a:r>
              <a:rPr lang="en-GB" sz="2400" dirty="0" smtClean="0">
                <a:latin typeface="Arial"/>
                <a:cs typeface="Arial"/>
              </a:rPr>
              <a:t>What are the limitations and ethical implications of this approach?</a:t>
            </a:r>
            <a:endParaRPr lang="en-GB" sz="2400" dirty="0">
              <a:latin typeface="Arial"/>
              <a:cs typeface="Arial"/>
            </a:endParaRPr>
          </a:p>
          <a:p>
            <a:pPr marL="757238" lvl="1" indent="-457200">
              <a:buFont typeface="+mj-lt"/>
              <a:buAutoNum type="arabicPeriod"/>
            </a:pPr>
            <a:r>
              <a:rPr lang="en-GB" sz="2400" dirty="0">
                <a:latin typeface="Arial"/>
                <a:cs typeface="Arial"/>
              </a:rPr>
              <a:t>Questions</a:t>
            </a:r>
          </a:p>
          <a:p>
            <a:pPr marL="757238" lvl="1" indent="-457200">
              <a:buFont typeface="+mj-lt"/>
              <a:buAutoNum type="arabicPeriod"/>
            </a:pPr>
            <a:r>
              <a:rPr lang="en-GB" sz="2400" dirty="0">
                <a:latin typeface="Arial"/>
                <a:cs typeface="Arial"/>
              </a:rPr>
              <a:t>Further learning and </a:t>
            </a:r>
            <a:r>
              <a:rPr lang="en-GB" sz="2400" dirty="0" smtClean="0">
                <a:latin typeface="Arial"/>
                <a:cs typeface="Arial"/>
              </a:rPr>
              <a:t>resources</a:t>
            </a:r>
            <a:endParaRPr lang="en-GB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748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What is an API?</a:t>
            </a:r>
            <a:endParaRPr lang="en-GB" sz="27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0038" lvl="1" indent="0">
              <a:buNone/>
            </a:pPr>
            <a:r>
              <a:rPr lang="en-GB" sz="2400" dirty="0">
                <a:latin typeface="Arial"/>
                <a:cs typeface="Arial"/>
              </a:rPr>
              <a:t>An Application Programming Interface (API) </a:t>
            </a:r>
            <a:r>
              <a:rPr lang="en-GB" sz="2400" dirty="0" smtClean="0">
                <a:latin typeface="Arial"/>
                <a:cs typeface="Arial"/>
              </a:rPr>
              <a:t>is:</a:t>
            </a: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r>
              <a:rPr lang="en-GB" sz="2400" dirty="0">
                <a:latin typeface="Arial"/>
                <a:cs typeface="Arial"/>
              </a:rPr>
              <a:t>	</a:t>
            </a:r>
            <a:r>
              <a:rPr lang="en-GB" sz="2400" i="1" dirty="0" smtClean="0">
                <a:latin typeface="Arial"/>
                <a:cs typeface="Arial"/>
              </a:rPr>
              <a:t>…a </a:t>
            </a:r>
            <a:r>
              <a:rPr lang="en-GB" sz="2400" i="1" dirty="0">
                <a:latin typeface="Arial"/>
                <a:cs typeface="Arial"/>
              </a:rPr>
              <a:t>set of functions and procedures allowing the creation of applications that access the features or data of an operating system, application, or other </a:t>
            </a:r>
            <a:r>
              <a:rPr lang="en-GB" sz="2400" i="1" dirty="0" smtClean="0">
                <a:latin typeface="Arial"/>
                <a:cs typeface="Arial"/>
              </a:rPr>
              <a:t>service</a:t>
            </a:r>
            <a:r>
              <a:rPr lang="en-GB" sz="2400" dirty="0" smtClean="0">
                <a:latin typeface="Arial"/>
                <a:cs typeface="Arial"/>
              </a:rPr>
              <a:t> </a:t>
            </a:r>
            <a:r>
              <a:rPr lang="en-GB" sz="2400" dirty="0">
                <a:latin typeface="Arial"/>
                <a:cs typeface="Arial"/>
              </a:rPr>
              <a:t>(Oxford English Dictionary</a:t>
            </a:r>
            <a:r>
              <a:rPr lang="en-GB" sz="2400" dirty="0" smtClean="0">
                <a:latin typeface="Arial"/>
                <a:cs typeface="Arial"/>
              </a:rPr>
              <a:t>).</a:t>
            </a: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r>
              <a:rPr lang="en-GB" sz="2400" dirty="0" smtClean="0">
                <a:latin typeface="Arial"/>
                <a:cs typeface="Arial"/>
              </a:rPr>
              <a:t>In </a:t>
            </a:r>
            <a:r>
              <a:rPr lang="en-GB" sz="2400" dirty="0">
                <a:latin typeface="Arial"/>
                <a:cs typeface="Arial"/>
              </a:rPr>
              <a:t>essence: an API acts as an </a:t>
            </a:r>
            <a:r>
              <a:rPr lang="en-GB" sz="2400" b="1" dirty="0">
                <a:latin typeface="Arial"/>
                <a:cs typeface="Arial"/>
              </a:rPr>
              <a:t>intermediary</a:t>
            </a:r>
            <a:r>
              <a:rPr lang="en-GB" sz="2400" dirty="0">
                <a:latin typeface="Arial"/>
                <a:cs typeface="Arial"/>
              </a:rPr>
              <a:t> between software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35513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What is an API?</a:t>
            </a:r>
            <a:endParaRPr lang="en-GB" sz="27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0038" lvl="1" indent="0">
              <a:buNone/>
            </a:pPr>
            <a:endParaRPr lang="en-GB" sz="2400" dirty="0" smtClean="0">
              <a:latin typeface="Arial"/>
              <a:cs typeface="Arial"/>
            </a:endParaRP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endParaRPr lang="en-GB" sz="2400" dirty="0" smtClean="0">
              <a:latin typeface="Arial"/>
              <a:cs typeface="Arial"/>
            </a:endParaRP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endParaRPr lang="en-GB" sz="2400" dirty="0" smtClean="0">
              <a:latin typeface="Arial"/>
              <a:cs typeface="Arial"/>
            </a:endParaRP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endParaRPr lang="en-GB" sz="2400" dirty="0" smtClean="0">
              <a:latin typeface="Arial"/>
              <a:cs typeface="Arial"/>
            </a:endParaRP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endParaRPr lang="en-GB" sz="2400" dirty="0" smtClean="0">
              <a:latin typeface="Arial"/>
              <a:cs typeface="Arial"/>
            </a:endParaRP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r>
              <a:rPr lang="en-GB" sz="1600" dirty="0">
                <a:latin typeface="Arial"/>
                <a:cs typeface="Arial"/>
              </a:rPr>
              <a:t>Image Source: https://uxfactor.wordpress.com/2012/12/20/usability/stick-figure-2/ </a:t>
            </a:r>
            <a:endParaRPr lang="en-GB" sz="1600" dirty="0" smtClean="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" y="1988840"/>
            <a:ext cx="3724275" cy="3619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649" y="1988840"/>
            <a:ext cx="3724275" cy="3619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622" y="1988840"/>
            <a:ext cx="3724275" cy="361950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1898018" y="1615136"/>
            <a:ext cx="1368152" cy="777429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Hello!</a:t>
            </a:r>
            <a:endParaRPr lang="en-GB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7683897" y="1615136"/>
            <a:ext cx="1508447" cy="777429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Buongiorno</a:t>
            </a:r>
            <a:r>
              <a:rPr lang="en-GB" dirty="0" smtClean="0"/>
              <a:t>!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4727848" y="149960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TRANSLATOR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734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What is an API?</a:t>
            </a:r>
            <a:endParaRPr lang="en-GB" sz="27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0038" lvl="1" indent="0">
              <a:buNone/>
            </a:pPr>
            <a:endParaRPr lang="en-GB" sz="2400" dirty="0" smtClean="0">
              <a:latin typeface="Arial"/>
              <a:cs typeface="Arial"/>
            </a:endParaRP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endParaRPr lang="en-GB" sz="2400" dirty="0" smtClean="0">
              <a:latin typeface="Arial"/>
              <a:cs typeface="Arial"/>
            </a:endParaRP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endParaRPr lang="en-GB" sz="2400" dirty="0" smtClean="0">
              <a:latin typeface="Arial"/>
              <a:cs typeface="Arial"/>
            </a:endParaRP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endParaRPr lang="en-GB" sz="2400" dirty="0" smtClean="0">
              <a:latin typeface="Arial"/>
              <a:cs typeface="Arial"/>
            </a:endParaRP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endParaRPr lang="en-GB" sz="2400" dirty="0" smtClean="0">
              <a:latin typeface="Arial"/>
              <a:cs typeface="Arial"/>
            </a:endParaRP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r>
              <a:rPr lang="en-GB" sz="1600" dirty="0">
                <a:latin typeface="Arial"/>
                <a:cs typeface="Arial"/>
              </a:rPr>
              <a:t>Image Source: https://uxfactor.wordpress.com/2012/12/20/usability/stick-figure-2/ </a:t>
            </a:r>
            <a:endParaRPr lang="en-GB" sz="1600" dirty="0" smtClean="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" y="1988840"/>
            <a:ext cx="3724275" cy="3619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649" y="1988840"/>
            <a:ext cx="3724275" cy="3619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622" y="1988840"/>
            <a:ext cx="3724275" cy="361950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2728818" y="2214883"/>
            <a:ext cx="1368152" cy="777429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Give me data!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4727848" y="149960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API</a:t>
            </a:r>
            <a:endParaRPr lang="en-GB" b="1" dirty="0"/>
          </a:p>
        </p:txBody>
      </p:sp>
      <p:sp>
        <p:nvSpPr>
          <p:cNvPr id="4" name="Right Arrow 3"/>
          <p:cNvSpPr/>
          <p:nvPr/>
        </p:nvSpPr>
        <p:spPr>
          <a:xfrm>
            <a:off x="2279576" y="3188790"/>
            <a:ext cx="26642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ular Callout 11"/>
          <p:cNvSpPr/>
          <p:nvPr/>
        </p:nvSpPr>
        <p:spPr>
          <a:xfrm>
            <a:off x="6779614" y="2214883"/>
            <a:ext cx="1368152" cy="777429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Data, please!</a:t>
            </a:r>
            <a:endParaRPr lang="en-GB" dirty="0"/>
          </a:p>
        </p:txBody>
      </p:sp>
      <p:sp>
        <p:nvSpPr>
          <p:cNvPr id="15" name="Right Arrow 14"/>
          <p:cNvSpPr/>
          <p:nvPr/>
        </p:nvSpPr>
        <p:spPr>
          <a:xfrm>
            <a:off x="6131542" y="3188790"/>
            <a:ext cx="26642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983432" y="149960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Program</a:t>
            </a:r>
            <a:endParaRPr lang="en-GB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544272" y="14962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Database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9563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4" grpId="0" animBg="1"/>
      <p:bldP spid="12" grpId="0" animBg="1"/>
      <p:bldP spid="15" grpId="0" animBg="1"/>
      <p:bldP spid="6" grpId="0"/>
      <p:bldP spid="16" grpId="0"/>
    </p:bldLst>
  </p:timing>
</p:sld>
</file>

<file path=ppt/theme/theme1.xml><?xml version="1.0" encoding="utf-8"?>
<a:theme xmlns:a="http://schemas.openxmlformats.org/drawingml/2006/main" name="UKDS_UK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KDS-PPT">
      <a:majorFont>
        <a:latin typeface="Museo 500"/>
        <a:ea typeface=""/>
        <a:cs typeface=""/>
      </a:majorFont>
      <a:minorFont>
        <a:latin typeface="Museo Sans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A33AB7F-3AF2-4A92-BC4D-CA763E3DBF3C}" vid="{99DD1193-940B-4805-AE9D-933ABA50BE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UKDS_UKDA</Template>
  <TotalTime>385</TotalTime>
  <Words>1040</Words>
  <Application>Microsoft Office PowerPoint</Application>
  <PresentationFormat>Widescreen</PresentationFormat>
  <Paragraphs>148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Museo Sans 500</vt:lpstr>
      <vt:lpstr>Arial</vt:lpstr>
      <vt:lpstr>Calibri</vt:lpstr>
      <vt:lpstr>UKDS_UKDA</vt:lpstr>
      <vt:lpstr>Web-scraping for Social Science Research: APIs as a Source of Data</vt:lpstr>
      <vt:lpstr>Web-scraping for Social Science Research:  APIs as a Source of Data</vt:lpstr>
      <vt:lpstr>Can you hear us?</vt:lpstr>
      <vt:lpstr>Can you hear us?</vt:lpstr>
      <vt:lpstr>New Forms of Data Training Series</vt:lpstr>
      <vt:lpstr>Table of Contents</vt:lpstr>
      <vt:lpstr>What is an API?</vt:lpstr>
      <vt:lpstr>What is an API?</vt:lpstr>
      <vt:lpstr>What is an API?</vt:lpstr>
      <vt:lpstr>What is an API?</vt:lpstr>
      <vt:lpstr>Why collect data from APIs?</vt:lpstr>
      <vt:lpstr>Logic of using an API</vt:lpstr>
      <vt:lpstr>Logic of using an API</vt:lpstr>
      <vt:lpstr>What is the value of APIs for social science research?</vt:lpstr>
      <vt:lpstr>What are the limitations of APIs for social science research?</vt:lpstr>
      <vt:lpstr>What are the ethical implications of APIs for social science research?</vt:lpstr>
      <vt:lpstr>PowerPoint Presentation</vt:lpstr>
      <vt:lpstr>Further resources and help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Parkes</dc:creator>
  <cp:lastModifiedBy>Diarmuid Mcdonnell</cp:lastModifiedBy>
  <cp:revision>58</cp:revision>
  <dcterms:created xsi:type="dcterms:W3CDTF">2018-09-28T14:14:24Z</dcterms:created>
  <dcterms:modified xsi:type="dcterms:W3CDTF">2020-04-30T09:51:41Z</dcterms:modified>
</cp:coreProperties>
</file>