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6"/>
  </p:handout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E20"/>
    <a:srgbClr val="B5BD00"/>
    <a:srgbClr val="CE0058"/>
    <a:srgbClr val="385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>
      <p:cViewPr varScale="1">
        <p:scale>
          <a:sx n="69" d="100"/>
          <a:sy n="69" d="100"/>
        </p:scale>
        <p:origin x="56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52136-306C-4703-BF06-D8529150C506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EAF5F-AC25-4B97-9244-7425B9ED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63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43416"/>
          <a:stretch/>
        </p:blipFill>
        <p:spPr bwMode="auto">
          <a:xfrm>
            <a:off x="8688288" y="0"/>
            <a:ext cx="3503712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5360" y="1772817"/>
            <a:ext cx="9697077" cy="1440159"/>
          </a:xfrm>
        </p:spPr>
        <p:txBody>
          <a:bodyPr>
            <a:normAutofit/>
          </a:bodyPr>
          <a:lstStyle>
            <a:lvl1pPr algn="l">
              <a:defRPr sz="33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title here (44pt)</a:t>
            </a:r>
            <a:endParaRPr lang="en-GB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6401" y="3717033"/>
            <a:ext cx="5376597" cy="681681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Insert Name and Job Title on separate lines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 hasCustomPrompt="1"/>
          </p:nvPr>
        </p:nvSpPr>
        <p:spPr>
          <a:xfrm>
            <a:off x="406402" y="4581128"/>
            <a:ext cx="5306484" cy="1008462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Name of meeting and place followed by date on a separate line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6048" y="6237312"/>
            <a:ext cx="6734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GB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2020 UK Data Service.</a:t>
            </a:r>
            <a:endParaRPr lang="en-GB" sz="9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6498098"/>
            <a:ext cx="987151" cy="171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5" y="575904"/>
            <a:ext cx="2803927" cy="6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KD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60648"/>
            <a:ext cx="10972800" cy="1143000"/>
          </a:xfrm>
        </p:spPr>
        <p:txBody>
          <a:bodyPr>
            <a:normAutofit/>
          </a:bodyPr>
          <a:lstStyle>
            <a:lvl1pPr algn="l">
              <a:defRPr sz="2625"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Slide title here (sentence case)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0300" y="1643459"/>
            <a:ext cx="10972800" cy="5141168"/>
          </a:xfrm>
        </p:spPr>
        <p:txBody>
          <a:bodyPr/>
          <a:lstStyle>
            <a:lvl1pPr>
              <a:defRPr sz="1800" baseline="0">
                <a:latin typeface="Arial" panose="020B0604020202020204" pitchFamily="34" charset="0"/>
              </a:defRPr>
            </a:lvl1pPr>
            <a:lvl2pPr marL="557213" indent="-214313">
              <a:buFont typeface="Arial" pitchFamily="34" charset="0"/>
              <a:buChar char="•"/>
              <a:defRPr sz="1500" baseline="0">
                <a:latin typeface="Arial" panose="020B0604020202020204" pitchFamily="34" charset="0"/>
              </a:defRPr>
            </a:lvl2pPr>
            <a:lvl3pPr marL="942975" indent="-257175">
              <a:buFont typeface="Arial" pitchFamily="34" charset="0"/>
              <a:buChar char="•"/>
              <a:defRPr sz="1350" baseline="0">
                <a:latin typeface="Arial" panose="020B0604020202020204" pitchFamily="34" charset="0"/>
              </a:defRPr>
            </a:lvl3pPr>
          </a:lstStyle>
          <a:p>
            <a:r>
              <a:rPr lang="en-GB" dirty="0" smtClean="0"/>
              <a:t>Bullet points are in sentence case</a:t>
            </a:r>
          </a:p>
          <a:p>
            <a:pPr lvl="1"/>
            <a:r>
              <a:rPr lang="en-US" dirty="0" smtClean="0"/>
              <a:t>Even second level points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Picture 6" descr="I:\Publicity\OpenAccess\UKDataService\TestArea\bit1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88382"/>
          <a:stretch/>
        </p:blipFill>
        <p:spPr bwMode="auto">
          <a:xfrm>
            <a:off x="11472597" y="-1683568"/>
            <a:ext cx="719403" cy="68580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8408" y="6125671"/>
            <a:ext cx="1872208" cy="445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9812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DS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18" y="1588"/>
            <a:ext cx="35030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623394" y="2420888"/>
            <a:ext cx="6720417" cy="576064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Contact details: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4417" y="3213103"/>
            <a:ext cx="6720416" cy="576263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624417" y="4076703"/>
            <a:ext cx="6720416" cy="7207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 smtClean="0"/>
              <a:t>Email</a:t>
            </a: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35360" y="505782"/>
            <a:ext cx="7891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dirty="0" smtClean="0">
                <a:latin typeface="Arial" panose="020B0604020202020204" pitchFamily="34" charset="0"/>
              </a:rPr>
              <a:t>Questions</a:t>
            </a:r>
            <a:endParaRPr lang="en-GB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0932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5EB53F1-2B6B-4145-8690-A00B65B2E43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1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73" r:id="rId3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UKDATASERVICE" TargetMode="External"/><Relationship Id="rId2" Type="http://schemas.openxmlformats.org/officeDocument/2006/relationships/hyperlink" Target="https://github.com/UKDataServiceOpen/new-forms-of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jiscmail.ac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dataservice.ac.uk/news-and-events/eventsitem/?id=5609" TargetMode="External"/><Relationship Id="rId2" Type="http://schemas.openxmlformats.org/officeDocument/2006/relationships/hyperlink" Target="https://ukdataservice.ac.uk/news-and-events/eventsitem/?id=56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dataservice.ac.uk/news-and-events/eventsitem/?id=56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kdataservice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Web-scraping for Social Science Research: Websites as a Source of Data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rgbClr val="00965E"/>
                </a:solidFill>
                <a:latin typeface="Arial"/>
                <a:cs typeface="Arial"/>
              </a:rPr>
              <a:t>The webinar will begin at </a:t>
            </a:r>
            <a:r>
              <a:rPr lang="en-GB" sz="2800" dirty="0" smtClean="0">
                <a:solidFill>
                  <a:srgbClr val="00965E"/>
                </a:solidFill>
                <a:latin typeface="Arial"/>
                <a:cs typeface="Arial"/>
              </a:rPr>
              <a:t>15:00</a:t>
            </a:r>
            <a:r>
              <a:rPr lang="en-GB" sz="2800" dirty="0" smtClean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endParaRPr lang="en-GB" sz="2800" dirty="0">
              <a:solidFill>
                <a:srgbClr val="00965E"/>
              </a:solidFill>
              <a:latin typeface="Arial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You now have a menu in the top right corner of your screen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The red button with a white arrow allows you to expand and contract the webinar menu, from which you can type your questions/ comments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Feel free to type questions as we go, we will answer as many as we can at the end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GB" dirty="0">
                <a:latin typeface="Arial"/>
                <a:cs typeface="Arial"/>
              </a:rPr>
              <a:t>We will not be able to hear you, so don’t try to use your microphone </a:t>
            </a:r>
          </a:p>
        </p:txBody>
      </p:sp>
    </p:spTree>
    <p:extLst>
      <p:ext uri="{BB962C8B-B14F-4D97-AF65-F5344CB8AC3E}">
        <p14:creationId xmlns:p14="http://schemas.microsoft.com/office/powerpoint/2010/main" val="10566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the value of web-scraping 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Web-scraping is a mature computational method, with lots of established packages (e.g., `requests` and `</a:t>
            </a:r>
            <a:r>
              <a:rPr lang="en-GB" sz="2400" dirty="0" err="1">
                <a:latin typeface="Arial"/>
                <a:cs typeface="Arial"/>
              </a:rPr>
              <a:t>BeautifulSoup</a:t>
            </a:r>
            <a:r>
              <a:rPr lang="en-GB" sz="2400" dirty="0">
                <a:latin typeface="Arial"/>
                <a:cs typeface="Arial"/>
              </a:rPr>
              <a:t>` in Python), examples and help available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Using computational, rather than manual, methods provides the ability to schedule or automate your data collection activities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The richness of some of the information and data stored on web pages is a point worth repeating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Computational methods not only enable accurate, real-time and reliable data collection, they also </a:t>
            </a:r>
            <a:r>
              <a:rPr lang="en-GB" sz="2400" dirty="0" smtClean="0">
                <a:latin typeface="Arial"/>
                <a:cs typeface="Arial"/>
              </a:rPr>
              <a:t>permit </a:t>
            </a:r>
            <a:r>
              <a:rPr lang="en-GB" sz="2400" dirty="0">
                <a:latin typeface="Arial"/>
                <a:cs typeface="Arial"/>
              </a:rPr>
              <a:t>the reshaping of data into familiar formats (e.g., a CSV file, a database, a text document).</a:t>
            </a:r>
          </a:p>
        </p:txBody>
      </p:sp>
    </p:spTree>
    <p:extLst>
      <p:ext uri="{BB962C8B-B14F-4D97-AF65-F5344CB8AC3E}">
        <p14:creationId xmlns:p14="http://schemas.microsoft.com/office/powerpoint/2010/main" val="663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the limitations of web-scraping 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Web-scraping may contravene the Terms of Service (</a:t>
            </a:r>
            <a:r>
              <a:rPr lang="en-GB" sz="2400" dirty="0" err="1">
                <a:latin typeface="Arial"/>
                <a:cs typeface="Arial"/>
              </a:rPr>
              <a:t>ToS</a:t>
            </a:r>
            <a:r>
              <a:rPr lang="en-GB" sz="2400" dirty="0">
                <a:latin typeface="Arial"/>
                <a:cs typeface="Arial"/>
              </a:rPr>
              <a:t>) of a </a:t>
            </a:r>
            <a:r>
              <a:rPr lang="en-GB" sz="2400" dirty="0" smtClean="0">
                <a:latin typeface="Arial"/>
                <a:cs typeface="Arial"/>
              </a:rPr>
              <a:t>website.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Lack of certainty around the legal basis of web-scraping.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 pages are frequently updated, therefore changes to their structure can break your script. It can be a lot of work maintaining your code, especially if you make it available for use by others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Some websites may be advanced enough that they throttle or block scraping of their contents</a:t>
            </a:r>
            <a:r>
              <a:rPr lang="en-GB" sz="24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Web-scraping, and computational social science in general, is dependent on your computing setup.</a:t>
            </a:r>
          </a:p>
        </p:txBody>
      </p:sp>
    </p:spTree>
    <p:extLst>
      <p:ext uri="{BB962C8B-B14F-4D97-AF65-F5344CB8AC3E}">
        <p14:creationId xmlns:p14="http://schemas.microsoft.com/office/powerpoint/2010/main" val="31125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the ethical implications of web-scraping for social science research?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First-and-foremost, web-scraping is a component of your research project, which itself must receive ethical approval from your institution.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The </a:t>
            </a:r>
            <a:r>
              <a:rPr lang="en-GB" sz="2400" dirty="0">
                <a:latin typeface="Arial"/>
                <a:cs typeface="Arial"/>
              </a:rPr>
              <a:t>impact of web-scraping on the data owner's </a:t>
            </a:r>
            <a:r>
              <a:rPr lang="en-GB" sz="2400" dirty="0" smtClean="0">
                <a:latin typeface="Arial"/>
                <a:cs typeface="Arial"/>
              </a:rPr>
              <a:t>website:</a:t>
            </a:r>
          </a:p>
          <a:p>
            <a:pPr marL="642938" lvl="1" indent="-342900"/>
            <a:r>
              <a:rPr lang="en-GB" sz="2400" dirty="0">
                <a:latin typeface="Arial"/>
                <a:cs typeface="Arial"/>
              </a:rPr>
              <a:t>Each request you make to a website consumes computational resources, on your end and </a:t>
            </a:r>
            <a:r>
              <a:rPr lang="en-GB" sz="2400" dirty="0" smtClean="0">
                <a:latin typeface="Arial"/>
                <a:cs typeface="Arial"/>
              </a:rPr>
              <a:t>theirs;</a:t>
            </a:r>
          </a:p>
          <a:p>
            <a:pPr marL="642938" lvl="1" indent="-342900"/>
            <a:r>
              <a:rPr lang="en-GB" sz="2400" dirty="0">
                <a:latin typeface="Arial"/>
                <a:cs typeface="Arial"/>
              </a:rPr>
              <a:t>Web-scraping, especially frequently scheduled scripts, can overload a server by making too many requests, causing the website to </a:t>
            </a:r>
            <a:r>
              <a:rPr lang="en-GB" sz="2400" dirty="0" smtClean="0">
                <a:latin typeface="Arial"/>
                <a:cs typeface="Arial"/>
              </a:rPr>
              <a:t>crash;</a:t>
            </a:r>
          </a:p>
          <a:p>
            <a:pPr marL="642938" lvl="1" indent="-342900"/>
            <a:r>
              <a:rPr lang="en-GB" sz="2400" dirty="0">
                <a:latin typeface="Arial"/>
                <a:cs typeface="Arial"/>
              </a:rPr>
              <a:t>Individuals and organisations may rely on a website for vital and timely information, and causing a website to crash could carry significant real-world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33524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 smtClean="0"/>
              <a:t>Dr Diarmuid McDonnell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iarmuid.mcdonnell@manchester.ac.uk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5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Further resources and help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b="1" dirty="0"/>
              <a:t>Repository: </a:t>
            </a:r>
            <a:r>
              <a:rPr lang="en-GB" sz="2400" dirty="0">
                <a:hlinkClick r:id="rId2"/>
              </a:rPr>
              <a:t>https://</a:t>
            </a:r>
            <a:r>
              <a:rPr lang="en-GB" sz="2400" dirty="0" smtClean="0">
                <a:hlinkClick r:id="rId2"/>
              </a:rPr>
              <a:t>github.com/UKDataServiceOpen/new-forms-of-data</a:t>
            </a:r>
            <a:endParaRPr lang="en-GB" sz="2400" dirty="0"/>
          </a:p>
          <a:p>
            <a:pPr marL="300038" lvl="1" indent="0">
              <a:buNone/>
            </a:pPr>
            <a:endParaRPr lang="en-GB" sz="2400" b="1" dirty="0"/>
          </a:p>
          <a:p>
            <a:pPr marL="300038" lvl="1" indent="0">
              <a:buNone/>
            </a:pPr>
            <a:r>
              <a:rPr lang="en-GB" sz="2400" b="1" dirty="0" err="1"/>
              <a:t>Youtube</a:t>
            </a:r>
            <a:r>
              <a:rPr lang="en-GB" sz="2400" b="1" dirty="0"/>
              <a:t>:</a:t>
            </a:r>
            <a:r>
              <a:rPr lang="en-GB" sz="2400" dirty="0"/>
              <a:t> </a:t>
            </a:r>
            <a:r>
              <a:rPr lang="en-GB" sz="2400" dirty="0">
                <a:hlinkClick r:id="rId3"/>
              </a:rPr>
              <a:t>https://www.youtube.com/user/UKDATASERVICE</a:t>
            </a:r>
            <a:endParaRPr lang="en-GB" sz="2400" dirty="0"/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b="1" dirty="0"/>
              <a:t>Help:</a:t>
            </a:r>
            <a:r>
              <a:rPr lang="en-GB" sz="2400" dirty="0"/>
              <a:t> ukdataservice.ac.uk/help/</a:t>
            </a:r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Subscribe to UK Data Service news at </a:t>
            </a:r>
            <a:r>
              <a:rPr lang="en-GB" sz="2400" dirty="0">
                <a:hlinkClick r:id="rId4"/>
              </a:rPr>
              <a:t>https://www.jiscmail.ac.uk</a:t>
            </a:r>
            <a:endParaRPr lang="en-GB" sz="2400" dirty="0"/>
          </a:p>
          <a:p>
            <a:pPr marL="300038" lvl="1" indent="0">
              <a:buNone/>
            </a:pP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      @</a:t>
            </a:r>
            <a:r>
              <a:rPr lang="en-GB" sz="2400" dirty="0" err="1"/>
              <a:t>UKDataService</a:t>
            </a:r>
            <a:endParaRPr lang="en-GB" sz="2400" dirty="0"/>
          </a:p>
          <a:p>
            <a:pPr marL="300038" lvl="1" indent="0">
              <a:buNone/>
            </a:pPr>
            <a:r>
              <a:rPr lang="en-GB" sz="2400" dirty="0"/>
              <a:t>       </a:t>
            </a:r>
            <a:r>
              <a:rPr lang="en-GB" sz="2400" dirty="0" err="1" smtClean="0"/>
              <a:t>UKDataService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085184"/>
            <a:ext cx="608856" cy="608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7" y="5634708"/>
            <a:ext cx="386322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Web-scraping for Social Science Research: Websites as a Source of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Dr Diarmuid McDonnell</a:t>
            </a:r>
          </a:p>
          <a:p>
            <a:r>
              <a:rPr lang="en-GB" smtClean="0"/>
              <a:t>Research Associate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mtClean="0"/>
              <a:t>23 April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4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Can you hear us?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"/>
              <a:cs typeface="Arial"/>
            </a:endParaRPr>
          </a:p>
        </p:txBody>
      </p:sp>
      <p:pic>
        <p:nvPicPr>
          <p:cNvPr id="4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4CF00560-A537-49B9-B8A0-DB5E0A29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40" t="11649" r="5197" b="25806"/>
          <a:stretch/>
        </p:blipFill>
        <p:spPr>
          <a:xfrm>
            <a:off x="3042128" y="1556792"/>
            <a:ext cx="5559264" cy="47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Can you hear us?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If not:</a:t>
            </a:r>
            <a:endParaRPr lang="en-GB" sz="2400" dirty="0">
              <a:latin typeface="Arial"/>
              <a:cs typeface="Arial" panose="020B0604020202020204" pitchFamily="34" charset="0"/>
            </a:endParaRPr>
          </a:p>
          <a:p>
            <a:pPr marL="556895" lvl="1" indent="-213995"/>
            <a:r>
              <a:rPr lang="en-GB" sz="2400" dirty="0">
                <a:latin typeface="Arial"/>
                <a:cs typeface="Arial"/>
              </a:rPr>
              <a:t>Check your volume, and that your speaker/headset is plugged in </a:t>
            </a:r>
            <a:endParaRPr lang="en-GB" sz="2400" dirty="0">
              <a:cs typeface="Arial" panose="020B0604020202020204" pitchFamily="34" charset="0"/>
            </a:endParaRPr>
          </a:p>
          <a:p>
            <a:pPr marL="556895" lvl="1" indent="-213995"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</a:rPr>
              <a:t>Click on audio to change to listening via phone</a:t>
            </a:r>
          </a:p>
          <a:p>
            <a:pPr marL="556895" lvl="1" indent="-213995"/>
            <a:r>
              <a:rPr lang="en-GB" sz="2400" dirty="0">
                <a:latin typeface="Arial"/>
                <a:cs typeface="Arial"/>
              </a:rPr>
              <a:t>We are recording this webinar – we plan to put it on our website</a:t>
            </a:r>
          </a:p>
        </p:txBody>
      </p:sp>
    </p:spTree>
    <p:extLst>
      <p:ext uri="{BB962C8B-B14F-4D97-AF65-F5344CB8AC3E}">
        <p14:creationId xmlns:p14="http://schemas.microsoft.com/office/powerpoint/2010/main" val="17405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New Forms of Data Training Series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Upcoming </a:t>
            </a:r>
            <a:r>
              <a:rPr lang="en-GB" sz="2400" dirty="0" smtClean="0">
                <a:latin typeface="Arial"/>
                <a:cs typeface="Arial"/>
              </a:rPr>
              <a:t>webinars: </a:t>
            </a:r>
            <a:endParaRPr lang="en-GB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2"/>
              </a:rPr>
              <a:t>Web-scraping </a:t>
            </a:r>
            <a:r>
              <a:rPr lang="en-GB" sz="2400" dirty="0">
                <a:latin typeface="Arial"/>
                <a:cs typeface="Arial"/>
                <a:hlinkClick r:id="rId2"/>
              </a:rPr>
              <a:t>for Social Science Research: </a:t>
            </a:r>
            <a:r>
              <a:rPr lang="en-GB" sz="2400" dirty="0" smtClean="0">
                <a:latin typeface="Arial"/>
                <a:cs typeface="Arial"/>
                <a:hlinkClick r:id="rId2"/>
              </a:rPr>
              <a:t>APIs </a:t>
            </a:r>
            <a:r>
              <a:rPr lang="en-GB" sz="2400" dirty="0">
                <a:latin typeface="Arial"/>
                <a:cs typeface="Arial"/>
                <a:hlinkClick r:id="rId2"/>
              </a:rPr>
              <a:t>as a Source of </a:t>
            </a:r>
            <a:r>
              <a:rPr lang="en-GB" sz="2400" dirty="0" smtClean="0">
                <a:latin typeface="Arial"/>
                <a:cs typeface="Arial"/>
                <a:hlinkClick r:id="rId2"/>
              </a:rPr>
              <a:t>Data</a:t>
            </a:r>
            <a:r>
              <a:rPr lang="en-GB" sz="2400" dirty="0" smtClean="0">
                <a:latin typeface="Arial"/>
                <a:cs typeface="Arial"/>
              </a:rPr>
              <a:t> (30 April 2020)</a:t>
            </a:r>
            <a:endParaRPr lang="en-GB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3"/>
              </a:rPr>
              <a:t>Being a Computational Social Scientist </a:t>
            </a:r>
            <a:r>
              <a:rPr lang="en-GB" sz="2400" dirty="0" smtClean="0">
                <a:latin typeface="Arial"/>
                <a:cs typeface="Arial"/>
              </a:rPr>
              <a:t>(12 May 2020)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>
                <a:latin typeface="Arial"/>
                <a:cs typeface="Arial"/>
              </a:rPr>
              <a:t>Upcoming coding demonstrations: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4"/>
              </a:rPr>
              <a:t>Introduction </a:t>
            </a:r>
            <a:r>
              <a:rPr lang="en-GB" sz="2400" dirty="0">
                <a:latin typeface="Arial"/>
                <a:cs typeface="Arial"/>
                <a:hlinkClick r:id="rId4"/>
              </a:rPr>
              <a:t>to Python for social </a:t>
            </a:r>
            <a:r>
              <a:rPr lang="en-GB" sz="2400" dirty="0" smtClean="0">
                <a:latin typeface="Arial"/>
                <a:cs typeface="Arial"/>
                <a:hlinkClick r:id="rId4"/>
              </a:rPr>
              <a:t>scientists</a:t>
            </a:r>
            <a:r>
              <a:rPr lang="en-GB" sz="2400" dirty="0" smtClean="0">
                <a:latin typeface="Arial"/>
                <a:cs typeface="Arial"/>
              </a:rPr>
              <a:t> (06 May 2020)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/>
                <a:cs typeface="Arial"/>
                <a:hlinkClick r:id="rId4"/>
              </a:rPr>
              <a:t>Collecting </a:t>
            </a:r>
            <a:r>
              <a:rPr lang="en-GB" sz="2400" dirty="0">
                <a:latin typeface="Arial"/>
                <a:cs typeface="Arial"/>
                <a:hlinkClick r:id="rId4"/>
              </a:rPr>
              <a:t>data I: </a:t>
            </a:r>
            <a:r>
              <a:rPr lang="en-GB" sz="2400" dirty="0" smtClean="0">
                <a:latin typeface="Arial"/>
                <a:cs typeface="Arial"/>
                <a:hlinkClick r:id="rId4"/>
              </a:rPr>
              <a:t>web-scraping </a:t>
            </a:r>
            <a:r>
              <a:rPr lang="en-GB" sz="2400" dirty="0" smtClean="0">
                <a:latin typeface="Arial"/>
                <a:cs typeface="Arial"/>
              </a:rPr>
              <a:t>(13 May 2020)</a:t>
            </a: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/>
                <a:cs typeface="Arial"/>
              </a:rPr>
              <a:t>Past webinars</a:t>
            </a:r>
            <a:r>
              <a:rPr lang="en-GB" sz="2400" dirty="0" smtClean="0">
                <a:latin typeface="Arial"/>
                <a:cs typeface="Arial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</a:rPr>
              <a:t>Getting Data from the </a:t>
            </a:r>
            <a:r>
              <a:rPr lang="en-GB" sz="2400" dirty="0" smtClean="0">
                <a:latin typeface="Arial"/>
                <a:cs typeface="Arial"/>
              </a:rPr>
              <a:t>Internet (16 April 2020)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rial"/>
                <a:cs typeface="Arial"/>
              </a:rPr>
              <a:t>Web-scraping for Social Science Research: A Case </a:t>
            </a:r>
            <a:r>
              <a:rPr lang="en-GB" sz="2400" dirty="0" smtClean="0">
                <a:latin typeface="Arial"/>
                <a:cs typeface="Arial"/>
              </a:rPr>
              <a:t>Study (27 March 2020)</a:t>
            </a:r>
          </a:p>
        </p:txBody>
      </p:sp>
    </p:spTree>
    <p:extLst>
      <p:ext uri="{BB962C8B-B14F-4D97-AF65-F5344CB8AC3E}">
        <p14:creationId xmlns:p14="http://schemas.microsoft.com/office/powerpoint/2010/main" val="40485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Table of Contents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What is web-scraping?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How do you implement web-scraping as a social science research method?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What is the value of this method to social science?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 smtClean="0">
                <a:latin typeface="Arial"/>
                <a:cs typeface="Arial"/>
              </a:rPr>
              <a:t>What are the limitations and ethical implications of this approach?</a:t>
            </a:r>
            <a:endParaRPr lang="en-GB" sz="2400" dirty="0">
              <a:latin typeface="Arial"/>
              <a:cs typeface="Arial"/>
            </a:endParaRP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Questions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400" dirty="0">
                <a:latin typeface="Arial"/>
                <a:cs typeface="Arial"/>
              </a:rPr>
              <a:t>Further learning and </a:t>
            </a:r>
            <a:r>
              <a:rPr lang="en-GB" sz="2400" dirty="0" smtClean="0">
                <a:latin typeface="Arial"/>
                <a:cs typeface="Arial"/>
              </a:rPr>
              <a:t>resources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4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is web-scraping?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It is a computational technique for capturing information stored on a web page.</a:t>
            </a: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It </a:t>
            </a:r>
            <a:r>
              <a:rPr lang="en-GB" sz="2400" dirty="0">
                <a:latin typeface="Arial"/>
                <a:cs typeface="Arial"/>
              </a:rPr>
              <a:t>is generally implemented using a programming script, although there are software applications that you can use.</a:t>
            </a:r>
          </a:p>
          <a:p>
            <a:pPr marL="300038" lvl="1" indent="0">
              <a:buNone/>
            </a:pPr>
            <a:endParaRPr lang="en-GB" sz="2400" dirty="0" smtClean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It </a:t>
            </a:r>
            <a:r>
              <a:rPr lang="en-GB" sz="2400" dirty="0">
                <a:latin typeface="Arial"/>
                <a:cs typeface="Arial"/>
              </a:rPr>
              <a:t>is relatively simple to implement using open-source programming languages e.g., Python, R.</a:t>
            </a:r>
          </a:p>
        </p:txBody>
      </p:sp>
    </p:spTree>
    <p:extLst>
      <p:ext uri="{BB962C8B-B14F-4D97-AF65-F5344CB8AC3E}">
        <p14:creationId xmlns:p14="http://schemas.microsoft.com/office/powerpoint/2010/main" val="33551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Why collect data from the web?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 pages can be an important source of publicly available information on social phenomena of interest.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Web pages can store a range of different data types including files, text, photos, videos, lists </a:t>
            </a:r>
            <a:r>
              <a:rPr lang="en-GB" sz="2400" dirty="0" err="1">
                <a:latin typeface="Arial"/>
                <a:cs typeface="Arial"/>
              </a:rPr>
              <a:t>etc</a:t>
            </a:r>
            <a:r>
              <a:rPr lang="en-GB" sz="2400" dirty="0">
                <a:latin typeface="Arial"/>
                <a:cs typeface="Arial"/>
              </a:rPr>
              <a:t>, all of which may be collected and marshalled for research purposes.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Once collected, data can be reshaped into a familiar format (tabular) and linked to other sources of social science data</a:t>
            </a:r>
            <a:r>
              <a:rPr lang="en-GB" sz="2400" dirty="0" smtClean="0">
                <a:latin typeface="Arial"/>
                <a:cs typeface="Arial"/>
              </a:rPr>
              <a:t>.</a:t>
            </a:r>
            <a:endParaRPr lang="en-GB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8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Logic of web-scraping</a:t>
            </a:r>
            <a:endParaRPr lang="en-GB" sz="27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0038" lvl="1" indent="0">
              <a:buNone/>
            </a:pPr>
            <a:r>
              <a:rPr lang="en-GB" sz="2400" dirty="0" smtClean="0">
                <a:latin typeface="Arial"/>
                <a:cs typeface="Arial"/>
              </a:rPr>
              <a:t>We </a:t>
            </a:r>
            <a:r>
              <a:rPr lang="en-GB" sz="2400" dirty="0">
                <a:latin typeface="Arial"/>
                <a:cs typeface="Arial"/>
              </a:rPr>
              <a:t>need to know the following: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200" dirty="0">
                <a:latin typeface="Arial"/>
                <a:cs typeface="Arial"/>
              </a:rPr>
              <a:t>The location (i.e., web </a:t>
            </a:r>
            <a:r>
              <a:rPr lang="en-GB" sz="2200" dirty="0" smtClean="0">
                <a:latin typeface="Arial"/>
                <a:cs typeface="Arial"/>
              </a:rPr>
              <a:t>address or URL) </a:t>
            </a:r>
            <a:r>
              <a:rPr lang="en-GB" sz="2200" dirty="0">
                <a:latin typeface="Arial"/>
                <a:cs typeface="Arial"/>
              </a:rPr>
              <a:t>where the web page can be accessed. For example, the UK Data Service homepage can be accessed via </a:t>
            </a:r>
            <a:r>
              <a:rPr lang="en-GB" sz="2200" dirty="0">
                <a:latin typeface="Arial"/>
                <a:cs typeface="Arial"/>
                <a:hlinkClick r:id="rId2"/>
              </a:rPr>
              <a:t>https://</a:t>
            </a:r>
            <a:r>
              <a:rPr lang="en-GB" sz="2200" dirty="0" smtClean="0">
                <a:latin typeface="Arial"/>
                <a:cs typeface="Arial"/>
                <a:hlinkClick r:id="rId2"/>
              </a:rPr>
              <a:t>ukdataservice.ac.uk</a:t>
            </a:r>
            <a:r>
              <a:rPr lang="en-GB" sz="2200" dirty="0">
                <a:latin typeface="Arial"/>
                <a:cs typeface="Arial"/>
              </a:rPr>
              <a:t>.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GB" sz="2200" dirty="0">
                <a:latin typeface="Arial"/>
                <a:cs typeface="Arial"/>
              </a:rPr>
              <a:t>The location of the information we are interested in within the structure of the web page. This involves visually inspecting a web page's underlying code using a web browser</a:t>
            </a:r>
            <a:r>
              <a:rPr lang="en-GB" sz="2200" dirty="0" smtClean="0">
                <a:latin typeface="Arial"/>
                <a:cs typeface="Arial"/>
              </a:rPr>
              <a:t>.</a:t>
            </a:r>
          </a:p>
          <a:p>
            <a:pPr marL="300038" lvl="1" indent="0">
              <a:buNone/>
            </a:pPr>
            <a:endParaRPr lang="en-GB" sz="2400" dirty="0">
              <a:latin typeface="Arial"/>
              <a:cs typeface="Arial"/>
            </a:endParaRPr>
          </a:p>
          <a:p>
            <a:pPr marL="300038" lvl="1" indent="0">
              <a:buNone/>
            </a:pPr>
            <a:r>
              <a:rPr lang="en-GB" sz="2400" dirty="0">
                <a:latin typeface="Arial"/>
                <a:cs typeface="Arial"/>
              </a:rPr>
              <a:t>Then we need to do the following: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Request the web page using its web address.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Parse the structure of the web page so your programming language can work with its contents.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Extract the information we are interested in.</a:t>
            </a:r>
          </a:p>
          <a:p>
            <a:pPr marL="757238" lvl="1" indent="-457200">
              <a:buFont typeface="+mj-lt"/>
              <a:buAutoNum type="arabicPeriod" startAt="3"/>
            </a:pPr>
            <a:r>
              <a:rPr lang="en-GB" sz="2200" dirty="0">
                <a:latin typeface="Arial"/>
                <a:cs typeface="Arial"/>
              </a:rPr>
              <a:t>Write this information to a file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42825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DS_UK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KDS-PPT">
      <a:majorFont>
        <a:latin typeface="Museo 500"/>
        <a:ea typeface=""/>
        <a:cs typeface=""/>
      </a:majorFont>
      <a:minorFont>
        <a:latin typeface="Museo Sans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A33AB7F-3AF2-4A92-BC4D-CA763E3DBF3C}" vid="{99DD1193-940B-4805-AE9D-933ABA50BE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UKDS_UKDA</Template>
  <TotalTime>279</TotalTime>
  <Words>926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Museo Sans 500</vt:lpstr>
      <vt:lpstr>Arial</vt:lpstr>
      <vt:lpstr>Calibri</vt:lpstr>
      <vt:lpstr>UKDS_UKDA</vt:lpstr>
      <vt:lpstr>Web-scraping for Social Science Research: Websites as a Source of Data</vt:lpstr>
      <vt:lpstr>Web-scraping for Social Science Research: Websites as a Source of Data</vt:lpstr>
      <vt:lpstr>Can you hear us?</vt:lpstr>
      <vt:lpstr>Can you hear us?</vt:lpstr>
      <vt:lpstr>New Forms of Data Training Series</vt:lpstr>
      <vt:lpstr>Table of Contents</vt:lpstr>
      <vt:lpstr>What is web-scraping?</vt:lpstr>
      <vt:lpstr>Why collect data from the web?</vt:lpstr>
      <vt:lpstr>Logic of web-scraping</vt:lpstr>
      <vt:lpstr>What is the value of web-scraping for social science research?</vt:lpstr>
      <vt:lpstr>What are the limitations of web-scraping for social science research?</vt:lpstr>
      <vt:lpstr>What are the ethical implications of web-scraping for social science research?</vt:lpstr>
      <vt:lpstr>PowerPoint Presentation</vt:lpstr>
      <vt:lpstr>Further resources and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Parkes</dc:creator>
  <cp:lastModifiedBy>Diarmuid Mcdonnell</cp:lastModifiedBy>
  <cp:revision>39</cp:revision>
  <dcterms:created xsi:type="dcterms:W3CDTF">2018-09-28T14:14:24Z</dcterms:created>
  <dcterms:modified xsi:type="dcterms:W3CDTF">2020-04-23T09:53:12Z</dcterms:modified>
</cp:coreProperties>
</file>