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8" r:id="rId3"/>
  </p:sldMasterIdLst>
  <p:notesMasterIdLst>
    <p:notesMasterId r:id="rId5"/>
  </p:notesMasterIdLst>
  <p:handoutMasterIdLst>
    <p:handoutMasterId r:id="rId22"/>
  </p:handoutMasterIdLst>
  <p:sldIdLst>
    <p:sldId id="380" r:id="rId4"/>
    <p:sldId id="731" r:id="rId6"/>
    <p:sldId id="754" r:id="rId7"/>
    <p:sldId id="727" r:id="rId8"/>
    <p:sldId id="779" r:id="rId9"/>
    <p:sldId id="780" r:id="rId10"/>
    <p:sldId id="781" r:id="rId11"/>
    <p:sldId id="782" r:id="rId12"/>
    <p:sldId id="719" r:id="rId13"/>
    <p:sldId id="792" r:id="rId14"/>
    <p:sldId id="783" r:id="rId15"/>
    <p:sldId id="784" r:id="rId16"/>
    <p:sldId id="785" r:id="rId17"/>
    <p:sldId id="786" r:id="rId18"/>
    <p:sldId id="787" r:id="rId19"/>
    <p:sldId id="709" r:id="rId20"/>
    <p:sldId id="7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758"/>
    <a:srgbClr val="348E7F"/>
    <a:srgbClr val="3C3C3B"/>
    <a:srgbClr val="B0B0B0"/>
    <a:srgbClr val="349182"/>
    <a:srgbClr val="C0C2CC"/>
    <a:srgbClr val="54B89E"/>
    <a:srgbClr val="3EB39C"/>
    <a:srgbClr val="6BC396"/>
    <a:srgbClr val="27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76" y="408"/>
      </p:cViewPr>
      <p:guideLst>
        <p:guide orient="horz" pos="1344"/>
        <p:guide orient="horz" pos="2960"/>
        <p:guide orient="horz" pos="3396"/>
        <p:guide pos="4113"/>
        <p:guide pos="7673"/>
        <p:guide pos="71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319" cy="7631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各位评委好  我是王博文，  代表团队三剑客来进行答辩，  我们团队的项目为基于模拟退火算法的资源调度与质量方法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假设我们的虚机分布满足正太分布</a:t>
            </a:r>
            <a:r>
              <a:rPr lang="en-US" altLang="zh-CN"/>
              <a:t>  </a:t>
            </a:r>
            <a:r>
              <a:rPr lang="zh-CN" altLang="en-US"/>
              <a:t>这样可以使解空间缩减很多。  这在这里使用了异常检测的思想。  实现方法有传统的统计方法，即一个西格玛之外的数据，或者使用</a:t>
            </a:r>
            <a:r>
              <a:rPr lang="en-US" altLang="zh-CN"/>
              <a:t>iForest</a:t>
            </a:r>
            <a:r>
              <a:rPr lang="zh-CN" altLang="en-US"/>
              <a:t>来进行划分边界。  在本次题目中我们使用的使传统的统计方法。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假设我们的虚机分布满足正太分布</a:t>
            </a:r>
            <a:r>
              <a:rPr lang="en-US" altLang="zh-CN"/>
              <a:t>  </a:t>
            </a:r>
            <a:r>
              <a:rPr lang="zh-CN" altLang="en-US"/>
              <a:t>这样可以使解空间缩减很多。  这在这里使用了异常检测的思想。  实现方法有传统的统计方法，即一个西格玛之外的数据，或者使用</a:t>
            </a:r>
            <a:r>
              <a:rPr lang="en-US" altLang="zh-CN"/>
              <a:t>iForest</a:t>
            </a:r>
            <a:r>
              <a:rPr lang="zh-CN" altLang="en-US"/>
              <a:t>来进行划分边界。  在本次题目中我们使用的使传统的统计方法。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在实际工作中会有很多大虚机分布在同一台宿主机上，所以我们在调度的时候可以优先调度它们。  这样也可以使虚拟机的分布尽量均匀一些。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我们来看看一下本次赛题的概述及难点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我们来看看一下本次赛题的概述及难点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在拿到题目后，我们团队总结出以下几点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我们来看看一下本次赛题的概述及难点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模拟退火算法的概念就不这里展开了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 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模拟退火在搜索最优解的过程中引入了随机因素。以一定的概率来接受一个比当前解要差的解，因此有可能会跳出这个局部的最优解，达到全局的最优解。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在使用调度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在使用调度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4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  <a:endParaRPr lang="en-US"/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4" y="772478"/>
            <a:ext cx="10943529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4" y="2247549"/>
            <a:ext cx="10943528" cy="4680621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878785"/>
              </a:buClr>
              <a:defRPr/>
            </a:lvl2pPr>
            <a:lvl3pPr>
              <a:buClr>
                <a:srgbClr val="878785"/>
              </a:buClr>
              <a:defRPr/>
            </a:lvl3pPr>
            <a:lvl4pPr>
              <a:buClr>
                <a:srgbClr val="878785"/>
              </a:buClr>
              <a:defRPr/>
            </a:lvl4pPr>
            <a:lvl5pPr>
              <a:buClr>
                <a:srgbClr val="87878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59211" y="259143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211" y="3507671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27156" y="1249001"/>
            <a:ext cx="4354713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7.tiff"/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3358932" y="2004623"/>
            <a:ext cx="547433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基于模拟退火算法的资源调度</a:t>
            </a:r>
            <a:endParaRPr lang="zh-CN" altLang="en-US" sz="32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与质量校验方法</a:t>
            </a:r>
            <a:endParaRPr lang="zh-CN" altLang="en-US" sz="32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3376540" y="3709389"/>
            <a:ext cx="575295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rgbClr val="2A4758"/>
                </a:solidFill>
                <a:latin typeface="微软雅黑" charset="0"/>
                <a:ea typeface="微软雅黑" charset="0"/>
                <a:cs typeface="微软雅黑" charset="0"/>
              </a:rPr>
              <a:t>创客团队</a:t>
            </a:r>
            <a:r>
              <a:rPr lang="en-US" altLang="zh-CN" sz="2000" dirty="0">
                <a:solidFill>
                  <a:srgbClr val="2A4758"/>
                </a:solidFill>
                <a:latin typeface="微软雅黑" charset="0"/>
                <a:ea typeface="微软雅黑" charset="0"/>
                <a:cs typeface="微软雅黑" charset="0"/>
              </a:rPr>
              <a:t>:  </a:t>
            </a:r>
            <a:r>
              <a:rPr lang="zh-CN" altLang="en-US" sz="2000" dirty="0">
                <a:solidFill>
                  <a:srgbClr val="2A4758"/>
                </a:solidFill>
                <a:latin typeface="微软雅黑" charset="0"/>
                <a:ea typeface="微软雅黑" charset="0"/>
                <a:cs typeface="微软雅黑" charset="0"/>
              </a:rPr>
              <a:t>三剑客</a:t>
            </a:r>
            <a:endParaRPr lang="zh-CN" altLang="en-US" sz="2000" dirty="0">
              <a:solidFill>
                <a:srgbClr val="2A4758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endParaRPr lang="zh-CN" altLang="en-US" sz="2000" dirty="0">
              <a:solidFill>
                <a:srgbClr val="2A4758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lang="zh-CN" altLang="en-US" sz="2000" dirty="0">
                <a:solidFill>
                  <a:srgbClr val="2A4758"/>
                </a:solidFill>
                <a:latin typeface="微软雅黑" charset="0"/>
                <a:ea typeface="微软雅黑" charset="0"/>
                <a:cs typeface="微软雅黑" charset="0"/>
              </a:rPr>
              <a:t>团队成员</a:t>
            </a:r>
            <a:r>
              <a:rPr lang="en-US" altLang="zh-CN" sz="2000" dirty="0">
                <a:solidFill>
                  <a:srgbClr val="2A4758"/>
                </a:solidFill>
                <a:latin typeface="微软雅黑" charset="0"/>
                <a:ea typeface="微软雅黑" charset="0"/>
                <a:cs typeface="微软雅黑" charset="0"/>
              </a:rPr>
              <a:t>:  </a:t>
            </a:r>
            <a:r>
              <a:rPr lang="zh-CN" altLang="en-US" sz="2000" dirty="0">
                <a:solidFill>
                  <a:srgbClr val="2A4758"/>
                </a:solidFill>
                <a:latin typeface="微软雅黑" charset="0"/>
                <a:ea typeface="微软雅黑" charset="0"/>
                <a:cs typeface="微软雅黑" charset="0"/>
              </a:rPr>
              <a:t>张健  聂志远  王博文</a:t>
            </a:r>
            <a:endParaRPr lang="zh-CN" altLang="en-US" sz="2000" dirty="0">
              <a:solidFill>
                <a:srgbClr val="2A4758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33485" y="6034405"/>
            <a:ext cx="232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答辩人：王博文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2475" y="168275"/>
            <a:ext cx="1119505" cy="793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75"/>
    </mc:Choice>
    <mc:Fallback>
      <p:transition spd="med" advTm="31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0330" y="175260"/>
            <a:ext cx="3223260" cy="46037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解决问题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优化方法 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0255" y="175260"/>
            <a:ext cx="1119505" cy="793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30" y="1657985"/>
            <a:ext cx="8003540" cy="4001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56660" y="783590"/>
            <a:ext cx="449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异常检测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--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正态分布</a:t>
            </a:r>
            <a:endParaRPr lang="zh-CN" altLang="en-US" sz="2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0645" y="597725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/>
              <a:t>μ</a:t>
            </a:r>
            <a:r>
              <a:rPr lang="zh-CN" altLang="en-US"/>
              <a:t>：</a:t>
            </a:r>
            <a:r>
              <a:rPr lang="zh-CN" altLang="en-US" b="1"/>
              <a:t>平均值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7047230" y="597725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/>
              <a:t>σ</a:t>
            </a:r>
            <a:r>
              <a:rPr lang="zh-CN" altLang="en-US"/>
              <a:t>：</a:t>
            </a:r>
            <a:r>
              <a:rPr lang="zh-CN" altLang="en-US" b="1"/>
              <a:t>标准差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0330" y="175260"/>
            <a:ext cx="3223260" cy="46037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解决问题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优化方法 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0255" y="175260"/>
            <a:ext cx="1119505" cy="7937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65705" y="1040765"/>
            <a:ext cx="6960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charset="0"/>
                <a:ea typeface="微软雅黑" charset="0"/>
              </a:rPr>
              <a:t>以调度前宿主机剩余内存的的直方图为例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2292985"/>
            <a:ext cx="3462020" cy="25965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2292985"/>
            <a:ext cx="3470910" cy="2603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0" y="2286000"/>
            <a:ext cx="3472180" cy="2604135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3761105" y="3273425"/>
            <a:ext cx="324485" cy="31115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805420" y="3432810"/>
            <a:ext cx="324485" cy="31115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61745" y="5391150"/>
            <a:ext cx="9668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微软雅黑" charset="0"/>
                <a:ea typeface="微软雅黑" charset="0"/>
              </a:rPr>
              <a:t>将剩余内存小的宿主机中的虚机迁移到剩余内存多的虚机上</a:t>
            </a:r>
            <a:endParaRPr lang="zh-CN" altLang="en-US" sz="28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800" b="1">
                <a:latin typeface="微软雅黑" charset="0"/>
                <a:ea typeface="微软雅黑" charset="0"/>
              </a:rPr>
              <a:t>（满足超卖比）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0330" y="175260"/>
            <a:ext cx="3223260" cy="46037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解决问题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优化方法 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0255" y="175260"/>
            <a:ext cx="1119505" cy="793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00505" y="1812290"/>
            <a:ext cx="2108835" cy="12077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98415" y="1812290"/>
            <a:ext cx="2108835" cy="12077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88705" y="1812290"/>
            <a:ext cx="2108835" cy="12077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0505" y="3757930"/>
            <a:ext cx="2108835" cy="12077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98415" y="3757930"/>
            <a:ext cx="2108835" cy="12077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88705" y="3757930"/>
            <a:ext cx="2108835" cy="12077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09825" y="720090"/>
            <a:ext cx="29019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7735" y="720090"/>
            <a:ext cx="29019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75495" y="720090"/>
            <a:ext cx="29019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35455" y="2024380"/>
            <a:ext cx="39751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35455" y="2564765"/>
            <a:ext cx="39751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919845" y="2024380"/>
            <a:ext cx="39751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35455" y="4022725"/>
            <a:ext cx="39751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919845" y="4022725"/>
            <a:ext cx="39751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735455" y="4533265"/>
            <a:ext cx="39751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562225" y="1976120"/>
            <a:ext cx="332740" cy="3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104120" y="2024380"/>
            <a:ext cx="332740" cy="3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411595" y="2024380"/>
            <a:ext cx="332740" cy="3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616200" y="3974465"/>
            <a:ext cx="332740" cy="3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104120" y="3974465"/>
            <a:ext cx="332740" cy="3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2576195" y="2516505"/>
            <a:ext cx="372745" cy="2921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8919845" y="2540635"/>
            <a:ext cx="372745" cy="2921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458460" y="2540635"/>
            <a:ext cx="372745" cy="2921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8932545" y="4485005"/>
            <a:ext cx="372745" cy="2921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2616200" y="4485005"/>
            <a:ext cx="372745" cy="2921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11595" y="3974465"/>
            <a:ext cx="332740" cy="3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58460" y="3974465"/>
            <a:ext cx="332740" cy="3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458460" y="2024380"/>
            <a:ext cx="332740" cy="3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3267075" y="2516505"/>
            <a:ext cx="1979295" cy="28384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3267075" y="4513580"/>
            <a:ext cx="5604510" cy="28384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6007100" y="2564765"/>
            <a:ext cx="2503170" cy="28384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496185" y="5504180"/>
            <a:ext cx="7146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charset="0"/>
                <a:ea typeface="微软雅黑" charset="0"/>
              </a:rPr>
              <a:t>将重复调度的虚机筛选出来，</a:t>
            </a:r>
            <a:r>
              <a:rPr lang="zh-CN" altLang="en-US" sz="2800" b="1">
                <a:latin typeface="微软雅黑" charset="0"/>
                <a:ea typeface="微软雅黑" charset="0"/>
              </a:rPr>
              <a:t>一步到位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0330" y="175260"/>
            <a:ext cx="3223260" cy="46037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解决问题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优化方法 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0255" y="175260"/>
            <a:ext cx="1119505" cy="7937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4015" y="1253490"/>
            <a:ext cx="2459990" cy="4728210"/>
            <a:chOff x="2517" y="1950"/>
            <a:chExt cx="3874" cy="7446"/>
          </a:xfrm>
        </p:grpSpPr>
        <p:sp>
          <p:nvSpPr>
            <p:cNvPr id="2" name="文本框 1"/>
            <p:cNvSpPr txBox="1"/>
            <p:nvPr/>
          </p:nvSpPr>
          <p:spPr>
            <a:xfrm>
              <a:off x="2517" y="1950"/>
              <a:ext cx="38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>
                  <a:latin typeface="微软雅黑" charset="0"/>
                  <a:ea typeface="微软雅黑" charset="0"/>
                </a:rPr>
                <a:t>传统的串行调度</a:t>
              </a:r>
              <a:endParaRPr lang="zh-CN" altLang="en-US" sz="20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776" y="2936"/>
              <a:ext cx="3358" cy="646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124" y="3399"/>
              <a:ext cx="662" cy="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124" y="7465"/>
              <a:ext cx="662" cy="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124" y="6143"/>
              <a:ext cx="662" cy="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124" y="4821"/>
              <a:ext cx="662" cy="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344" y="4251"/>
              <a:ext cx="227" cy="485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4344" y="6901"/>
              <a:ext cx="227" cy="485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4344" y="5579"/>
              <a:ext cx="227" cy="485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3014345" y="1879600"/>
            <a:ext cx="9035415" cy="41027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916295" y="1253490"/>
            <a:ext cx="323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满足调度规则下的并行调度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15665" y="2604770"/>
            <a:ext cx="711835" cy="431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VM1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3415665" y="4943475"/>
            <a:ext cx="711835" cy="424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VMi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415665" y="3343275"/>
            <a:ext cx="711835" cy="431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VM2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546600" y="2078355"/>
            <a:ext cx="663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调度时间</a:t>
            </a:r>
            <a:r>
              <a:rPr lang="en-US" altLang="zh-CN"/>
              <a:t>         T1                 T2              T3               T4     ···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415665" y="4147820"/>
            <a:ext cx="711835" cy="431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VM3</a:t>
            </a:r>
            <a:endParaRPr lang="en-US" altLang="zh-CN"/>
          </a:p>
        </p:txBody>
      </p:sp>
      <p:sp>
        <p:nvSpPr>
          <p:cNvPr id="10" name="乘号 9"/>
          <p:cNvSpPr/>
          <p:nvPr/>
        </p:nvSpPr>
        <p:spPr>
          <a:xfrm>
            <a:off x="6090285" y="2604770"/>
            <a:ext cx="421005" cy="4019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6090285" y="3343275"/>
            <a:ext cx="421005" cy="4019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7491730" y="2604770"/>
            <a:ext cx="421005" cy="4019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8668385" y="4147820"/>
            <a:ext cx="421005" cy="4019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8668385" y="3357880"/>
            <a:ext cx="421005" cy="4019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乘号 15"/>
          <p:cNvSpPr/>
          <p:nvPr/>
        </p:nvSpPr>
        <p:spPr>
          <a:xfrm>
            <a:off x="7491730" y="3343275"/>
            <a:ext cx="421005" cy="4019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乘号 21"/>
          <p:cNvSpPr/>
          <p:nvPr/>
        </p:nvSpPr>
        <p:spPr>
          <a:xfrm>
            <a:off x="6090285" y="4965700"/>
            <a:ext cx="421005" cy="4019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乘号 26"/>
          <p:cNvSpPr/>
          <p:nvPr/>
        </p:nvSpPr>
        <p:spPr>
          <a:xfrm>
            <a:off x="9845040" y="4147820"/>
            <a:ext cx="421005" cy="4019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乘号 28"/>
          <p:cNvSpPr/>
          <p:nvPr/>
        </p:nvSpPr>
        <p:spPr>
          <a:xfrm>
            <a:off x="7491730" y="4965700"/>
            <a:ext cx="421005" cy="4019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808220" y="2604770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4808220" y="4210685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808220" y="3406140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808220" y="4943475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0330" y="175260"/>
            <a:ext cx="3223260" cy="46037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解决问题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优化方法 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0255" y="175260"/>
            <a:ext cx="1119505" cy="79375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423160" y="1986915"/>
            <a:ext cx="7345680" cy="2884170"/>
            <a:chOff x="2335" y="1959"/>
            <a:chExt cx="11568" cy="4542"/>
          </a:xfrm>
        </p:grpSpPr>
        <p:sp>
          <p:nvSpPr>
            <p:cNvPr id="2" name="矩形 1"/>
            <p:cNvSpPr/>
            <p:nvPr/>
          </p:nvSpPr>
          <p:spPr>
            <a:xfrm>
              <a:off x="2335" y="2662"/>
              <a:ext cx="3780" cy="29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555" y="3544"/>
              <a:ext cx="1560" cy="1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354" y="3544"/>
              <a:ext cx="1519" cy="1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20340000">
              <a:off x="7560" y="3095"/>
              <a:ext cx="2566" cy="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1260000">
              <a:off x="7560" y="4572"/>
              <a:ext cx="2566" cy="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11" y="1959"/>
              <a:ext cx="2592" cy="19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27" y="2241"/>
              <a:ext cx="1560" cy="1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311" y="4509"/>
              <a:ext cx="2592" cy="19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827" y="4791"/>
              <a:ext cx="1560" cy="1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47725" y="5297170"/>
            <a:ext cx="104965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latin typeface="微软雅黑" charset="0"/>
                <a:ea typeface="微软雅黑" charset="0"/>
              </a:rPr>
              <a:t>在调度前找到那些的超大虚拟机，在执行调度计划时</a:t>
            </a:r>
            <a:r>
              <a:rPr lang="zh-CN" altLang="en-US" sz="2800" b="1">
                <a:latin typeface="微软雅黑" charset="0"/>
                <a:ea typeface="微软雅黑" charset="0"/>
              </a:rPr>
              <a:t>优先</a:t>
            </a:r>
            <a:r>
              <a:rPr lang="zh-CN" altLang="en-US" sz="2800">
                <a:latin typeface="微软雅黑" charset="0"/>
                <a:ea typeface="微软雅黑" charset="0"/>
              </a:rPr>
              <a:t>调度它们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7287" y="3105970"/>
            <a:ext cx="4798060" cy="5835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sz="3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三、项目总结</a:t>
            </a:r>
            <a:endParaRPr lang="zh-CN" altLang="en-US" sz="32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2475" y="168275"/>
            <a:ext cx="1119505" cy="793750"/>
          </a:xfrm>
          <a:prstGeom prst="rect">
            <a:avLst/>
          </a:prstGeom>
        </p:spPr>
      </p:pic>
    </p:spTree>
  </p:cSld>
  <p:clrMapOvr>
    <a:masterClrMapping/>
  </p:clrMapOvr>
  <p:transition spd="slow" advTm="1192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094652" y="2132949"/>
            <a:ext cx="1613399" cy="1612482"/>
            <a:chOff x="163513" y="1171575"/>
            <a:chExt cx="2795588" cy="2794000"/>
          </a:xfrm>
        </p:grpSpPr>
        <p:sp>
          <p:nvSpPr>
            <p:cNvPr id="14" name="Freeform 3735"/>
            <p:cNvSpPr/>
            <p:nvPr/>
          </p:nvSpPr>
          <p:spPr bwMode="auto">
            <a:xfrm>
              <a:off x="163513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1 w 880"/>
                <a:gd name="T33" fmla="*/ 61 h 880"/>
                <a:gd name="T34" fmla="*/ 206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6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0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1 w 880"/>
                <a:gd name="T93" fmla="*/ 574 h 880"/>
                <a:gd name="T94" fmla="*/ 855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5" y="355"/>
                    <a:pt x="855" y="355"/>
                    <a:pt x="855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1" y="305"/>
                    <a:pt x="841" y="305"/>
                    <a:pt x="841" y="305"/>
                  </a:cubicBezTo>
                  <a:cubicBezTo>
                    <a:pt x="821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5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59" y="137"/>
                    <a:pt x="743" y="121"/>
                    <a:pt x="721" y="123"/>
                  </a:cubicBezTo>
                  <a:cubicBezTo>
                    <a:pt x="720" y="123"/>
                    <a:pt x="720" y="123"/>
                    <a:pt x="720" y="123"/>
                  </a:cubicBezTo>
                  <a:cubicBezTo>
                    <a:pt x="698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6" y="59"/>
                    <a:pt x="272" y="69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6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6" y="794"/>
                    <a:pt x="206" y="794"/>
                    <a:pt x="206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1" y="819"/>
                    <a:pt x="251" y="819"/>
                    <a:pt x="251" y="819"/>
                  </a:cubicBezTo>
                  <a:cubicBezTo>
                    <a:pt x="272" y="811"/>
                    <a:pt x="296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8" y="755"/>
                    <a:pt x="720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59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5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1" y="584"/>
                    <a:pt x="841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5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3736"/>
            <p:cNvSpPr>
              <a:spLocks noChangeArrowheads="1"/>
            </p:cNvSpPr>
            <p:nvPr/>
          </p:nvSpPr>
          <p:spPr bwMode="auto">
            <a:xfrm>
              <a:off x="474663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737"/>
            <p:cNvSpPr/>
            <p:nvPr/>
          </p:nvSpPr>
          <p:spPr bwMode="auto">
            <a:xfrm>
              <a:off x="608012" y="1711325"/>
              <a:ext cx="1906587" cy="1781175"/>
            </a:xfrm>
            <a:custGeom>
              <a:avLst/>
              <a:gdLst>
                <a:gd name="T0" fmla="*/ 580 w 600"/>
                <a:gd name="T1" fmla="*/ 303 h 561"/>
                <a:gd name="T2" fmla="*/ 535 w 600"/>
                <a:gd name="T3" fmla="*/ 267 h 561"/>
                <a:gd name="T4" fmla="*/ 545 w 600"/>
                <a:gd name="T5" fmla="*/ 206 h 561"/>
                <a:gd name="T6" fmla="*/ 554 w 600"/>
                <a:gd name="T7" fmla="*/ 105 h 561"/>
                <a:gd name="T8" fmla="*/ 524 w 600"/>
                <a:gd name="T9" fmla="*/ 94 h 561"/>
                <a:gd name="T10" fmla="*/ 456 w 600"/>
                <a:gd name="T11" fmla="*/ 91 h 561"/>
                <a:gd name="T12" fmla="*/ 445 w 600"/>
                <a:gd name="T13" fmla="*/ 82 h 561"/>
                <a:gd name="T14" fmla="*/ 370 w 600"/>
                <a:gd name="T15" fmla="*/ 58 h 561"/>
                <a:gd name="T16" fmla="*/ 374 w 600"/>
                <a:gd name="T17" fmla="*/ 118 h 561"/>
                <a:gd name="T18" fmla="*/ 447 w 600"/>
                <a:gd name="T19" fmla="*/ 120 h 561"/>
                <a:gd name="T20" fmla="*/ 512 w 600"/>
                <a:gd name="T21" fmla="*/ 183 h 561"/>
                <a:gd name="T22" fmla="*/ 517 w 600"/>
                <a:gd name="T23" fmla="*/ 195 h 561"/>
                <a:gd name="T24" fmla="*/ 489 w 600"/>
                <a:gd name="T25" fmla="*/ 246 h 561"/>
                <a:gd name="T26" fmla="*/ 508 w 600"/>
                <a:gd name="T27" fmla="*/ 267 h 561"/>
                <a:gd name="T28" fmla="*/ 510 w 600"/>
                <a:gd name="T29" fmla="*/ 358 h 561"/>
                <a:gd name="T30" fmla="*/ 504 w 600"/>
                <a:gd name="T31" fmla="*/ 370 h 561"/>
                <a:gd name="T32" fmla="*/ 448 w 600"/>
                <a:gd name="T33" fmla="*/ 386 h 561"/>
                <a:gd name="T34" fmla="*/ 447 w 600"/>
                <a:gd name="T35" fmla="*/ 414 h 561"/>
                <a:gd name="T36" fmla="*/ 384 w 600"/>
                <a:gd name="T37" fmla="*/ 479 h 561"/>
                <a:gd name="T38" fmla="*/ 371 w 600"/>
                <a:gd name="T39" fmla="*/ 484 h 561"/>
                <a:gd name="T40" fmla="*/ 320 w 600"/>
                <a:gd name="T41" fmla="*/ 456 h 561"/>
                <a:gd name="T42" fmla="*/ 280 w 600"/>
                <a:gd name="T43" fmla="*/ 456 h 561"/>
                <a:gd name="T44" fmla="*/ 229 w 600"/>
                <a:gd name="T45" fmla="*/ 484 h 561"/>
                <a:gd name="T46" fmla="*/ 215 w 600"/>
                <a:gd name="T47" fmla="*/ 479 h 561"/>
                <a:gd name="T48" fmla="*/ 153 w 600"/>
                <a:gd name="T49" fmla="*/ 414 h 561"/>
                <a:gd name="T50" fmla="*/ 152 w 600"/>
                <a:gd name="T51" fmla="*/ 386 h 561"/>
                <a:gd name="T52" fmla="*/ 96 w 600"/>
                <a:gd name="T53" fmla="*/ 370 h 561"/>
                <a:gd name="T54" fmla="*/ 90 w 600"/>
                <a:gd name="T55" fmla="*/ 357 h 561"/>
                <a:gd name="T56" fmla="*/ 92 w 600"/>
                <a:gd name="T57" fmla="*/ 267 h 561"/>
                <a:gd name="T58" fmla="*/ 111 w 600"/>
                <a:gd name="T59" fmla="*/ 246 h 561"/>
                <a:gd name="T60" fmla="*/ 83 w 600"/>
                <a:gd name="T61" fmla="*/ 196 h 561"/>
                <a:gd name="T62" fmla="*/ 88 w 600"/>
                <a:gd name="T63" fmla="*/ 182 h 561"/>
                <a:gd name="T64" fmla="*/ 154 w 600"/>
                <a:gd name="T65" fmla="*/ 120 h 561"/>
                <a:gd name="T66" fmla="*/ 226 w 600"/>
                <a:gd name="T67" fmla="*/ 118 h 561"/>
                <a:gd name="T68" fmla="*/ 230 w 600"/>
                <a:gd name="T69" fmla="*/ 58 h 561"/>
                <a:gd name="T70" fmla="*/ 155 w 600"/>
                <a:gd name="T71" fmla="*/ 82 h 561"/>
                <a:gd name="T72" fmla="*/ 144 w 600"/>
                <a:gd name="T73" fmla="*/ 92 h 561"/>
                <a:gd name="T74" fmla="*/ 76 w 600"/>
                <a:gd name="T75" fmla="*/ 94 h 561"/>
                <a:gd name="T76" fmla="*/ 46 w 600"/>
                <a:gd name="T77" fmla="*/ 105 h 561"/>
                <a:gd name="T78" fmla="*/ 55 w 600"/>
                <a:gd name="T79" fmla="*/ 206 h 561"/>
                <a:gd name="T80" fmla="*/ 65 w 600"/>
                <a:gd name="T81" fmla="*/ 267 h 561"/>
                <a:gd name="T82" fmla="*/ 20 w 600"/>
                <a:gd name="T83" fmla="*/ 303 h 561"/>
                <a:gd name="T84" fmla="*/ 7 w 600"/>
                <a:gd name="T85" fmla="*/ 332 h 561"/>
                <a:gd name="T86" fmla="*/ 84 w 600"/>
                <a:gd name="T87" fmla="*/ 397 h 561"/>
                <a:gd name="T88" fmla="*/ 159 w 600"/>
                <a:gd name="T89" fmla="*/ 455 h 561"/>
                <a:gd name="T90" fmla="*/ 171 w 600"/>
                <a:gd name="T91" fmla="*/ 464 h 561"/>
                <a:gd name="T92" fmla="*/ 192 w 600"/>
                <a:gd name="T93" fmla="*/ 528 h 561"/>
                <a:gd name="T94" fmla="*/ 210 w 600"/>
                <a:gd name="T95" fmla="*/ 554 h 561"/>
                <a:gd name="T96" fmla="*/ 313 w 600"/>
                <a:gd name="T97" fmla="*/ 502 h 561"/>
                <a:gd name="T98" fmla="*/ 328 w 600"/>
                <a:gd name="T99" fmla="*/ 500 h 561"/>
                <a:gd name="T100" fmla="*/ 422 w 600"/>
                <a:gd name="T101" fmla="*/ 488 h 561"/>
                <a:gd name="T102" fmla="*/ 521 w 600"/>
                <a:gd name="T103" fmla="*/ 470 h 561"/>
                <a:gd name="T104" fmla="*/ 524 w 600"/>
                <a:gd name="T105" fmla="*/ 439 h 561"/>
                <a:gd name="T106" fmla="*/ 510 w 600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561">
                  <a:moveTo>
                    <a:pt x="542" y="337"/>
                  </a:moveTo>
                  <a:cubicBezTo>
                    <a:pt x="533" y="341"/>
                    <a:pt x="523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8" y="288"/>
                    <a:pt x="600" y="254"/>
                    <a:pt x="600" y="254"/>
                  </a:cubicBezTo>
                  <a:cubicBezTo>
                    <a:pt x="600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5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2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3" y="133"/>
                    <a:pt x="521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7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1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4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6" y="16"/>
                    <a:pt x="350" y="21"/>
                    <a:pt x="350" y="21"/>
                  </a:cubicBezTo>
                  <a:cubicBezTo>
                    <a:pt x="350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3" y="87"/>
                  </a:cubicBezTo>
                  <a:cubicBezTo>
                    <a:pt x="383" y="100"/>
                    <a:pt x="374" y="118"/>
                    <a:pt x="374" y="118"/>
                  </a:cubicBezTo>
                  <a:cubicBezTo>
                    <a:pt x="374" y="118"/>
                    <a:pt x="398" y="125"/>
                    <a:pt x="418" y="119"/>
                  </a:cubicBezTo>
                  <a:cubicBezTo>
                    <a:pt x="438" y="113"/>
                    <a:pt x="448" y="102"/>
                    <a:pt x="452" y="97"/>
                  </a:cubicBezTo>
                  <a:cubicBezTo>
                    <a:pt x="463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3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2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5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8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1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7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3" y="441"/>
                    <a:pt x="451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4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2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0" y="437"/>
                    <a:pt x="320" y="456"/>
                  </a:cubicBezTo>
                  <a:cubicBezTo>
                    <a:pt x="311" y="474"/>
                    <a:pt x="311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1" y="444"/>
                    <a:pt x="246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1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5" y="479"/>
                  </a:cubicBezTo>
                  <a:cubicBezTo>
                    <a:pt x="201" y="474"/>
                    <a:pt x="188" y="467"/>
                    <a:pt x="175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6" y="441"/>
                    <a:pt x="164" y="450"/>
                  </a:cubicBezTo>
                  <a:cubicBezTo>
                    <a:pt x="155" y="444"/>
                    <a:pt x="146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2" y="383"/>
                    <a:pt x="116" y="398"/>
                    <a:pt x="121" y="408"/>
                  </a:cubicBezTo>
                  <a:cubicBezTo>
                    <a:pt x="111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6" y="343"/>
                  </a:cubicBezTo>
                  <a:cubicBezTo>
                    <a:pt x="137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99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6" y="314"/>
                  </a:cubicBezTo>
                  <a:cubicBezTo>
                    <a:pt x="83" y="313"/>
                    <a:pt x="97" y="310"/>
                    <a:pt x="113" y="296"/>
                  </a:cubicBezTo>
                  <a:cubicBezTo>
                    <a:pt x="128" y="281"/>
                    <a:pt x="134" y="257"/>
                    <a:pt x="134" y="257"/>
                  </a:cubicBezTo>
                  <a:cubicBezTo>
                    <a:pt x="134" y="257"/>
                    <a:pt x="114" y="256"/>
                    <a:pt x="92" y="267"/>
                  </a:cubicBezTo>
                  <a:cubicBezTo>
                    <a:pt x="80" y="273"/>
                    <a:pt x="75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3" y="256"/>
                    <a:pt x="111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3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8" y="210"/>
                    <a:pt x="83" y="196"/>
                  </a:cubicBezTo>
                  <a:cubicBezTo>
                    <a:pt x="89" y="198"/>
                    <a:pt x="103" y="203"/>
                    <a:pt x="123" y="198"/>
                  </a:cubicBezTo>
                  <a:cubicBezTo>
                    <a:pt x="144" y="193"/>
                    <a:pt x="161" y="176"/>
                    <a:pt x="161" y="176"/>
                  </a:cubicBezTo>
                  <a:cubicBezTo>
                    <a:pt x="161" y="176"/>
                    <a:pt x="145" y="164"/>
                    <a:pt x="120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0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3" y="37"/>
                    <a:pt x="189" y="53"/>
                    <a:pt x="188" y="61"/>
                  </a:cubicBezTo>
                  <a:cubicBezTo>
                    <a:pt x="176" y="67"/>
                    <a:pt x="166" y="74"/>
                    <a:pt x="155" y="82"/>
                  </a:cubicBezTo>
                  <a:cubicBezTo>
                    <a:pt x="161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2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8" y="92"/>
                  </a:cubicBezTo>
                  <a:cubicBezTo>
                    <a:pt x="114" y="58"/>
                    <a:pt x="97" y="45"/>
                    <a:pt x="97" y="45"/>
                  </a:cubicBezTo>
                  <a:cubicBezTo>
                    <a:pt x="97" y="45"/>
                    <a:pt x="74" y="71"/>
                    <a:pt x="76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2" y="179"/>
                  </a:cubicBezTo>
                  <a:cubicBezTo>
                    <a:pt x="83" y="168"/>
                    <a:pt x="83" y="155"/>
                    <a:pt x="79" y="145"/>
                  </a:cubicBezTo>
                  <a:cubicBezTo>
                    <a:pt x="67" y="113"/>
                    <a:pt x="46" y="105"/>
                    <a:pt x="46" y="105"/>
                  </a:cubicBezTo>
                  <a:cubicBezTo>
                    <a:pt x="46" y="105"/>
                    <a:pt x="31" y="136"/>
                    <a:pt x="39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2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3" y="177"/>
                    <a:pt x="13" y="177"/>
                  </a:cubicBezTo>
                  <a:cubicBezTo>
                    <a:pt x="13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5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6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7" y="365"/>
                    <a:pt x="39" y="375"/>
                  </a:cubicBezTo>
                  <a:cubicBezTo>
                    <a:pt x="61" y="384"/>
                    <a:pt x="83" y="376"/>
                    <a:pt x="90" y="373"/>
                  </a:cubicBezTo>
                  <a:cubicBezTo>
                    <a:pt x="97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2" y="435"/>
                    <a:pt x="76" y="439"/>
                  </a:cubicBezTo>
                  <a:cubicBezTo>
                    <a:pt x="99" y="443"/>
                    <a:pt x="118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4" y="493"/>
                    <a:pt x="128" y="491"/>
                  </a:cubicBezTo>
                  <a:cubicBezTo>
                    <a:pt x="152" y="489"/>
                    <a:pt x="167" y="471"/>
                    <a:pt x="171" y="464"/>
                  </a:cubicBezTo>
                  <a:cubicBezTo>
                    <a:pt x="184" y="472"/>
                    <a:pt x="198" y="479"/>
                    <a:pt x="213" y="485"/>
                  </a:cubicBezTo>
                  <a:cubicBezTo>
                    <a:pt x="202" y="484"/>
                    <a:pt x="188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1" y="495"/>
                    <a:pt x="257" y="498"/>
                    <a:pt x="272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2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2" y="533"/>
                    <a:pt x="286" y="510"/>
                    <a:pt x="287" y="502"/>
                  </a:cubicBezTo>
                  <a:cubicBezTo>
                    <a:pt x="291" y="502"/>
                    <a:pt x="296" y="502"/>
                    <a:pt x="300" y="502"/>
                  </a:cubicBezTo>
                  <a:cubicBezTo>
                    <a:pt x="304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0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3" y="498"/>
                    <a:pt x="359" y="495"/>
                    <a:pt x="373" y="490"/>
                  </a:cubicBezTo>
                  <a:cubicBezTo>
                    <a:pt x="376" y="498"/>
                    <a:pt x="386" y="520"/>
                    <a:pt x="408" y="528"/>
                  </a:cubicBezTo>
                  <a:cubicBezTo>
                    <a:pt x="430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1" y="470"/>
                    <a:pt x="521" y="470"/>
                  </a:cubicBezTo>
                  <a:cubicBezTo>
                    <a:pt x="521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1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6" y="406"/>
                    <a:pt x="566" y="406"/>
                  </a:cubicBezTo>
                  <a:cubicBezTo>
                    <a:pt x="566" y="406"/>
                    <a:pt x="550" y="393"/>
                    <a:pt x="516" y="397"/>
                  </a:cubicBezTo>
                  <a:cubicBezTo>
                    <a:pt x="505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3" y="332"/>
                    <a:pt x="593" y="332"/>
                  </a:cubicBezTo>
                  <a:cubicBezTo>
                    <a:pt x="593" y="332"/>
                    <a:pt x="574" y="324"/>
                    <a:pt x="542" y="337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738"/>
            <p:cNvSpPr>
              <a:spLocks noEditPoints="1"/>
            </p:cNvSpPr>
            <p:nvPr/>
          </p:nvSpPr>
          <p:spPr bwMode="auto">
            <a:xfrm>
              <a:off x="661988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8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1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0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19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4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89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8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090613" y="2070100"/>
              <a:ext cx="941388" cy="647700"/>
              <a:chOff x="1090613" y="2070100"/>
              <a:chExt cx="941388" cy="647700"/>
            </a:xfrm>
          </p:grpSpPr>
          <p:sp>
            <p:nvSpPr>
              <p:cNvPr id="19" name="Freeform 3739"/>
              <p:cNvSpPr/>
              <p:nvPr/>
            </p:nvSpPr>
            <p:spPr bwMode="auto">
              <a:xfrm>
                <a:off x="1835151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6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3740"/>
              <p:cNvSpPr/>
              <p:nvPr/>
            </p:nvSpPr>
            <p:spPr bwMode="auto">
              <a:xfrm>
                <a:off x="1822451" y="2190750"/>
                <a:ext cx="95250" cy="88900"/>
              </a:xfrm>
              <a:custGeom>
                <a:avLst/>
                <a:gdLst>
                  <a:gd name="T0" fmla="*/ 24 w 30"/>
                  <a:gd name="T1" fmla="*/ 28 h 28"/>
                  <a:gd name="T2" fmla="*/ 10 w 30"/>
                  <a:gd name="T3" fmla="*/ 9 h 28"/>
                  <a:gd name="T4" fmla="*/ 25 w 30"/>
                  <a:gd name="T5" fmla="*/ 28 h 28"/>
                  <a:gd name="T6" fmla="*/ 3 w 30"/>
                  <a:gd name="T7" fmla="*/ 0 h 28"/>
                  <a:gd name="T8" fmla="*/ 24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4" y="28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20" y="18"/>
                      <a:pt x="25" y="28"/>
                    </a:cubicBezTo>
                    <a:cubicBezTo>
                      <a:pt x="25" y="25"/>
                      <a:pt x="30" y="2"/>
                      <a:pt x="3" y="0"/>
                    </a:cubicBezTo>
                    <a:cubicBezTo>
                      <a:pt x="3" y="0"/>
                      <a:pt x="0" y="26"/>
                      <a:pt x="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741"/>
              <p:cNvSpPr/>
              <p:nvPr/>
            </p:nvSpPr>
            <p:spPr bwMode="auto">
              <a:xfrm>
                <a:off x="1803401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2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742"/>
              <p:cNvSpPr/>
              <p:nvPr/>
            </p:nvSpPr>
            <p:spPr bwMode="auto">
              <a:xfrm>
                <a:off x="1755776" y="2333625"/>
                <a:ext cx="107950" cy="101600"/>
              </a:xfrm>
              <a:custGeom>
                <a:avLst/>
                <a:gdLst>
                  <a:gd name="T0" fmla="*/ 21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1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1" y="32"/>
                    </a:moveTo>
                    <a:cubicBezTo>
                      <a:pt x="20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3743"/>
              <p:cNvSpPr/>
              <p:nvPr/>
            </p:nvSpPr>
            <p:spPr bwMode="auto">
              <a:xfrm>
                <a:off x="1685926" y="2387600"/>
                <a:ext cx="120650" cy="111125"/>
              </a:xfrm>
              <a:custGeom>
                <a:avLst/>
                <a:gdLst>
                  <a:gd name="T0" fmla="*/ 19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5 w 38"/>
                  <a:gd name="T7" fmla="*/ 0 h 35"/>
                  <a:gd name="T8" fmla="*/ 19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19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5" y="0"/>
                    </a:cubicBezTo>
                    <a:cubicBezTo>
                      <a:pt x="15" y="0"/>
                      <a:pt x="0" y="21"/>
                      <a:pt x="19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3744"/>
              <p:cNvSpPr/>
              <p:nvPr/>
            </p:nvSpPr>
            <p:spPr bwMode="auto">
              <a:xfrm>
                <a:off x="1600201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7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3745"/>
              <p:cNvSpPr/>
              <p:nvPr/>
            </p:nvSpPr>
            <p:spPr bwMode="auto">
              <a:xfrm>
                <a:off x="1682751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746"/>
              <p:cNvSpPr/>
              <p:nvPr/>
            </p:nvSpPr>
            <p:spPr bwMode="auto">
              <a:xfrm>
                <a:off x="1787526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3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3" y="17"/>
                    </a:cubicBezTo>
                    <a:cubicBezTo>
                      <a:pt x="23" y="17"/>
                      <a:pt x="11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3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747"/>
              <p:cNvSpPr/>
              <p:nvPr/>
            </p:nvSpPr>
            <p:spPr bwMode="auto">
              <a:xfrm>
                <a:off x="1866901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4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748"/>
              <p:cNvSpPr/>
              <p:nvPr/>
            </p:nvSpPr>
            <p:spPr bwMode="auto">
              <a:xfrm>
                <a:off x="1920876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3749"/>
              <p:cNvSpPr/>
              <p:nvPr/>
            </p:nvSpPr>
            <p:spPr bwMode="auto">
              <a:xfrm>
                <a:off x="1936751" y="2181225"/>
                <a:ext cx="95250" cy="88900"/>
              </a:xfrm>
              <a:custGeom>
                <a:avLst/>
                <a:gdLst>
                  <a:gd name="T0" fmla="*/ 4 w 30"/>
                  <a:gd name="T1" fmla="*/ 27 h 28"/>
                  <a:gd name="T2" fmla="*/ 19 w 30"/>
                  <a:gd name="T3" fmla="*/ 9 h 28"/>
                  <a:gd name="T4" fmla="*/ 5 w 30"/>
                  <a:gd name="T5" fmla="*/ 28 h 28"/>
                  <a:gd name="T6" fmla="*/ 26 w 30"/>
                  <a:gd name="T7" fmla="*/ 0 h 28"/>
                  <a:gd name="T8" fmla="*/ 4 w 30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4" y="27"/>
                    </a:moveTo>
                    <a:cubicBezTo>
                      <a:pt x="8" y="24"/>
                      <a:pt x="14" y="18"/>
                      <a:pt x="19" y="9"/>
                    </a:cubicBezTo>
                    <a:cubicBezTo>
                      <a:pt x="19" y="9"/>
                      <a:pt x="13" y="20"/>
                      <a:pt x="5" y="28"/>
                    </a:cubicBezTo>
                    <a:cubicBezTo>
                      <a:pt x="8" y="28"/>
                      <a:pt x="30" y="27"/>
                      <a:pt x="26" y="0"/>
                    </a:cubicBezTo>
                    <a:cubicBezTo>
                      <a:pt x="26" y="0"/>
                      <a:pt x="0" y="4"/>
                      <a:pt x="4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750"/>
              <p:cNvSpPr/>
              <p:nvPr/>
            </p:nvSpPr>
            <p:spPr bwMode="auto">
              <a:xfrm>
                <a:off x="1920876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5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5" y="0"/>
                    </a:cubicBezTo>
                    <a:cubicBezTo>
                      <a:pt x="25" y="0"/>
                      <a:pt x="0" y="7"/>
                      <a:pt x="7" y="29"/>
                    </a:cubicBezTo>
                    <a:cubicBezTo>
                      <a:pt x="10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751"/>
              <p:cNvSpPr>
                <a:spLocks noEditPoints="1"/>
              </p:cNvSpPr>
              <p:nvPr/>
            </p:nvSpPr>
            <p:spPr bwMode="auto">
              <a:xfrm>
                <a:off x="1182688" y="2136775"/>
                <a:ext cx="757238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6 w 238"/>
                  <a:gd name="T25" fmla="*/ 3 h 183"/>
                  <a:gd name="T26" fmla="*/ 5 w 238"/>
                  <a:gd name="T27" fmla="*/ 1 h 183"/>
                  <a:gd name="T28" fmla="*/ 2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5 w 238"/>
                  <a:gd name="T35" fmla="*/ 142 h 183"/>
                  <a:gd name="T36" fmla="*/ 86 w 238"/>
                  <a:gd name="T37" fmla="*/ 151 h 183"/>
                  <a:gd name="T38" fmla="*/ 94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1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19 w 238"/>
                  <a:gd name="T63" fmla="*/ 137 h 183"/>
                  <a:gd name="T64" fmla="*/ 119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3 w 238"/>
                  <a:gd name="T79" fmla="*/ 171 h 183"/>
                  <a:gd name="T80" fmla="*/ 123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4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2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4 w 238"/>
                  <a:gd name="T105" fmla="*/ 151 h 183"/>
                  <a:gd name="T106" fmla="*/ 148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3 w 238"/>
                  <a:gd name="T113" fmla="*/ 136 h 183"/>
                  <a:gd name="T114" fmla="*/ 123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8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7" y="131"/>
                      <a:pt x="184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6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7" y="138"/>
                      <a:pt x="85" y="142"/>
                    </a:cubicBezTo>
                    <a:cubicBezTo>
                      <a:pt x="84" y="144"/>
                      <a:pt x="84" y="147"/>
                      <a:pt x="86" y="151"/>
                    </a:cubicBezTo>
                    <a:cubicBezTo>
                      <a:pt x="89" y="154"/>
                      <a:pt x="91" y="155"/>
                      <a:pt x="94" y="155"/>
                    </a:cubicBezTo>
                    <a:cubicBezTo>
                      <a:pt x="102" y="155"/>
                      <a:pt x="109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09" y="180"/>
                      <a:pt x="104" y="179"/>
                      <a:pt x="104" y="179"/>
                    </a:cubicBezTo>
                    <a:cubicBezTo>
                      <a:pt x="102" y="179"/>
                      <a:pt x="101" y="180"/>
                      <a:pt x="101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71"/>
                      <a:pt x="119" y="171"/>
                      <a:pt x="119" y="171"/>
                    </a:cubicBezTo>
                    <a:cubicBezTo>
                      <a:pt x="119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4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3" y="174"/>
                      <a:pt x="123" y="171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4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1" y="140"/>
                      <a:pt x="104" y="136"/>
                      <a:pt x="112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4" y="151"/>
                    </a:cubicBezTo>
                    <a:close/>
                    <a:moveTo>
                      <a:pt x="148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8" y="142"/>
                      <a:pt x="123" y="136"/>
                    </a:cubicBezTo>
                    <a:cubicBezTo>
                      <a:pt x="123" y="135"/>
                      <a:pt x="123" y="135"/>
                      <a:pt x="123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752"/>
              <p:cNvSpPr/>
              <p:nvPr/>
            </p:nvSpPr>
            <p:spPr bwMode="auto">
              <a:xfrm>
                <a:off x="1195388" y="2092325"/>
                <a:ext cx="92075" cy="88900"/>
              </a:xfrm>
              <a:custGeom>
                <a:avLst/>
                <a:gdLst>
                  <a:gd name="T0" fmla="*/ 19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19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9" y="9"/>
                    </a:moveTo>
                    <a:cubicBezTo>
                      <a:pt x="13" y="16"/>
                      <a:pt x="8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19" y="9"/>
                      <a:pt x="1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753"/>
              <p:cNvSpPr/>
              <p:nvPr/>
            </p:nvSpPr>
            <p:spPr bwMode="auto">
              <a:xfrm>
                <a:off x="1204913" y="2190750"/>
                <a:ext cx="95250" cy="88900"/>
              </a:xfrm>
              <a:custGeom>
                <a:avLst/>
                <a:gdLst>
                  <a:gd name="T0" fmla="*/ 5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754"/>
              <p:cNvSpPr/>
              <p:nvPr/>
            </p:nvSpPr>
            <p:spPr bwMode="auto">
              <a:xfrm>
                <a:off x="1227138" y="2270125"/>
                <a:ext cx="93663" cy="85725"/>
              </a:xfrm>
              <a:custGeom>
                <a:avLst/>
                <a:gdLst>
                  <a:gd name="T0" fmla="*/ 5 w 29"/>
                  <a:gd name="T1" fmla="*/ 27 h 27"/>
                  <a:gd name="T2" fmla="*/ 19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19" y="9"/>
                      <a:pt x="19" y="9"/>
                    </a:cubicBezTo>
                    <a:cubicBezTo>
                      <a:pt x="13" y="16"/>
                      <a:pt x="8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755"/>
              <p:cNvSpPr/>
              <p:nvPr/>
            </p:nvSpPr>
            <p:spPr bwMode="auto">
              <a:xfrm>
                <a:off x="1258888" y="2333625"/>
                <a:ext cx="112713" cy="101600"/>
              </a:xfrm>
              <a:custGeom>
                <a:avLst/>
                <a:gdLst>
                  <a:gd name="T0" fmla="*/ 12 w 35"/>
                  <a:gd name="T1" fmla="*/ 32 h 32"/>
                  <a:gd name="T2" fmla="*/ 20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0" y="11"/>
                      <a:pt x="20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756"/>
              <p:cNvSpPr/>
              <p:nvPr/>
            </p:nvSpPr>
            <p:spPr bwMode="auto">
              <a:xfrm>
                <a:off x="1320801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7" y="21"/>
                      <a:pt x="17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757"/>
              <p:cNvSpPr/>
              <p:nvPr/>
            </p:nvSpPr>
            <p:spPr bwMode="auto">
              <a:xfrm>
                <a:off x="1406526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758"/>
              <p:cNvSpPr/>
              <p:nvPr/>
            </p:nvSpPr>
            <p:spPr bwMode="auto">
              <a:xfrm>
                <a:off x="1330326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3" y="17"/>
                      <a:pt x="35" y="14"/>
                    </a:cubicBezTo>
                    <a:cubicBezTo>
                      <a:pt x="24" y="18"/>
                      <a:pt x="12" y="19"/>
                      <a:pt x="12" y="19"/>
                    </a:cubicBezTo>
                    <a:cubicBezTo>
                      <a:pt x="21" y="18"/>
                      <a:pt x="29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59"/>
              <p:cNvSpPr/>
              <p:nvPr/>
            </p:nvSpPr>
            <p:spPr bwMode="auto">
              <a:xfrm>
                <a:off x="1223963" y="2466975"/>
                <a:ext cx="112713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5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60"/>
              <p:cNvSpPr/>
              <p:nvPr/>
            </p:nvSpPr>
            <p:spPr bwMode="auto">
              <a:xfrm>
                <a:off x="1157288" y="2390775"/>
                <a:ext cx="98425" cy="104775"/>
              </a:xfrm>
              <a:custGeom>
                <a:avLst/>
                <a:gdLst>
                  <a:gd name="T0" fmla="*/ 31 w 31"/>
                  <a:gd name="T1" fmla="*/ 24 h 33"/>
                  <a:gd name="T2" fmla="*/ 10 w 31"/>
                  <a:gd name="T3" fmla="*/ 13 h 33"/>
                  <a:gd name="T4" fmla="*/ 31 w 31"/>
                  <a:gd name="T5" fmla="*/ 23 h 33"/>
                  <a:gd name="T6" fmla="*/ 0 w 31"/>
                  <a:gd name="T7" fmla="*/ 7 h 33"/>
                  <a:gd name="T8" fmla="*/ 31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31" y="24"/>
                    </a:moveTo>
                    <a:cubicBezTo>
                      <a:pt x="20" y="20"/>
                      <a:pt x="10" y="13"/>
                      <a:pt x="10" y="13"/>
                    </a:cubicBezTo>
                    <a:cubicBezTo>
                      <a:pt x="18" y="18"/>
                      <a:pt x="26" y="21"/>
                      <a:pt x="31" y="23"/>
                    </a:cubicBezTo>
                    <a:cubicBezTo>
                      <a:pt x="26" y="0"/>
                      <a:pt x="0" y="7"/>
                      <a:pt x="0" y="7"/>
                    </a:cubicBezTo>
                    <a:cubicBezTo>
                      <a:pt x="7" y="33"/>
                      <a:pt x="28" y="25"/>
                      <a:pt x="3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761"/>
              <p:cNvSpPr/>
              <p:nvPr/>
            </p:nvSpPr>
            <p:spPr bwMode="auto">
              <a:xfrm>
                <a:off x="1112838" y="2286000"/>
                <a:ext cx="88900" cy="95250"/>
              </a:xfrm>
              <a:custGeom>
                <a:avLst/>
                <a:gdLst>
                  <a:gd name="T0" fmla="*/ 28 w 28"/>
                  <a:gd name="T1" fmla="*/ 24 h 30"/>
                  <a:gd name="T2" fmla="*/ 10 w 28"/>
                  <a:gd name="T3" fmla="*/ 10 h 30"/>
                  <a:gd name="T4" fmla="*/ 28 w 28"/>
                  <a:gd name="T5" fmla="*/ 23 h 30"/>
                  <a:gd name="T6" fmla="*/ 0 w 28"/>
                  <a:gd name="T7" fmla="*/ 3 h 30"/>
                  <a:gd name="T8" fmla="*/ 28 w 28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6" y="17"/>
                      <a:pt x="24" y="21"/>
                      <a:pt x="28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5" y="25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3762"/>
              <p:cNvSpPr/>
              <p:nvPr/>
            </p:nvSpPr>
            <p:spPr bwMode="auto">
              <a:xfrm>
                <a:off x="1090613" y="2181225"/>
                <a:ext cx="95250" cy="88900"/>
              </a:xfrm>
              <a:custGeom>
                <a:avLst/>
                <a:gdLst>
                  <a:gd name="T0" fmla="*/ 25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5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2" y="28"/>
                      <a:pt x="2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763"/>
              <p:cNvSpPr/>
              <p:nvPr/>
            </p:nvSpPr>
            <p:spPr bwMode="auto">
              <a:xfrm>
                <a:off x="1096963" y="2070100"/>
                <a:ext cx="104775" cy="95250"/>
              </a:xfrm>
              <a:custGeom>
                <a:avLst/>
                <a:gdLst>
                  <a:gd name="T0" fmla="*/ 25 w 33"/>
                  <a:gd name="T1" fmla="*/ 30 h 30"/>
                  <a:gd name="T2" fmla="*/ 13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5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5" y="30"/>
                    </a:moveTo>
                    <a:cubicBezTo>
                      <a:pt x="18" y="22"/>
                      <a:pt x="13" y="10"/>
                      <a:pt x="13" y="10"/>
                    </a:cubicBezTo>
                    <a:cubicBezTo>
                      <a:pt x="17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1997964" y="4392493"/>
            <a:ext cx="1806776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使用了业界应用广泛的模拟退火算法，跳出了局部最优解，从而寻找到全局最优解</a:t>
            </a:r>
            <a:endParaRPr lang="en-US" altLang="zh-CN" sz="1200" kern="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lvl="0">
              <a:defRPr/>
            </a:pPr>
            <a:endParaRPr lang="en-US" altLang="zh-CN" sz="1200" kern="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629704" y="2330406"/>
            <a:ext cx="543296" cy="48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2274223" y="4011594"/>
            <a:ext cx="1254256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使用模拟退火算法</a:t>
            </a:r>
            <a:endParaRPr lang="zh-CN" altLang="en-US" sz="12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274223" y="4282385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228252" y="2132949"/>
            <a:ext cx="1613399" cy="1612482"/>
            <a:chOff x="163513" y="1171575"/>
            <a:chExt cx="2795588" cy="2794000"/>
          </a:xfrm>
        </p:grpSpPr>
        <p:sp>
          <p:nvSpPr>
            <p:cNvPr id="49" name="Freeform 3735"/>
            <p:cNvSpPr/>
            <p:nvPr/>
          </p:nvSpPr>
          <p:spPr bwMode="auto">
            <a:xfrm>
              <a:off x="163513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1 w 880"/>
                <a:gd name="T33" fmla="*/ 61 h 880"/>
                <a:gd name="T34" fmla="*/ 206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6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0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1 w 880"/>
                <a:gd name="T93" fmla="*/ 574 h 880"/>
                <a:gd name="T94" fmla="*/ 855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5" y="355"/>
                    <a:pt x="855" y="355"/>
                    <a:pt x="855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1" y="305"/>
                    <a:pt x="841" y="305"/>
                    <a:pt x="841" y="305"/>
                  </a:cubicBezTo>
                  <a:cubicBezTo>
                    <a:pt x="821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5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59" y="137"/>
                    <a:pt x="743" y="121"/>
                    <a:pt x="721" y="123"/>
                  </a:cubicBezTo>
                  <a:cubicBezTo>
                    <a:pt x="720" y="123"/>
                    <a:pt x="720" y="123"/>
                    <a:pt x="720" y="123"/>
                  </a:cubicBezTo>
                  <a:cubicBezTo>
                    <a:pt x="698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6" y="59"/>
                    <a:pt x="272" y="69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6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6" y="794"/>
                    <a:pt x="206" y="794"/>
                    <a:pt x="206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1" y="819"/>
                    <a:pt x="251" y="819"/>
                    <a:pt x="251" y="819"/>
                  </a:cubicBezTo>
                  <a:cubicBezTo>
                    <a:pt x="272" y="811"/>
                    <a:pt x="296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8" y="755"/>
                    <a:pt x="720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59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5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1" y="584"/>
                    <a:pt x="841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5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3736"/>
            <p:cNvSpPr>
              <a:spLocks noChangeArrowheads="1"/>
            </p:cNvSpPr>
            <p:nvPr/>
          </p:nvSpPr>
          <p:spPr bwMode="auto">
            <a:xfrm>
              <a:off x="474663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737"/>
            <p:cNvSpPr/>
            <p:nvPr/>
          </p:nvSpPr>
          <p:spPr bwMode="auto">
            <a:xfrm>
              <a:off x="608012" y="1711325"/>
              <a:ext cx="1906587" cy="1781175"/>
            </a:xfrm>
            <a:custGeom>
              <a:avLst/>
              <a:gdLst>
                <a:gd name="T0" fmla="*/ 580 w 600"/>
                <a:gd name="T1" fmla="*/ 303 h 561"/>
                <a:gd name="T2" fmla="*/ 535 w 600"/>
                <a:gd name="T3" fmla="*/ 267 h 561"/>
                <a:gd name="T4" fmla="*/ 545 w 600"/>
                <a:gd name="T5" fmla="*/ 206 h 561"/>
                <a:gd name="T6" fmla="*/ 554 w 600"/>
                <a:gd name="T7" fmla="*/ 105 h 561"/>
                <a:gd name="T8" fmla="*/ 524 w 600"/>
                <a:gd name="T9" fmla="*/ 94 h 561"/>
                <a:gd name="T10" fmla="*/ 456 w 600"/>
                <a:gd name="T11" fmla="*/ 91 h 561"/>
                <a:gd name="T12" fmla="*/ 445 w 600"/>
                <a:gd name="T13" fmla="*/ 82 h 561"/>
                <a:gd name="T14" fmla="*/ 370 w 600"/>
                <a:gd name="T15" fmla="*/ 58 h 561"/>
                <a:gd name="T16" fmla="*/ 374 w 600"/>
                <a:gd name="T17" fmla="*/ 118 h 561"/>
                <a:gd name="T18" fmla="*/ 447 w 600"/>
                <a:gd name="T19" fmla="*/ 120 h 561"/>
                <a:gd name="T20" fmla="*/ 512 w 600"/>
                <a:gd name="T21" fmla="*/ 183 h 561"/>
                <a:gd name="T22" fmla="*/ 517 w 600"/>
                <a:gd name="T23" fmla="*/ 195 h 561"/>
                <a:gd name="T24" fmla="*/ 489 w 600"/>
                <a:gd name="T25" fmla="*/ 246 h 561"/>
                <a:gd name="T26" fmla="*/ 508 w 600"/>
                <a:gd name="T27" fmla="*/ 267 h 561"/>
                <a:gd name="T28" fmla="*/ 510 w 600"/>
                <a:gd name="T29" fmla="*/ 358 h 561"/>
                <a:gd name="T30" fmla="*/ 504 w 600"/>
                <a:gd name="T31" fmla="*/ 370 h 561"/>
                <a:gd name="T32" fmla="*/ 448 w 600"/>
                <a:gd name="T33" fmla="*/ 386 h 561"/>
                <a:gd name="T34" fmla="*/ 447 w 600"/>
                <a:gd name="T35" fmla="*/ 414 h 561"/>
                <a:gd name="T36" fmla="*/ 384 w 600"/>
                <a:gd name="T37" fmla="*/ 479 h 561"/>
                <a:gd name="T38" fmla="*/ 371 w 600"/>
                <a:gd name="T39" fmla="*/ 484 h 561"/>
                <a:gd name="T40" fmla="*/ 320 w 600"/>
                <a:gd name="T41" fmla="*/ 456 h 561"/>
                <a:gd name="T42" fmla="*/ 280 w 600"/>
                <a:gd name="T43" fmla="*/ 456 h 561"/>
                <a:gd name="T44" fmla="*/ 229 w 600"/>
                <a:gd name="T45" fmla="*/ 484 h 561"/>
                <a:gd name="T46" fmla="*/ 215 w 600"/>
                <a:gd name="T47" fmla="*/ 479 h 561"/>
                <a:gd name="T48" fmla="*/ 153 w 600"/>
                <a:gd name="T49" fmla="*/ 414 h 561"/>
                <a:gd name="T50" fmla="*/ 152 w 600"/>
                <a:gd name="T51" fmla="*/ 386 h 561"/>
                <a:gd name="T52" fmla="*/ 96 w 600"/>
                <a:gd name="T53" fmla="*/ 370 h 561"/>
                <a:gd name="T54" fmla="*/ 90 w 600"/>
                <a:gd name="T55" fmla="*/ 357 h 561"/>
                <a:gd name="T56" fmla="*/ 92 w 600"/>
                <a:gd name="T57" fmla="*/ 267 h 561"/>
                <a:gd name="T58" fmla="*/ 111 w 600"/>
                <a:gd name="T59" fmla="*/ 246 h 561"/>
                <a:gd name="T60" fmla="*/ 83 w 600"/>
                <a:gd name="T61" fmla="*/ 196 h 561"/>
                <a:gd name="T62" fmla="*/ 88 w 600"/>
                <a:gd name="T63" fmla="*/ 182 h 561"/>
                <a:gd name="T64" fmla="*/ 154 w 600"/>
                <a:gd name="T65" fmla="*/ 120 h 561"/>
                <a:gd name="T66" fmla="*/ 226 w 600"/>
                <a:gd name="T67" fmla="*/ 118 h 561"/>
                <a:gd name="T68" fmla="*/ 230 w 600"/>
                <a:gd name="T69" fmla="*/ 58 h 561"/>
                <a:gd name="T70" fmla="*/ 155 w 600"/>
                <a:gd name="T71" fmla="*/ 82 h 561"/>
                <a:gd name="T72" fmla="*/ 144 w 600"/>
                <a:gd name="T73" fmla="*/ 92 h 561"/>
                <a:gd name="T74" fmla="*/ 76 w 600"/>
                <a:gd name="T75" fmla="*/ 94 h 561"/>
                <a:gd name="T76" fmla="*/ 46 w 600"/>
                <a:gd name="T77" fmla="*/ 105 h 561"/>
                <a:gd name="T78" fmla="*/ 55 w 600"/>
                <a:gd name="T79" fmla="*/ 206 h 561"/>
                <a:gd name="T80" fmla="*/ 65 w 600"/>
                <a:gd name="T81" fmla="*/ 267 h 561"/>
                <a:gd name="T82" fmla="*/ 20 w 600"/>
                <a:gd name="T83" fmla="*/ 303 h 561"/>
                <a:gd name="T84" fmla="*/ 7 w 600"/>
                <a:gd name="T85" fmla="*/ 332 h 561"/>
                <a:gd name="T86" fmla="*/ 84 w 600"/>
                <a:gd name="T87" fmla="*/ 397 h 561"/>
                <a:gd name="T88" fmla="*/ 159 w 600"/>
                <a:gd name="T89" fmla="*/ 455 h 561"/>
                <a:gd name="T90" fmla="*/ 171 w 600"/>
                <a:gd name="T91" fmla="*/ 464 h 561"/>
                <a:gd name="T92" fmla="*/ 192 w 600"/>
                <a:gd name="T93" fmla="*/ 528 h 561"/>
                <a:gd name="T94" fmla="*/ 210 w 600"/>
                <a:gd name="T95" fmla="*/ 554 h 561"/>
                <a:gd name="T96" fmla="*/ 313 w 600"/>
                <a:gd name="T97" fmla="*/ 502 h 561"/>
                <a:gd name="T98" fmla="*/ 328 w 600"/>
                <a:gd name="T99" fmla="*/ 500 h 561"/>
                <a:gd name="T100" fmla="*/ 422 w 600"/>
                <a:gd name="T101" fmla="*/ 488 h 561"/>
                <a:gd name="T102" fmla="*/ 521 w 600"/>
                <a:gd name="T103" fmla="*/ 470 h 561"/>
                <a:gd name="T104" fmla="*/ 524 w 600"/>
                <a:gd name="T105" fmla="*/ 439 h 561"/>
                <a:gd name="T106" fmla="*/ 510 w 600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561">
                  <a:moveTo>
                    <a:pt x="542" y="337"/>
                  </a:moveTo>
                  <a:cubicBezTo>
                    <a:pt x="533" y="341"/>
                    <a:pt x="523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8" y="288"/>
                    <a:pt x="600" y="254"/>
                    <a:pt x="600" y="254"/>
                  </a:cubicBezTo>
                  <a:cubicBezTo>
                    <a:pt x="600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5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2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3" y="133"/>
                    <a:pt x="521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7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1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4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6" y="16"/>
                    <a:pt x="350" y="21"/>
                    <a:pt x="350" y="21"/>
                  </a:cubicBezTo>
                  <a:cubicBezTo>
                    <a:pt x="350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3" y="87"/>
                  </a:cubicBezTo>
                  <a:cubicBezTo>
                    <a:pt x="383" y="100"/>
                    <a:pt x="374" y="118"/>
                    <a:pt x="374" y="118"/>
                  </a:cubicBezTo>
                  <a:cubicBezTo>
                    <a:pt x="374" y="118"/>
                    <a:pt x="398" y="125"/>
                    <a:pt x="418" y="119"/>
                  </a:cubicBezTo>
                  <a:cubicBezTo>
                    <a:pt x="438" y="113"/>
                    <a:pt x="448" y="102"/>
                    <a:pt x="452" y="97"/>
                  </a:cubicBezTo>
                  <a:cubicBezTo>
                    <a:pt x="463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3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2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5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8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1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7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3" y="441"/>
                    <a:pt x="451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4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2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0" y="437"/>
                    <a:pt x="320" y="456"/>
                  </a:cubicBezTo>
                  <a:cubicBezTo>
                    <a:pt x="311" y="474"/>
                    <a:pt x="311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1" y="444"/>
                    <a:pt x="246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1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5" y="479"/>
                  </a:cubicBezTo>
                  <a:cubicBezTo>
                    <a:pt x="201" y="474"/>
                    <a:pt x="188" y="467"/>
                    <a:pt x="175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6" y="441"/>
                    <a:pt x="164" y="450"/>
                  </a:cubicBezTo>
                  <a:cubicBezTo>
                    <a:pt x="155" y="444"/>
                    <a:pt x="146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2" y="383"/>
                    <a:pt x="116" y="398"/>
                    <a:pt x="121" y="408"/>
                  </a:cubicBezTo>
                  <a:cubicBezTo>
                    <a:pt x="111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6" y="343"/>
                  </a:cubicBezTo>
                  <a:cubicBezTo>
                    <a:pt x="137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99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6" y="314"/>
                  </a:cubicBezTo>
                  <a:cubicBezTo>
                    <a:pt x="83" y="313"/>
                    <a:pt x="97" y="310"/>
                    <a:pt x="113" y="296"/>
                  </a:cubicBezTo>
                  <a:cubicBezTo>
                    <a:pt x="128" y="281"/>
                    <a:pt x="134" y="257"/>
                    <a:pt x="134" y="257"/>
                  </a:cubicBezTo>
                  <a:cubicBezTo>
                    <a:pt x="134" y="257"/>
                    <a:pt x="114" y="256"/>
                    <a:pt x="92" y="267"/>
                  </a:cubicBezTo>
                  <a:cubicBezTo>
                    <a:pt x="80" y="273"/>
                    <a:pt x="75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3" y="256"/>
                    <a:pt x="111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3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8" y="210"/>
                    <a:pt x="83" y="196"/>
                  </a:cubicBezTo>
                  <a:cubicBezTo>
                    <a:pt x="89" y="198"/>
                    <a:pt x="103" y="203"/>
                    <a:pt x="123" y="198"/>
                  </a:cubicBezTo>
                  <a:cubicBezTo>
                    <a:pt x="144" y="193"/>
                    <a:pt x="161" y="176"/>
                    <a:pt x="161" y="176"/>
                  </a:cubicBezTo>
                  <a:cubicBezTo>
                    <a:pt x="161" y="176"/>
                    <a:pt x="145" y="164"/>
                    <a:pt x="120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0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3" y="37"/>
                    <a:pt x="189" y="53"/>
                    <a:pt x="188" y="61"/>
                  </a:cubicBezTo>
                  <a:cubicBezTo>
                    <a:pt x="176" y="67"/>
                    <a:pt x="166" y="74"/>
                    <a:pt x="155" y="82"/>
                  </a:cubicBezTo>
                  <a:cubicBezTo>
                    <a:pt x="161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2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8" y="92"/>
                  </a:cubicBezTo>
                  <a:cubicBezTo>
                    <a:pt x="114" y="58"/>
                    <a:pt x="97" y="45"/>
                    <a:pt x="97" y="45"/>
                  </a:cubicBezTo>
                  <a:cubicBezTo>
                    <a:pt x="97" y="45"/>
                    <a:pt x="74" y="71"/>
                    <a:pt x="76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2" y="179"/>
                  </a:cubicBezTo>
                  <a:cubicBezTo>
                    <a:pt x="83" y="168"/>
                    <a:pt x="83" y="155"/>
                    <a:pt x="79" y="145"/>
                  </a:cubicBezTo>
                  <a:cubicBezTo>
                    <a:pt x="67" y="113"/>
                    <a:pt x="46" y="105"/>
                    <a:pt x="46" y="105"/>
                  </a:cubicBezTo>
                  <a:cubicBezTo>
                    <a:pt x="46" y="105"/>
                    <a:pt x="31" y="136"/>
                    <a:pt x="39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2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3" y="177"/>
                    <a:pt x="13" y="177"/>
                  </a:cubicBezTo>
                  <a:cubicBezTo>
                    <a:pt x="13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5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6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7" y="365"/>
                    <a:pt x="39" y="375"/>
                  </a:cubicBezTo>
                  <a:cubicBezTo>
                    <a:pt x="61" y="384"/>
                    <a:pt x="83" y="376"/>
                    <a:pt x="90" y="373"/>
                  </a:cubicBezTo>
                  <a:cubicBezTo>
                    <a:pt x="97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2" y="435"/>
                    <a:pt x="76" y="439"/>
                  </a:cubicBezTo>
                  <a:cubicBezTo>
                    <a:pt x="99" y="443"/>
                    <a:pt x="118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4" y="493"/>
                    <a:pt x="128" y="491"/>
                  </a:cubicBezTo>
                  <a:cubicBezTo>
                    <a:pt x="152" y="489"/>
                    <a:pt x="167" y="471"/>
                    <a:pt x="171" y="464"/>
                  </a:cubicBezTo>
                  <a:cubicBezTo>
                    <a:pt x="184" y="472"/>
                    <a:pt x="198" y="479"/>
                    <a:pt x="213" y="485"/>
                  </a:cubicBezTo>
                  <a:cubicBezTo>
                    <a:pt x="202" y="484"/>
                    <a:pt x="188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1" y="495"/>
                    <a:pt x="257" y="498"/>
                    <a:pt x="272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2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2" y="533"/>
                    <a:pt x="286" y="510"/>
                    <a:pt x="287" y="502"/>
                  </a:cubicBezTo>
                  <a:cubicBezTo>
                    <a:pt x="291" y="502"/>
                    <a:pt x="296" y="502"/>
                    <a:pt x="300" y="502"/>
                  </a:cubicBezTo>
                  <a:cubicBezTo>
                    <a:pt x="304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0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3" y="498"/>
                    <a:pt x="359" y="495"/>
                    <a:pt x="373" y="490"/>
                  </a:cubicBezTo>
                  <a:cubicBezTo>
                    <a:pt x="376" y="498"/>
                    <a:pt x="386" y="520"/>
                    <a:pt x="408" y="528"/>
                  </a:cubicBezTo>
                  <a:cubicBezTo>
                    <a:pt x="430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1" y="470"/>
                    <a:pt x="521" y="470"/>
                  </a:cubicBezTo>
                  <a:cubicBezTo>
                    <a:pt x="521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1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6" y="406"/>
                    <a:pt x="566" y="406"/>
                  </a:cubicBezTo>
                  <a:cubicBezTo>
                    <a:pt x="566" y="406"/>
                    <a:pt x="550" y="393"/>
                    <a:pt x="516" y="397"/>
                  </a:cubicBezTo>
                  <a:cubicBezTo>
                    <a:pt x="505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3" y="332"/>
                    <a:pt x="593" y="332"/>
                  </a:cubicBezTo>
                  <a:cubicBezTo>
                    <a:pt x="593" y="332"/>
                    <a:pt x="574" y="324"/>
                    <a:pt x="542" y="337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738"/>
            <p:cNvSpPr>
              <a:spLocks noEditPoints="1"/>
            </p:cNvSpPr>
            <p:nvPr/>
          </p:nvSpPr>
          <p:spPr bwMode="auto">
            <a:xfrm>
              <a:off x="661988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8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1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0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19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4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89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8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090613" y="2070100"/>
              <a:ext cx="941388" cy="647700"/>
              <a:chOff x="1090613" y="2070100"/>
              <a:chExt cx="941388" cy="647700"/>
            </a:xfrm>
          </p:grpSpPr>
          <p:sp>
            <p:nvSpPr>
              <p:cNvPr id="54" name="Freeform 3739"/>
              <p:cNvSpPr/>
              <p:nvPr/>
            </p:nvSpPr>
            <p:spPr bwMode="auto">
              <a:xfrm>
                <a:off x="1835151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6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740"/>
              <p:cNvSpPr/>
              <p:nvPr/>
            </p:nvSpPr>
            <p:spPr bwMode="auto">
              <a:xfrm>
                <a:off x="1822451" y="2190750"/>
                <a:ext cx="95250" cy="88900"/>
              </a:xfrm>
              <a:custGeom>
                <a:avLst/>
                <a:gdLst>
                  <a:gd name="T0" fmla="*/ 24 w 30"/>
                  <a:gd name="T1" fmla="*/ 28 h 28"/>
                  <a:gd name="T2" fmla="*/ 10 w 30"/>
                  <a:gd name="T3" fmla="*/ 9 h 28"/>
                  <a:gd name="T4" fmla="*/ 25 w 30"/>
                  <a:gd name="T5" fmla="*/ 28 h 28"/>
                  <a:gd name="T6" fmla="*/ 3 w 30"/>
                  <a:gd name="T7" fmla="*/ 0 h 28"/>
                  <a:gd name="T8" fmla="*/ 24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4" y="28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20" y="18"/>
                      <a:pt x="25" y="28"/>
                    </a:cubicBezTo>
                    <a:cubicBezTo>
                      <a:pt x="25" y="25"/>
                      <a:pt x="30" y="2"/>
                      <a:pt x="3" y="0"/>
                    </a:cubicBezTo>
                    <a:cubicBezTo>
                      <a:pt x="3" y="0"/>
                      <a:pt x="0" y="26"/>
                      <a:pt x="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741"/>
              <p:cNvSpPr/>
              <p:nvPr/>
            </p:nvSpPr>
            <p:spPr bwMode="auto">
              <a:xfrm>
                <a:off x="1803401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2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742"/>
              <p:cNvSpPr/>
              <p:nvPr/>
            </p:nvSpPr>
            <p:spPr bwMode="auto">
              <a:xfrm>
                <a:off x="1755776" y="2333625"/>
                <a:ext cx="107950" cy="101600"/>
              </a:xfrm>
              <a:custGeom>
                <a:avLst/>
                <a:gdLst>
                  <a:gd name="T0" fmla="*/ 21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1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1" y="32"/>
                    </a:moveTo>
                    <a:cubicBezTo>
                      <a:pt x="20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743"/>
              <p:cNvSpPr/>
              <p:nvPr/>
            </p:nvSpPr>
            <p:spPr bwMode="auto">
              <a:xfrm>
                <a:off x="1685926" y="2387600"/>
                <a:ext cx="120650" cy="111125"/>
              </a:xfrm>
              <a:custGeom>
                <a:avLst/>
                <a:gdLst>
                  <a:gd name="T0" fmla="*/ 19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5 w 38"/>
                  <a:gd name="T7" fmla="*/ 0 h 35"/>
                  <a:gd name="T8" fmla="*/ 19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19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5" y="0"/>
                    </a:cubicBezTo>
                    <a:cubicBezTo>
                      <a:pt x="15" y="0"/>
                      <a:pt x="0" y="21"/>
                      <a:pt x="19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744"/>
              <p:cNvSpPr/>
              <p:nvPr/>
            </p:nvSpPr>
            <p:spPr bwMode="auto">
              <a:xfrm>
                <a:off x="1600201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7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745"/>
              <p:cNvSpPr/>
              <p:nvPr/>
            </p:nvSpPr>
            <p:spPr bwMode="auto">
              <a:xfrm>
                <a:off x="1682751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746"/>
              <p:cNvSpPr/>
              <p:nvPr/>
            </p:nvSpPr>
            <p:spPr bwMode="auto">
              <a:xfrm>
                <a:off x="1787526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3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3" y="17"/>
                    </a:cubicBezTo>
                    <a:cubicBezTo>
                      <a:pt x="23" y="17"/>
                      <a:pt x="11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3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747"/>
              <p:cNvSpPr/>
              <p:nvPr/>
            </p:nvSpPr>
            <p:spPr bwMode="auto">
              <a:xfrm>
                <a:off x="1866901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4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748"/>
              <p:cNvSpPr/>
              <p:nvPr/>
            </p:nvSpPr>
            <p:spPr bwMode="auto">
              <a:xfrm>
                <a:off x="1920876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749"/>
              <p:cNvSpPr/>
              <p:nvPr/>
            </p:nvSpPr>
            <p:spPr bwMode="auto">
              <a:xfrm>
                <a:off x="1936751" y="2181225"/>
                <a:ext cx="95250" cy="88900"/>
              </a:xfrm>
              <a:custGeom>
                <a:avLst/>
                <a:gdLst>
                  <a:gd name="T0" fmla="*/ 4 w 30"/>
                  <a:gd name="T1" fmla="*/ 27 h 28"/>
                  <a:gd name="T2" fmla="*/ 19 w 30"/>
                  <a:gd name="T3" fmla="*/ 9 h 28"/>
                  <a:gd name="T4" fmla="*/ 5 w 30"/>
                  <a:gd name="T5" fmla="*/ 28 h 28"/>
                  <a:gd name="T6" fmla="*/ 26 w 30"/>
                  <a:gd name="T7" fmla="*/ 0 h 28"/>
                  <a:gd name="T8" fmla="*/ 4 w 30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4" y="27"/>
                    </a:moveTo>
                    <a:cubicBezTo>
                      <a:pt x="8" y="24"/>
                      <a:pt x="14" y="18"/>
                      <a:pt x="19" y="9"/>
                    </a:cubicBezTo>
                    <a:cubicBezTo>
                      <a:pt x="19" y="9"/>
                      <a:pt x="13" y="20"/>
                      <a:pt x="5" y="28"/>
                    </a:cubicBezTo>
                    <a:cubicBezTo>
                      <a:pt x="8" y="28"/>
                      <a:pt x="30" y="27"/>
                      <a:pt x="26" y="0"/>
                    </a:cubicBezTo>
                    <a:cubicBezTo>
                      <a:pt x="26" y="0"/>
                      <a:pt x="0" y="4"/>
                      <a:pt x="4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750"/>
              <p:cNvSpPr/>
              <p:nvPr/>
            </p:nvSpPr>
            <p:spPr bwMode="auto">
              <a:xfrm>
                <a:off x="1920876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5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5" y="0"/>
                    </a:cubicBezTo>
                    <a:cubicBezTo>
                      <a:pt x="25" y="0"/>
                      <a:pt x="0" y="7"/>
                      <a:pt x="7" y="29"/>
                    </a:cubicBezTo>
                    <a:cubicBezTo>
                      <a:pt x="10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51"/>
              <p:cNvSpPr>
                <a:spLocks noEditPoints="1"/>
              </p:cNvSpPr>
              <p:nvPr/>
            </p:nvSpPr>
            <p:spPr bwMode="auto">
              <a:xfrm>
                <a:off x="1182688" y="2136775"/>
                <a:ext cx="757238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6 w 238"/>
                  <a:gd name="T25" fmla="*/ 3 h 183"/>
                  <a:gd name="T26" fmla="*/ 5 w 238"/>
                  <a:gd name="T27" fmla="*/ 1 h 183"/>
                  <a:gd name="T28" fmla="*/ 2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5 w 238"/>
                  <a:gd name="T35" fmla="*/ 142 h 183"/>
                  <a:gd name="T36" fmla="*/ 86 w 238"/>
                  <a:gd name="T37" fmla="*/ 151 h 183"/>
                  <a:gd name="T38" fmla="*/ 94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1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19 w 238"/>
                  <a:gd name="T63" fmla="*/ 137 h 183"/>
                  <a:gd name="T64" fmla="*/ 119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3 w 238"/>
                  <a:gd name="T79" fmla="*/ 171 h 183"/>
                  <a:gd name="T80" fmla="*/ 123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4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2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4 w 238"/>
                  <a:gd name="T105" fmla="*/ 151 h 183"/>
                  <a:gd name="T106" fmla="*/ 148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3 w 238"/>
                  <a:gd name="T113" fmla="*/ 136 h 183"/>
                  <a:gd name="T114" fmla="*/ 123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8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7" y="131"/>
                      <a:pt x="184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6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7" y="138"/>
                      <a:pt x="85" y="142"/>
                    </a:cubicBezTo>
                    <a:cubicBezTo>
                      <a:pt x="84" y="144"/>
                      <a:pt x="84" y="147"/>
                      <a:pt x="86" y="151"/>
                    </a:cubicBezTo>
                    <a:cubicBezTo>
                      <a:pt x="89" y="154"/>
                      <a:pt x="91" y="155"/>
                      <a:pt x="94" y="155"/>
                    </a:cubicBezTo>
                    <a:cubicBezTo>
                      <a:pt x="102" y="155"/>
                      <a:pt x="109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09" y="180"/>
                      <a:pt x="104" y="179"/>
                      <a:pt x="104" y="179"/>
                    </a:cubicBezTo>
                    <a:cubicBezTo>
                      <a:pt x="102" y="179"/>
                      <a:pt x="101" y="180"/>
                      <a:pt x="101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71"/>
                      <a:pt x="119" y="171"/>
                      <a:pt x="119" y="171"/>
                    </a:cubicBezTo>
                    <a:cubicBezTo>
                      <a:pt x="119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4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3" y="174"/>
                      <a:pt x="123" y="171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4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1" y="140"/>
                      <a:pt x="104" y="136"/>
                      <a:pt x="112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4" y="151"/>
                    </a:cubicBezTo>
                    <a:close/>
                    <a:moveTo>
                      <a:pt x="148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8" y="142"/>
                      <a:pt x="123" y="136"/>
                    </a:cubicBezTo>
                    <a:cubicBezTo>
                      <a:pt x="123" y="135"/>
                      <a:pt x="123" y="135"/>
                      <a:pt x="123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752"/>
              <p:cNvSpPr/>
              <p:nvPr/>
            </p:nvSpPr>
            <p:spPr bwMode="auto">
              <a:xfrm>
                <a:off x="1195388" y="2092325"/>
                <a:ext cx="92075" cy="88900"/>
              </a:xfrm>
              <a:custGeom>
                <a:avLst/>
                <a:gdLst>
                  <a:gd name="T0" fmla="*/ 19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19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9" y="9"/>
                    </a:moveTo>
                    <a:cubicBezTo>
                      <a:pt x="13" y="16"/>
                      <a:pt x="8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19" y="9"/>
                      <a:pt x="1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753"/>
              <p:cNvSpPr/>
              <p:nvPr/>
            </p:nvSpPr>
            <p:spPr bwMode="auto">
              <a:xfrm>
                <a:off x="1204913" y="2190750"/>
                <a:ext cx="95250" cy="88900"/>
              </a:xfrm>
              <a:custGeom>
                <a:avLst/>
                <a:gdLst>
                  <a:gd name="T0" fmla="*/ 5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754"/>
              <p:cNvSpPr/>
              <p:nvPr/>
            </p:nvSpPr>
            <p:spPr bwMode="auto">
              <a:xfrm>
                <a:off x="1227138" y="2270125"/>
                <a:ext cx="93663" cy="85725"/>
              </a:xfrm>
              <a:custGeom>
                <a:avLst/>
                <a:gdLst>
                  <a:gd name="T0" fmla="*/ 5 w 29"/>
                  <a:gd name="T1" fmla="*/ 27 h 27"/>
                  <a:gd name="T2" fmla="*/ 19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19" y="9"/>
                      <a:pt x="19" y="9"/>
                    </a:cubicBezTo>
                    <a:cubicBezTo>
                      <a:pt x="13" y="16"/>
                      <a:pt x="8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755"/>
              <p:cNvSpPr/>
              <p:nvPr/>
            </p:nvSpPr>
            <p:spPr bwMode="auto">
              <a:xfrm>
                <a:off x="1258888" y="2333625"/>
                <a:ext cx="112713" cy="101600"/>
              </a:xfrm>
              <a:custGeom>
                <a:avLst/>
                <a:gdLst>
                  <a:gd name="T0" fmla="*/ 12 w 35"/>
                  <a:gd name="T1" fmla="*/ 32 h 32"/>
                  <a:gd name="T2" fmla="*/ 20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0" y="11"/>
                      <a:pt x="20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3756"/>
              <p:cNvSpPr/>
              <p:nvPr/>
            </p:nvSpPr>
            <p:spPr bwMode="auto">
              <a:xfrm>
                <a:off x="1320801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7" y="21"/>
                      <a:pt x="17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3757"/>
              <p:cNvSpPr/>
              <p:nvPr/>
            </p:nvSpPr>
            <p:spPr bwMode="auto">
              <a:xfrm>
                <a:off x="1406526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3758"/>
              <p:cNvSpPr/>
              <p:nvPr/>
            </p:nvSpPr>
            <p:spPr bwMode="auto">
              <a:xfrm>
                <a:off x="1330326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3" y="17"/>
                      <a:pt x="35" y="14"/>
                    </a:cubicBezTo>
                    <a:cubicBezTo>
                      <a:pt x="24" y="18"/>
                      <a:pt x="12" y="19"/>
                      <a:pt x="12" y="19"/>
                    </a:cubicBezTo>
                    <a:cubicBezTo>
                      <a:pt x="21" y="18"/>
                      <a:pt x="29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3759"/>
              <p:cNvSpPr/>
              <p:nvPr/>
            </p:nvSpPr>
            <p:spPr bwMode="auto">
              <a:xfrm>
                <a:off x="1223963" y="2466975"/>
                <a:ext cx="112713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5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3760"/>
              <p:cNvSpPr/>
              <p:nvPr/>
            </p:nvSpPr>
            <p:spPr bwMode="auto">
              <a:xfrm>
                <a:off x="1157288" y="2390775"/>
                <a:ext cx="98425" cy="104775"/>
              </a:xfrm>
              <a:custGeom>
                <a:avLst/>
                <a:gdLst>
                  <a:gd name="T0" fmla="*/ 31 w 31"/>
                  <a:gd name="T1" fmla="*/ 24 h 33"/>
                  <a:gd name="T2" fmla="*/ 10 w 31"/>
                  <a:gd name="T3" fmla="*/ 13 h 33"/>
                  <a:gd name="T4" fmla="*/ 31 w 31"/>
                  <a:gd name="T5" fmla="*/ 23 h 33"/>
                  <a:gd name="T6" fmla="*/ 0 w 31"/>
                  <a:gd name="T7" fmla="*/ 7 h 33"/>
                  <a:gd name="T8" fmla="*/ 31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31" y="24"/>
                    </a:moveTo>
                    <a:cubicBezTo>
                      <a:pt x="20" y="20"/>
                      <a:pt x="10" y="13"/>
                      <a:pt x="10" y="13"/>
                    </a:cubicBezTo>
                    <a:cubicBezTo>
                      <a:pt x="18" y="18"/>
                      <a:pt x="26" y="21"/>
                      <a:pt x="31" y="23"/>
                    </a:cubicBezTo>
                    <a:cubicBezTo>
                      <a:pt x="26" y="0"/>
                      <a:pt x="0" y="7"/>
                      <a:pt x="0" y="7"/>
                    </a:cubicBezTo>
                    <a:cubicBezTo>
                      <a:pt x="7" y="33"/>
                      <a:pt x="28" y="25"/>
                      <a:pt x="3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3761"/>
              <p:cNvSpPr/>
              <p:nvPr/>
            </p:nvSpPr>
            <p:spPr bwMode="auto">
              <a:xfrm>
                <a:off x="1112838" y="2286000"/>
                <a:ext cx="88900" cy="95250"/>
              </a:xfrm>
              <a:custGeom>
                <a:avLst/>
                <a:gdLst>
                  <a:gd name="T0" fmla="*/ 28 w 28"/>
                  <a:gd name="T1" fmla="*/ 24 h 30"/>
                  <a:gd name="T2" fmla="*/ 10 w 28"/>
                  <a:gd name="T3" fmla="*/ 10 h 30"/>
                  <a:gd name="T4" fmla="*/ 28 w 28"/>
                  <a:gd name="T5" fmla="*/ 23 h 30"/>
                  <a:gd name="T6" fmla="*/ 0 w 28"/>
                  <a:gd name="T7" fmla="*/ 3 h 30"/>
                  <a:gd name="T8" fmla="*/ 28 w 28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6" y="17"/>
                      <a:pt x="24" y="21"/>
                      <a:pt x="28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5" y="25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762"/>
              <p:cNvSpPr/>
              <p:nvPr/>
            </p:nvSpPr>
            <p:spPr bwMode="auto">
              <a:xfrm>
                <a:off x="1090613" y="2181225"/>
                <a:ext cx="95250" cy="88900"/>
              </a:xfrm>
              <a:custGeom>
                <a:avLst/>
                <a:gdLst>
                  <a:gd name="T0" fmla="*/ 25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5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2" y="28"/>
                      <a:pt x="2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763"/>
              <p:cNvSpPr/>
              <p:nvPr/>
            </p:nvSpPr>
            <p:spPr bwMode="auto">
              <a:xfrm>
                <a:off x="1096963" y="2070100"/>
                <a:ext cx="104775" cy="95250"/>
              </a:xfrm>
              <a:custGeom>
                <a:avLst/>
                <a:gdLst>
                  <a:gd name="T0" fmla="*/ 25 w 33"/>
                  <a:gd name="T1" fmla="*/ 30 h 30"/>
                  <a:gd name="T2" fmla="*/ 13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5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5" y="30"/>
                    </a:moveTo>
                    <a:cubicBezTo>
                      <a:pt x="18" y="22"/>
                      <a:pt x="13" y="10"/>
                      <a:pt x="13" y="10"/>
                    </a:cubicBezTo>
                    <a:cubicBezTo>
                      <a:pt x="17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6" name="Rectangle 24"/>
          <p:cNvSpPr>
            <a:spLocks noChangeArrowheads="1"/>
          </p:cNvSpPr>
          <p:nvPr/>
        </p:nvSpPr>
        <p:spPr bwMode="auto">
          <a:xfrm>
            <a:off x="4131564" y="4392493"/>
            <a:ext cx="1806776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引入了异常检测的思想，大大降低了迁移后宿主机剩余内存的标准差，并使解空间大大降低</a:t>
            </a:r>
            <a:endParaRPr lang="zh-CN" altLang="en-US" sz="1200" kern="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4763304" y="2330406"/>
            <a:ext cx="543296" cy="48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4318000" y="4011295"/>
            <a:ext cx="143383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引入异常检测的思想</a:t>
            </a:r>
            <a:endParaRPr lang="zh-CN" altLang="en-US" sz="12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4407823" y="4282385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6349700" y="2132949"/>
            <a:ext cx="1613399" cy="1612482"/>
            <a:chOff x="163513" y="1171575"/>
            <a:chExt cx="2795588" cy="2794000"/>
          </a:xfrm>
        </p:grpSpPr>
        <p:sp>
          <p:nvSpPr>
            <p:cNvPr id="91" name="Freeform 3735"/>
            <p:cNvSpPr/>
            <p:nvPr/>
          </p:nvSpPr>
          <p:spPr bwMode="auto">
            <a:xfrm>
              <a:off x="163513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1 w 880"/>
                <a:gd name="T33" fmla="*/ 61 h 880"/>
                <a:gd name="T34" fmla="*/ 206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6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0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1 w 880"/>
                <a:gd name="T93" fmla="*/ 574 h 880"/>
                <a:gd name="T94" fmla="*/ 855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5" y="355"/>
                    <a:pt x="855" y="355"/>
                    <a:pt x="855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1" y="305"/>
                    <a:pt x="841" y="305"/>
                    <a:pt x="841" y="305"/>
                  </a:cubicBezTo>
                  <a:cubicBezTo>
                    <a:pt x="821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5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59" y="137"/>
                    <a:pt x="743" y="121"/>
                    <a:pt x="721" y="123"/>
                  </a:cubicBezTo>
                  <a:cubicBezTo>
                    <a:pt x="720" y="123"/>
                    <a:pt x="720" y="123"/>
                    <a:pt x="720" y="123"/>
                  </a:cubicBezTo>
                  <a:cubicBezTo>
                    <a:pt x="698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6" y="59"/>
                    <a:pt x="272" y="69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6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6" y="794"/>
                    <a:pt x="206" y="794"/>
                    <a:pt x="206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1" y="819"/>
                    <a:pt x="251" y="819"/>
                    <a:pt x="251" y="819"/>
                  </a:cubicBezTo>
                  <a:cubicBezTo>
                    <a:pt x="272" y="811"/>
                    <a:pt x="296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8" y="755"/>
                    <a:pt x="720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59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5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1" y="584"/>
                    <a:pt x="841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5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Oval 3736"/>
            <p:cNvSpPr>
              <a:spLocks noChangeArrowheads="1"/>
            </p:cNvSpPr>
            <p:nvPr/>
          </p:nvSpPr>
          <p:spPr bwMode="auto">
            <a:xfrm>
              <a:off x="474663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737"/>
            <p:cNvSpPr/>
            <p:nvPr/>
          </p:nvSpPr>
          <p:spPr bwMode="auto">
            <a:xfrm>
              <a:off x="608012" y="1711325"/>
              <a:ext cx="1906587" cy="1781175"/>
            </a:xfrm>
            <a:custGeom>
              <a:avLst/>
              <a:gdLst>
                <a:gd name="T0" fmla="*/ 580 w 600"/>
                <a:gd name="T1" fmla="*/ 303 h 561"/>
                <a:gd name="T2" fmla="*/ 535 w 600"/>
                <a:gd name="T3" fmla="*/ 267 h 561"/>
                <a:gd name="T4" fmla="*/ 545 w 600"/>
                <a:gd name="T5" fmla="*/ 206 h 561"/>
                <a:gd name="T6" fmla="*/ 554 w 600"/>
                <a:gd name="T7" fmla="*/ 105 h 561"/>
                <a:gd name="T8" fmla="*/ 524 w 600"/>
                <a:gd name="T9" fmla="*/ 94 h 561"/>
                <a:gd name="T10" fmla="*/ 456 w 600"/>
                <a:gd name="T11" fmla="*/ 91 h 561"/>
                <a:gd name="T12" fmla="*/ 445 w 600"/>
                <a:gd name="T13" fmla="*/ 82 h 561"/>
                <a:gd name="T14" fmla="*/ 370 w 600"/>
                <a:gd name="T15" fmla="*/ 58 h 561"/>
                <a:gd name="T16" fmla="*/ 374 w 600"/>
                <a:gd name="T17" fmla="*/ 118 h 561"/>
                <a:gd name="T18" fmla="*/ 447 w 600"/>
                <a:gd name="T19" fmla="*/ 120 h 561"/>
                <a:gd name="T20" fmla="*/ 512 w 600"/>
                <a:gd name="T21" fmla="*/ 183 h 561"/>
                <a:gd name="T22" fmla="*/ 517 w 600"/>
                <a:gd name="T23" fmla="*/ 195 h 561"/>
                <a:gd name="T24" fmla="*/ 489 w 600"/>
                <a:gd name="T25" fmla="*/ 246 h 561"/>
                <a:gd name="T26" fmla="*/ 508 w 600"/>
                <a:gd name="T27" fmla="*/ 267 h 561"/>
                <a:gd name="T28" fmla="*/ 510 w 600"/>
                <a:gd name="T29" fmla="*/ 358 h 561"/>
                <a:gd name="T30" fmla="*/ 504 w 600"/>
                <a:gd name="T31" fmla="*/ 370 h 561"/>
                <a:gd name="T32" fmla="*/ 448 w 600"/>
                <a:gd name="T33" fmla="*/ 386 h 561"/>
                <a:gd name="T34" fmla="*/ 447 w 600"/>
                <a:gd name="T35" fmla="*/ 414 h 561"/>
                <a:gd name="T36" fmla="*/ 384 w 600"/>
                <a:gd name="T37" fmla="*/ 479 h 561"/>
                <a:gd name="T38" fmla="*/ 371 w 600"/>
                <a:gd name="T39" fmla="*/ 484 h 561"/>
                <a:gd name="T40" fmla="*/ 320 w 600"/>
                <a:gd name="T41" fmla="*/ 456 h 561"/>
                <a:gd name="T42" fmla="*/ 280 w 600"/>
                <a:gd name="T43" fmla="*/ 456 h 561"/>
                <a:gd name="T44" fmla="*/ 229 w 600"/>
                <a:gd name="T45" fmla="*/ 484 h 561"/>
                <a:gd name="T46" fmla="*/ 215 w 600"/>
                <a:gd name="T47" fmla="*/ 479 h 561"/>
                <a:gd name="T48" fmla="*/ 153 w 600"/>
                <a:gd name="T49" fmla="*/ 414 h 561"/>
                <a:gd name="T50" fmla="*/ 152 w 600"/>
                <a:gd name="T51" fmla="*/ 386 h 561"/>
                <a:gd name="T52" fmla="*/ 96 w 600"/>
                <a:gd name="T53" fmla="*/ 370 h 561"/>
                <a:gd name="T54" fmla="*/ 90 w 600"/>
                <a:gd name="T55" fmla="*/ 357 h 561"/>
                <a:gd name="T56" fmla="*/ 92 w 600"/>
                <a:gd name="T57" fmla="*/ 267 h 561"/>
                <a:gd name="T58" fmla="*/ 111 w 600"/>
                <a:gd name="T59" fmla="*/ 246 h 561"/>
                <a:gd name="T60" fmla="*/ 83 w 600"/>
                <a:gd name="T61" fmla="*/ 196 h 561"/>
                <a:gd name="T62" fmla="*/ 88 w 600"/>
                <a:gd name="T63" fmla="*/ 182 h 561"/>
                <a:gd name="T64" fmla="*/ 154 w 600"/>
                <a:gd name="T65" fmla="*/ 120 h 561"/>
                <a:gd name="T66" fmla="*/ 226 w 600"/>
                <a:gd name="T67" fmla="*/ 118 h 561"/>
                <a:gd name="T68" fmla="*/ 230 w 600"/>
                <a:gd name="T69" fmla="*/ 58 h 561"/>
                <a:gd name="T70" fmla="*/ 155 w 600"/>
                <a:gd name="T71" fmla="*/ 82 h 561"/>
                <a:gd name="T72" fmla="*/ 144 w 600"/>
                <a:gd name="T73" fmla="*/ 92 h 561"/>
                <a:gd name="T74" fmla="*/ 76 w 600"/>
                <a:gd name="T75" fmla="*/ 94 h 561"/>
                <a:gd name="T76" fmla="*/ 46 w 600"/>
                <a:gd name="T77" fmla="*/ 105 h 561"/>
                <a:gd name="T78" fmla="*/ 55 w 600"/>
                <a:gd name="T79" fmla="*/ 206 h 561"/>
                <a:gd name="T80" fmla="*/ 65 w 600"/>
                <a:gd name="T81" fmla="*/ 267 h 561"/>
                <a:gd name="T82" fmla="*/ 20 w 600"/>
                <a:gd name="T83" fmla="*/ 303 h 561"/>
                <a:gd name="T84" fmla="*/ 7 w 600"/>
                <a:gd name="T85" fmla="*/ 332 h 561"/>
                <a:gd name="T86" fmla="*/ 84 w 600"/>
                <a:gd name="T87" fmla="*/ 397 h 561"/>
                <a:gd name="T88" fmla="*/ 159 w 600"/>
                <a:gd name="T89" fmla="*/ 455 h 561"/>
                <a:gd name="T90" fmla="*/ 171 w 600"/>
                <a:gd name="T91" fmla="*/ 464 h 561"/>
                <a:gd name="T92" fmla="*/ 192 w 600"/>
                <a:gd name="T93" fmla="*/ 528 h 561"/>
                <a:gd name="T94" fmla="*/ 210 w 600"/>
                <a:gd name="T95" fmla="*/ 554 h 561"/>
                <a:gd name="T96" fmla="*/ 313 w 600"/>
                <a:gd name="T97" fmla="*/ 502 h 561"/>
                <a:gd name="T98" fmla="*/ 328 w 600"/>
                <a:gd name="T99" fmla="*/ 500 h 561"/>
                <a:gd name="T100" fmla="*/ 422 w 600"/>
                <a:gd name="T101" fmla="*/ 488 h 561"/>
                <a:gd name="T102" fmla="*/ 521 w 600"/>
                <a:gd name="T103" fmla="*/ 470 h 561"/>
                <a:gd name="T104" fmla="*/ 524 w 600"/>
                <a:gd name="T105" fmla="*/ 439 h 561"/>
                <a:gd name="T106" fmla="*/ 510 w 600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561">
                  <a:moveTo>
                    <a:pt x="542" y="337"/>
                  </a:moveTo>
                  <a:cubicBezTo>
                    <a:pt x="533" y="341"/>
                    <a:pt x="523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8" y="288"/>
                    <a:pt x="600" y="254"/>
                    <a:pt x="600" y="254"/>
                  </a:cubicBezTo>
                  <a:cubicBezTo>
                    <a:pt x="600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5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2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3" y="133"/>
                    <a:pt x="521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7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1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4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6" y="16"/>
                    <a:pt x="350" y="21"/>
                    <a:pt x="350" y="21"/>
                  </a:cubicBezTo>
                  <a:cubicBezTo>
                    <a:pt x="350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3" y="87"/>
                  </a:cubicBezTo>
                  <a:cubicBezTo>
                    <a:pt x="383" y="100"/>
                    <a:pt x="374" y="118"/>
                    <a:pt x="374" y="118"/>
                  </a:cubicBezTo>
                  <a:cubicBezTo>
                    <a:pt x="374" y="118"/>
                    <a:pt x="398" y="125"/>
                    <a:pt x="418" y="119"/>
                  </a:cubicBezTo>
                  <a:cubicBezTo>
                    <a:pt x="438" y="113"/>
                    <a:pt x="448" y="102"/>
                    <a:pt x="452" y="97"/>
                  </a:cubicBezTo>
                  <a:cubicBezTo>
                    <a:pt x="463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3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2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5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8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1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7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3" y="441"/>
                    <a:pt x="451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4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2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0" y="437"/>
                    <a:pt x="320" y="456"/>
                  </a:cubicBezTo>
                  <a:cubicBezTo>
                    <a:pt x="311" y="474"/>
                    <a:pt x="311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1" y="444"/>
                    <a:pt x="246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1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5" y="479"/>
                  </a:cubicBezTo>
                  <a:cubicBezTo>
                    <a:pt x="201" y="474"/>
                    <a:pt x="188" y="467"/>
                    <a:pt x="175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6" y="441"/>
                    <a:pt x="164" y="450"/>
                  </a:cubicBezTo>
                  <a:cubicBezTo>
                    <a:pt x="155" y="444"/>
                    <a:pt x="146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2" y="383"/>
                    <a:pt x="116" y="398"/>
                    <a:pt x="121" y="408"/>
                  </a:cubicBezTo>
                  <a:cubicBezTo>
                    <a:pt x="111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6" y="343"/>
                  </a:cubicBezTo>
                  <a:cubicBezTo>
                    <a:pt x="137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99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6" y="314"/>
                  </a:cubicBezTo>
                  <a:cubicBezTo>
                    <a:pt x="83" y="313"/>
                    <a:pt x="97" y="310"/>
                    <a:pt x="113" y="296"/>
                  </a:cubicBezTo>
                  <a:cubicBezTo>
                    <a:pt x="128" y="281"/>
                    <a:pt x="134" y="257"/>
                    <a:pt x="134" y="257"/>
                  </a:cubicBezTo>
                  <a:cubicBezTo>
                    <a:pt x="134" y="257"/>
                    <a:pt x="114" y="256"/>
                    <a:pt x="92" y="267"/>
                  </a:cubicBezTo>
                  <a:cubicBezTo>
                    <a:pt x="80" y="273"/>
                    <a:pt x="75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3" y="256"/>
                    <a:pt x="111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3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8" y="210"/>
                    <a:pt x="83" y="196"/>
                  </a:cubicBezTo>
                  <a:cubicBezTo>
                    <a:pt x="89" y="198"/>
                    <a:pt x="103" y="203"/>
                    <a:pt x="123" y="198"/>
                  </a:cubicBezTo>
                  <a:cubicBezTo>
                    <a:pt x="144" y="193"/>
                    <a:pt x="161" y="176"/>
                    <a:pt x="161" y="176"/>
                  </a:cubicBezTo>
                  <a:cubicBezTo>
                    <a:pt x="161" y="176"/>
                    <a:pt x="145" y="164"/>
                    <a:pt x="120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0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3" y="37"/>
                    <a:pt x="189" y="53"/>
                    <a:pt x="188" y="61"/>
                  </a:cubicBezTo>
                  <a:cubicBezTo>
                    <a:pt x="176" y="67"/>
                    <a:pt x="166" y="74"/>
                    <a:pt x="155" y="82"/>
                  </a:cubicBezTo>
                  <a:cubicBezTo>
                    <a:pt x="161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2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8" y="92"/>
                  </a:cubicBezTo>
                  <a:cubicBezTo>
                    <a:pt x="114" y="58"/>
                    <a:pt x="97" y="45"/>
                    <a:pt x="97" y="45"/>
                  </a:cubicBezTo>
                  <a:cubicBezTo>
                    <a:pt x="97" y="45"/>
                    <a:pt x="74" y="71"/>
                    <a:pt x="76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2" y="179"/>
                  </a:cubicBezTo>
                  <a:cubicBezTo>
                    <a:pt x="83" y="168"/>
                    <a:pt x="83" y="155"/>
                    <a:pt x="79" y="145"/>
                  </a:cubicBezTo>
                  <a:cubicBezTo>
                    <a:pt x="67" y="113"/>
                    <a:pt x="46" y="105"/>
                    <a:pt x="46" y="105"/>
                  </a:cubicBezTo>
                  <a:cubicBezTo>
                    <a:pt x="46" y="105"/>
                    <a:pt x="31" y="136"/>
                    <a:pt x="39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2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3" y="177"/>
                    <a:pt x="13" y="177"/>
                  </a:cubicBezTo>
                  <a:cubicBezTo>
                    <a:pt x="13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5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6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7" y="365"/>
                    <a:pt x="39" y="375"/>
                  </a:cubicBezTo>
                  <a:cubicBezTo>
                    <a:pt x="61" y="384"/>
                    <a:pt x="83" y="376"/>
                    <a:pt x="90" y="373"/>
                  </a:cubicBezTo>
                  <a:cubicBezTo>
                    <a:pt x="97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2" y="435"/>
                    <a:pt x="76" y="439"/>
                  </a:cubicBezTo>
                  <a:cubicBezTo>
                    <a:pt x="99" y="443"/>
                    <a:pt x="118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4" y="493"/>
                    <a:pt x="128" y="491"/>
                  </a:cubicBezTo>
                  <a:cubicBezTo>
                    <a:pt x="152" y="489"/>
                    <a:pt x="167" y="471"/>
                    <a:pt x="171" y="464"/>
                  </a:cubicBezTo>
                  <a:cubicBezTo>
                    <a:pt x="184" y="472"/>
                    <a:pt x="198" y="479"/>
                    <a:pt x="213" y="485"/>
                  </a:cubicBezTo>
                  <a:cubicBezTo>
                    <a:pt x="202" y="484"/>
                    <a:pt x="188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1" y="495"/>
                    <a:pt x="257" y="498"/>
                    <a:pt x="272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2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2" y="533"/>
                    <a:pt x="286" y="510"/>
                    <a:pt x="287" y="502"/>
                  </a:cubicBezTo>
                  <a:cubicBezTo>
                    <a:pt x="291" y="502"/>
                    <a:pt x="296" y="502"/>
                    <a:pt x="300" y="502"/>
                  </a:cubicBezTo>
                  <a:cubicBezTo>
                    <a:pt x="304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0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3" y="498"/>
                    <a:pt x="359" y="495"/>
                    <a:pt x="373" y="490"/>
                  </a:cubicBezTo>
                  <a:cubicBezTo>
                    <a:pt x="376" y="498"/>
                    <a:pt x="386" y="520"/>
                    <a:pt x="408" y="528"/>
                  </a:cubicBezTo>
                  <a:cubicBezTo>
                    <a:pt x="430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1" y="470"/>
                    <a:pt x="521" y="470"/>
                  </a:cubicBezTo>
                  <a:cubicBezTo>
                    <a:pt x="521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1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6" y="406"/>
                    <a:pt x="566" y="406"/>
                  </a:cubicBezTo>
                  <a:cubicBezTo>
                    <a:pt x="566" y="406"/>
                    <a:pt x="550" y="393"/>
                    <a:pt x="516" y="397"/>
                  </a:cubicBezTo>
                  <a:cubicBezTo>
                    <a:pt x="505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3" y="332"/>
                    <a:pt x="593" y="332"/>
                  </a:cubicBezTo>
                  <a:cubicBezTo>
                    <a:pt x="593" y="332"/>
                    <a:pt x="574" y="324"/>
                    <a:pt x="542" y="337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738"/>
            <p:cNvSpPr>
              <a:spLocks noEditPoints="1"/>
            </p:cNvSpPr>
            <p:nvPr/>
          </p:nvSpPr>
          <p:spPr bwMode="auto">
            <a:xfrm>
              <a:off x="661988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8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1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0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19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4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89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8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1090613" y="2070100"/>
              <a:ext cx="941388" cy="647700"/>
              <a:chOff x="1090613" y="2070100"/>
              <a:chExt cx="941388" cy="647700"/>
            </a:xfrm>
          </p:grpSpPr>
          <p:sp>
            <p:nvSpPr>
              <p:cNvPr id="96" name="Freeform 3739"/>
              <p:cNvSpPr/>
              <p:nvPr/>
            </p:nvSpPr>
            <p:spPr bwMode="auto">
              <a:xfrm>
                <a:off x="1835151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6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740"/>
              <p:cNvSpPr/>
              <p:nvPr/>
            </p:nvSpPr>
            <p:spPr bwMode="auto">
              <a:xfrm>
                <a:off x="1822451" y="2190750"/>
                <a:ext cx="95250" cy="88900"/>
              </a:xfrm>
              <a:custGeom>
                <a:avLst/>
                <a:gdLst>
                  <a:gd name="T0" fmla="*/ 24 w 30"/>
                  <a:gd name="T1" fmla="*/ 28 h 28"/>
                  <a:gd name="T2" fmla="*/ 10 w 30"/>
                  <a:gd name="T3" fmla="*/ 9 h 28"/>
                  <a:gd name="T4" fmla="*/ 25 w 30"/>
                  <a:gd name="T5" fmla="*/ 28 h 28"/>
                  <a:gd name="T6" fmla="*/ 3 w 30"/>
                  <a:gd name="T7" fmla="*/ 0 h 28"/>
                  <a:gd name="T8" fmla="*/ 24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4" y="28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20" y="18"/>
                      <a:pt x="25" y="28"/>
                    </a:cubicBezTo>
                    <a:cubicBezTo>
                      <a:pt x="25" y="25"/>
                      <a:pt x="30" y="2"/>
                      <a:pt x="3" y="0"/>
                    </a:cubicBezTo>
                    <a:cubicBezTo>
                      <a:pt x="3" y="0"/>
                      <a:pt x="0" y="26"/>
                      <a:pt x="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741"/>
              <p:cNvSpPr/>
              <p:nvPr/>
            </p:nvSpPr>
            <p:spPr bwMode="auto">
              <a:xfrm>
                <a:off x="1803401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2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742"/>
              <p:cNvSpPr/>
              <p:nvPr/>
            </p:nvSpPr>
            <p:spPr bwMode="auto">
              <a:xfrm>
                <a:off x="1755776" y="2333625"/>
                <a:ext cx="107950" cy="101600"/>
              </a:xfrm>
              <a:custGeom>
                <a:avLst/>
                <a:gdLst>
                  <a:gd name="T0" fmla="*/ 21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1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1" y="32"/>
                    </a:moveTo>
                    <a:cubicBezTo>
                      <a:pt x="20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743"/>
              <p:cNvSpPr/>
              <p:nvPr/>
            </p:nvSpPr>
            <p:spPr bwMode="auto">
              <a:xfrm>
                <a:off x="1685926" y="2387600"/>
                <a:ext cx="120650" cy="111125"/>
              </a:xfrm>
              <a:custGeom>
                <a:avLst/>
                <a:gdLst>
                  <a:gd name="T0" fmla="*/ 19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5 w 38"/>
                  <a:gd name="T7" fmla="*/ 0 h 35"/>
                  <a:gd name="T8" fmla="*/ 19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19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5" y="0"/>
                    </a:cubicBezTo>
                    <a:cubicBezTo>
                      <a:pt x="15" y="0"/>
                      <a:pt x="0" y="21"/>
                      <a:pt x="19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744"/>
              <p:cNvSpPr/>
              <p:nvPr/>
            </p:nvSpPr>
            <p:spPr bwMode="auto">
              <a:xfrm>
                <a:off x="1600201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7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745"/>
              <p:cNvSpPr/>
              <p:nvPr/>
            </p:nvSpPr>
            <p:spPr bwMode="auto">
              <a:xfrm>
                <a:off x="1682751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746"/>
              <p:cNvSpPr/>
              <p:nvPr/>
            </p:nvSpPr>
            <p:spPr bwMode="auto">
              <a:xfrm>
                <a:off x="1787526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3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3" y="17"/>
                    </a:cubicBezTo>
                    <a:cubicBezTo>
                      <a:pt x="23" y="17"/>
                      <a:pt x="11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3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747"/>
              <p:cNvSpPr/>
              <p:nvPr/>
            </p:nvSpPr>
            <p:spPr bwMode="auto">
              <a:xfrm>
                <a:off x="1866901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4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748"/>
              <p:cNvSpPr/>
              <p:nvPr/>
            </p:nvSpPr>
            <p:spPr bwMode="auto">
              <a:xfrm>
                <a:off x="1920876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749"/>
              <p:cNvSpPr/>
              <p:nvPr/>
            </p:nvSpPr>
            <p:spPr bwMode="auto">
              <a:xfrm>
                <a:off x="1936751" y="2181225"/>
                <a:ext cx="95250" cy="88900"/>
              </a:xfrm>
              <a:custGeom>
                <a:avLst/>
                <a:gdLst>
                  <a:gd name="T0" fmla="*/ 4 w 30"/>
                  <a:gd name="T1" fmla="*/ 27 h 28"/>
                  <a:gd name="T2" fmla="*/ 19 w 30"/>
                  <a:gd name="T3" fmla="*/ 9 h 28"/>
                  <a:gd name="T4" fmla="*/ 5 w 30"/>
                  <a:gd name="T5" fmla="*/ 28 h 28"/>
                  <a:gd name="T6" fmla="*/ 26 w 30"/>
                  <a:gd name="T7" fmla="*/ 0 h 28"/>
                  <a:gd name="T8" fmla="*/ 4 w 30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4" y="27"/>
                    </a:moveTo>
                    <a:cubicBezTo>
                      <a:pt x="8" y="24"/>
                      <a:pt x="14" y="18"/>
                      <a:pt x="19" y="9"/>
                    </a:cubicBezTo>
                    <a:cubicBezTo>
                      <a:pt x="19" y="9"/>
                      <a:pt x="13" y="20"/>
                      <a:pt x="5" y="28"/>
                    </a:cubicBezTo>
                    <a:cubicBezTo>
                      <a:pt x="8" y="28"/>
                      <a:pt x="30" y="27"/>
                      <a:pt x="26" y="0"/>
                    </a:cubicBezTo>
                    <a:cubicBezTo>
                      <a:pt x="26" y="0"/>
                      <a:pt x="0" y="4"/>
                      <a:pt x="4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750"/>
              <p:cNvSpPr/>
              <p:nvPr/>
            </p:nvSpPr>
            <p:spPr bwMode="auto">
              <a:xfrm>
                <a:off x="1920876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5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5" y="0"/>
                    </a:cubicBezTo>
                    <a:cubicBezTo>
                      <a:pt x="25" y="0"/>
                      <a:pt x="0" y="7"/>
                      <a:pt x="7" y="29"/>
                    </a:cubicBezTo>
                    <a:cubicBezTo>
                      <a:pt x="10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751"/>
              <p:cNvSpPr>
                <a:spLocks noEditPoints="1"/>
              </p:cNvSpPr>
              <p:nvPr/>
            </p:nvSpPr>
            <p:spPr bwMode="auto">
              <a:xfrm>
                <a:off x="1182688" y="2136775"/>
                <a:ext cx="757238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6 w 238"/>
                  <a:gd name="T25" fmla="*/ 3 h 183"/>
                  <a:gd name="T26" fmla="*/ 5 w 238"/>
                  <a:gd name="T27" fmla="*/ 1 h 183"/>
                  <a:gd name="T28" fmla="*/ 2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5 w 238"/>
                  <a:gd name="T35" fmla="*/ 142 h 183"/>
                  <a:gd name="T36" fmla="*/ 86 w 238"/>
                  <a:gd name="T37" fmla="*/ 151 h 183"/>
                  <a:gd name="T38" fmla="*/ 94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1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19 w 238"/>
                  <a:gd name="T63" fmla="*/ 137 h 183"/>
                  <a:gd name="T64" fmla="*/ 119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3 w 238"/>
                  <a:gd name="T79" fmla="*/ 171 h 183"/>
                  <a:gd name="T80" fmla="*/ 123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4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2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4 w 238"/>
                  <a:gd name="T105" fmla="*/ 151 h 183"/>
                  <a:gd name="T106" fmla="*/ 148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3 w 238"/>
                  <a:gd name="T113" fmla="*/ 136 h 183"/>
                  <a:gd name="T114" fmla="*/ 123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8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7" y="131"/>
                      <a:pt x="184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6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7" y="138"/>
                      <a:pt x="85" y="142"/>
                    </a:cubicBezTo>
                    <a:cubicBezTo>
                      <a:pt x="84" y="144"/>
                      <a:pt x="84" y="147"/>
                      <a:pt x="86" y="151"/>
                    </a:cubicBezTo>
                    <a:cubicBezTo>
                      <a:pt x="89" y="154"/>
                      <a:pt x="91" y="155"/>
                      <a:pt x="94" y="155"/>
                    </a:cubicBezTo>
                    <a:cubicBezTo>
                      <a:pt x="102" y="155"/>
                      <a:pt x="109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09" y="180"/>
                      <a:pt x="104" y="179"/>
                      <a:pt x="104" y="179"/>
                    </a:cubicBezTo>
                    <a:cubicBezTo>
                      <a:pt x="102" y="179"/>
                      <a:pt x="101" y="180"/>
                      <a:pt x="101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71"/>
                      <a:pt x="119" y="171"/>
                      <a:pt x="119" y="171"/>
                    </a:cubicBezTo>
                    <a:cubicBezTo>
                      <a:pt x="119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4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3" y="174"/>
                      <a:pt x="123" y="171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4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1" y="140"/>
                      <a:pt x="104" y="136"/>
                      <a:pt x="112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4" y="151"/>
                    </a:cubicBezTo>
                    <a:close/>
                    <a:moveTo>
                      <a:pt x="148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8" y="142"/>
                      <a:pt x="123" y="136"/>
                    </a:cubicBezTo>
                    <a:cubicBezTo>
                      <a:pt x="123" y="135"/>
                      <a:pt x="123" y="135"/>
                      <a:pt x="123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752"/>
              <p:cNvSpPr/>
              <p:nvPr/>
            </p:nvSpPr>
            <p:spPr bwMode="auto">
              <a:xfrm>
                <a:off x="1195388" y="2092325"/>
                <a:ext cx="92075" cy="88900"/>
              </a:xfrm>
              <a:custGeom>
                <a:avLst/>
                <a:gdLst>
                  <a:gd name="T0" fmla="*/ 19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19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9" y="9"/>
                    </a:moveTo>
                    <a:cubicBezTo>
                      <a:pt x="13" y="16"/>
                      <a:pt x="8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19" y="9"/>
                      <a:pt x="1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753"/>
              <p:cNvSpPr/>
              <p:nvPr/>
            </p:nvSpPr>
            <p:spPr bwMode="auto">
              <a:xfrm>
                <a:off x="1204913" y="2190750"/>
                <a:ext cx="95250" cy="88900"/>
              </a:xfrm>
              <a:custGeom>
                <a:avLst/>
                <a:gdLst>
                  <a:gd name="T0" fmla="*/ 5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754"/>
              <p:cNvSpPr/>
              <p:nvPr/>
            </p:nvSpPr>
            <p:spPr bwMode="auto">
              <a:xfrm>
                <a:off x="1227138" y="2270125"/>
                <a:ext cx="93663" cy="85725"/>
              </a:xfrm>
              <a:custGeom>
                <a:avLst/>
                <a:gdLst>
                  <a:gd name="T0" fmla="*/ 5 w 29"/>
                  <a:gd name="T1" fmla="*/ 27 h 27"/>
                  <a:gd name="T2" fmla="*/ 19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19" y="9"/>
                      <a:pt x="19" y="9"/>
                    </a:cubicBezTo>
                    <a:cubicBezTo>
                      <a:pt x="13" y="16"/>
                      <a:pt x="8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755"/>
              <p:cNvSpPr/>
              <p:nvPr/>
            </p:nvSpPr>
            <p:spPr bwMode="auto">
              <a:xfrm>
                <a:off x="1258888" y="2333625"/>
                <a:ext cx="112713" cy="101600"/>
              </a:xfrm>
              <a:custGeom>
                <a:avLst/>
                <a:gdLst>
                  <a:gd name="T0" fmla="*/ 12 w 35"/>
                  <a:gd name="T1" fmla="*/ 32 h 32"/>
                  <a:gd name="T2" fmla="*/ 20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0" y="11"/>
                      <a:pt x="20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756"/>
              <p:cNvSpPr/>
              <p:nvPr/>
            </p:nvSpPr>
            <p:spPr bwMode="auto">
              <a:xfrm>
                <a:off x="1320801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7" y="21"/>
                      <a:pt x="17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757"/>
              <p:cNvSpPr/>
              <p:nvPr/>
            </p:nvSpPr>
            <p:spPr bwMode="auto">
              <a:xfrm>
                <a:off x="1406526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758"/>
              <p:cNvSpPr/>
              <p:nvPr/>
            </p:nvSpPr>
            <p:spPr bwMode="auto">
              <a:xfrm>
                <a:off x="1330326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3" y="17"/>
                      <a:pt x="35" y="14"/>
                    </a:cubicBezTo>
                    <a:cubicBezTo>
                      <a:pt x="24" y="18"/>
                      <a:pt x="12" y="19"/>
                      <a:pt x="12" y="19"/>
                    </a:cubicBezTo>
                    <a:cubicBezTo>
                      <a:pt x="21" y="18"/>
                      <a:pt x="29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759"/>
              <p:cNvSpPr/>
              <p:nvPr/>
            </p:nvSpPr>
            <p:spPr bwMode="auto">
              <a:xfrm>
                <a:off x="1223963" y="2466975"/>
                <a:ext cx="112713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5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760"/>
              <p:cNvSpPr/>
              <p:nvPr/>
            </p:nvSpPr>
            <p:spPr bwMode="auto">
              <a:xfrm>
                <a:off x="1157288" y="2390775"/>
                <a:ext cx="98425" cy="104775"/>
              </a:xfrm>
              <a:custGeom>
                <a:avLst/>
                <a:gdLst>
                  <a:gd name="T0" fmla="*/ 31 w 31"/>
                  <a:gd name="T1" fmla="*/ 24 h 33"/>
                  <a:gd name="T2" fmla="*/ 10 w 31"/>
                  <a:gd name="T3" fmla="*/ 13 h 33"/>
                  <a:gd name="T4" fmla="*/ 31 w 31"/>
                  <a:gd name="T5" fmla="*/ 23 h 33"/>
                  <a:gd name="T6" fmla="*/ 0 w 31"/>
                  <a:gd name="T7" fmla="*/ 7 h 33"/>
                  <a:gd name="T8" fmla="*/ 31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31" y="24"/>
                    </a:moveTo>
                    <a:cubicBezTo>
                      <a:pt x="20" y="20"/>
                      <a:pt x="10" y="13"/>
                      <a:pt x="10" y="13"/>
                    </a:cubicBezTo>
                    <a:cubicBezTo>
                      <a:pt x="18" y="18"/>
                      <a:pt x="26" y="21"/>
                      <a:pt x="31" y="23"/>
                    </a:cubicBezTo>
                    <a:cubicBezTo>
                      <a:pt x="26" y="0"/>
                      <a:pt x="0" y="7"/>
                      <a:pt x="0" y="7"/>
                    </a:cubicBezTo>
                    <a:cubicBezTo>
                      <a:pt x="7" y="33"/>
                      <a:pt x="28" y="25"/>
                      <a:pt x="3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761"/>
              <p:cNvSpPr/>
              <p:nvPr/>
            </p:nvSpPr>
            <p:spPr bwMode="auto">
              <a:xfrm>
                <a:off x="1112838" y="2286000"/>
                <a:ext cx="88900" cy="95250"/>
              </a:xfrm>
              <a:custGeom>
                <a:avLst/>
                <a:gdLst>
                  <a:gd name="T0" fmla="*/ 28 w 28"/>
                  <a:gd name="T1" fmla="*/ 24 h 30"/>
                  <a:gd name="T2" fmla="*/ 10 w 28"/>
                  <a:gd name="T3" fmla="*/ 10 h 30"/>
                  <a:gd name="T4" fmla="*/ 28 w 28"/>
                  <a:gd name="T5" fmla="*/ 23 h 30"/>
                  <a:gd name="T6" fmla="*/ 0 w 28"/>
                  <a:gd name="T7" fmla="*/ 3 h 30"/>
                  <a:gd name="T8" fmla="*/ 28 w 28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6" y="17"/>
                      <a:pt x="24" y="21"/>
                      <a:pt x="28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5" y="25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762"/>
              <p:cNvSpPr/>
              <p:nvPr/>
            </p:nvSpPr>
            <p:spPr bwMode="auto">
              <a:xfrm>
                <a:off x="1090613" y="2181225"/>
                <a:ext cx="95250" cy="88900"/>
              </a:xfrm>
              <a:custGeom>
                <a:avLst/>
                <a:gdLst>
                  <a:gd name="T0" fmla="*/ 25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5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2" y="28"/>
                      <a:pt x="2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3763"/>
              <p:cNvSpPr/>
              <p:nvPr/>
            </p:nvSpPr>
            <p:spPr bwMode="auto">
              <a:xfrm>
                <a:off x="1096963" y="2070100"/>
                <a:ext cx="104775" cy="95250"/>
              </a:xfrm>
              <a:custGeom>
                <a:avLst/>
                <a:gdLst>
                  <a:gd name="T0" fmla="*/ 25 w 33"/>
                  <a:gd name="T1" fmla="*/ 30 h 30"/>
                  <a:gd name="T2" fmla="*/ 13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5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5" y="30"/>
                    </a:moveTo>
                    <a:cubicBezTo>
                      <a:pt x="18" y="22"/>
                      <a:pt x="13" y="10"/>
                      <a:pt x="13" y="10"/>
                    </a:cubicBezTo>
                    <a:cubicBezTo>
                      <a:pt x="17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1" name="Rectangle 24"/>
          <p:cNvSpPr>
            <a:spLocks noChangeArrowheads="1"/>
          </p:cNvSpPr>
          <p:nvPr/>
        </p:nvSpPr>
        <p:spPr bwMode="auto">
          <a:xfrm>
            <a:off x="6253012" y="4392493"/>
            <a:ext cx="1806776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针对模拟退火算法存在的重复调度问题，消减掉无用的重复调度过程，使调度时常变的更短</a:t>
            </a:r>
            <a:endParaRPr lang="zh-CN" altLang="en-US" sz="1200" kern="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6884752" y="2330406"/>
            <a:ext cx="543296" cy="48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3" name="Rectangle 24"/>
          <p:cNvSpPr>
            <a:spLocks noChangeArrowheads="1"/>
          </p:cNvSpPr>
          <p:nvPr/>
        </p:nvSpPr>
        <p:spPr bwMode="auto">
          <a:xfrm>
            <a:off x="6496050" y="4011295"/>
            <a:ext cx="143319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消减虚机的重复调度</a:t>
            </a:r>
            <a:endParaRPr lang="zh-CN" altLang="en-US" sz="12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6529271" y="4282385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83300" y="2132949"/>
            <a:ext cx="1613399" cy="1612482"/>
            <a:chOff x="163513" y="1171575"/>
            <a:chExt cx="2795588" cy="2794000"/>
          </a:xfrm>
        </p:grpSpPr>
        <p:sp>
          <p:nvSpPr>
            <p:cNvPr id="126" name="Freeform 3735"/>
            <p:cNvSpPr/>
            <p:nvPr/>
          </p:nvSpPr>
          <p:spPr bwMode="auto">
            <a:xfrm>
              <a:off x="163513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1 w 880"/>
                <a:gd name="T33" fmla="*/ 61 h 880"/>
                <a:gd name="T34" fmla="*/ 206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6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0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1 w 880"/>
                <a:gd name="T93" fmla="*/ 574 h 880"/>
                <a:gd name="T94" fmla="*/ 855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5" y="355"/>
                    <a:pt x="855" y="355"/>
                    <a:pt x="855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1" y="305"/>
                    <a:pt x="841" y="305"/>
                    <a:pt x="841" y="305"/>
                  </a:cubicBezTo>
                  <a:cubicBezTo>
                    <a:pt x="821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5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59" y="137"/>
                    <a:pt x="743" y="121"/>
                    <a:pt x="721" y="123"/>
                  </a:cubicBezTo>
                  <a:cubicBezTo>
                    <a:pt x="720" y="123"/>
                    <a:pt x="720" y="123"/>
                    <a:pt x="720" y="123"/>
                  </a:cubicBezTo>
                  <a:cubicBezTo>
                    <a:pt x="698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6" y="59"/>
                    <a:pt x="272" y="69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6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6" y="794"/>
                    <a:pt x="206" y="794"/>
                    <a:pt x="206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1" y="819"/>
                    <a:pt x="251" y="819"/>
                    <a:pt x="251" y="819"/>
                  </a:cubicBezTo>
                  <a:cubicBezTo>
                    <a:pt x="272" y="811"/>
                    <a:pt x="296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8" y="755"/>
                    <a:pt x="720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59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5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1" y="584"/>
                    <a:pt x="841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5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Oval 3736"/>
            <p:cNvSpPr>
              <a:spLocks noChangeArrowheads="1"/>
            </p:cNvSpPr>
            <p:nvPr/>
          </p:nvSpPr>
          <p:spPr bwMode="auto">
            <a:xfrm>
              <a:off x="474663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737"/>
            <p:cNvSpPr/>
            <p:nvPr/>
          </p:nvSpPr>
          <p:spPr bwMode="auto">
            <a:xfrm>
              <a:off x="608012" y="1711325"/>
              <a:ext cx="1906587" cy="1781175"/>
            </a:xfrm>
            <a:custGeom>
              <a:avLst/>
              <a:gdLst>
                <a:gd name="T0" fmla="*/ 580 w 600"/>
                <a:gd name="T1" fmla="*/ 303 h 561"/>
                <a:gd name="T2" fmla="*/ 535 w 600"/>
                <a:gd name="T3" fmla="*/ 267 h 561"/>
                <a:gd name="T4" fmla="*/ 545 w 600"/>
                <a:gd name="T5" fmla="*/ 206 h 561"/>
                <a:gd name="T6" fmla="*/ 554 w 600"/>
                <a:gd name="T7" fmla="*/ 105 h 561"/>
                <a:gd name="T8" fmla="*/ 524 w 600"/>
                <a:gd name="T9" fmla="*/ 94 h 561"/>
                <a:gd name="T10" fmla="*/ 456 w 600"/>
                <a:gd name="T11" fmla="*/ 91 h 561"/>
                <a:gd name="T12" fmla="*/ 445 w 600"/>
                <a:gd name="T13" fmla="*/ 82 h 561"/>
                <a:gd name="T14" fmla="*/ 370 w 600"/>
                <a:gd name="T15" fmla="*/ 58 h 561"/>
                <a:gd name="T16" fmla="*/ 374 w 600"/>
                <a:gd name="T17" fmla="*/ 118 h 561"/>
                <a:gd name="T18" fmla="*/ 447 w 600"/>
                <a:gd name="T19" fmla="*/ 120 h 561"/>
                <a:gd name="T20" fmla="*/ 512 w 600"/>
                <a:gd name="T21" fmla="*/ 183 h 561"/>
                <a:gd name="T22" fmla="*/ 517 w 600"/>
                <a:gd name="T23" fmla="*/ 195 h 561"/>
                <a:gd name="T24" fmla="*/ 489 w 600"/>
                <a:gd name="T25" fmla="*/ 246 h 561"/>
                <a:gd name="T26" fmla="*/ 508 w 600"/>
                <a:gd name="T27" fmla="*/ 267 h 561"/>
                <a:gd name="T28" fmla="*/ 510 w 600"/>
                <a:gd name="T29" fmla="*/ 358 h 561"/>
                <a:gd name="T30" fmla="*/ 504 w 600"/>
                <a:gd name="T31" fmla="*/ 370 h 561"/>
                <a:gd name="T32" fmla="*/ 448 w 600"/>
                <a:gd name="T33" fmla="*/ 386 h 561"/>
                <a:gd name="T34" fmla="*/ 447 w 600"/>
                <a:gd name="T35" fmla="*/ 414 h 561"/>
                <a:gd name="T36" fmla="*/ 384 w 600"/>
                <a:gd name="T37" fmla="*/ 479 h 561"/>
                <a:gd name="T38" fmla="*/ 371 w 600"/>
                <a:gd name="T39" fmla="*/ 484 h 561"/>
                <a:gd name="T40" fmla="*/ 320 w 600"/>
                <a:gd name="T41" fmla="*/ 456 h 561"/>
                <a:gd name="T42" fmla="*/ 280 w 600"/>
                <a:gd name="T43" fmla="*/ 456 h 561"/>
                <a:gd name="T44" fmla="*/ 229 w 600"/>
                <a:gd name="T45" fmla="*/ 484 h 561"/>
                <a:gd name="T46" fmla="*/ 215 w 600"/>
                <a:gd name="T47" fmla="*/ 479 h 561"/>
                <a:gd name="T48" fmla="*/ 153 w 600"/>
                <a:gd name="T49" fmla="*/ 414 h 561"/>
                <a:gd name="T50" fmla="*/ 152 w 600"/>
                <a:gd name="T51" fmla="*/ 386 h 561"/>
                <a:gd name="T52" fmla="*/ 96 w 600"/>
                <a:gd name="T53" fmla="*/ 370 h 561"/>
                <a:gd name="T54" fmla="*/ 90 w 600"/>
                <a:gd name="T55" fmla="*/ 357 h 561"/>
                <a:gd name="T56" fmla="*/ 92 w 600"/>
                <a:gd name="T57" fmla="*/ 267 h 561"/>
                <a:gd name="T58" fmla="*/ 111 w 600"/>
                <a:gd name="T59" fmla="*/ 246 h 561"/>
                <a:gd name="T60" fmla="*/ 83 w 600"/>
                <a:gd name="T61" fmla="*/ 196 h 561"/>
                <a:gd name="T62" fmla="*/ 88 w 600"/>
                <a:gd name="T63" fmla="*/ 182 h 561"/>
                <a:gd name="T64" fmla="*/ 154 w 600"/>
                <a:gd name="T65" fmla="*/ 120 h 561"/>
                <a:gd name="T66" fmla="*/ 226 w 600"/>
                <a:gd name="T67" fmla="*/ 118 h 561"/>
                <a:gd name="T68" fmla="*/ 230 w 600"/>
                <a:gd name="T69" fmla="*/ 58 h 561"/>
                <a:gd name="T70" fmla="*/ 155 w 600"/>
                <a:gd name="T71" fmla="*/ 82 h 561"/>
                <a:gd name="T72" fmla="*/ 144 w 600"/>
                <a:gd name="T73" fmla="*/ 92 h 561"/>
                <a:gd name="T74" fmla="*/ 76 w 600"/>
                <a:gd name="T75" fmla="*/ 94 h 561"/>
                <a:gd name="T76" fmla="*/ 46 w 600"/>
                <a:gd name="T77" fmla="*/ 105 h 561"/>
                <a:gd name="T78" fmla="*/ 55 w 600"/>
                <a:gd name="T79" fmla="*/ 206 h 561"/>
                <a:gd name="T80" fmla="*/ 65 w 600"/>
                <a:gd name="T81" fmla="*/ 267 h 561"/>
                <a:gd name="T82" fmla="*/ 20 w 600"/>
                <a:gd name="T83" fmla="*/ 303 h 561"/>
                <a:gd name="T84" fmla="*/ 7 w 600"/>
                <a:gd name="T85" fmla="*/ 332 h 561"/>
                <a:gd name="T86" fmla="*/ 84 w 600"/>
                <a:gd name="T87" fmla="*/ 397 h 561"/>
                <a:gd name="T88" fmla="*/ 159 w 600"/>
                <a:gd name="T89" fmla="*/ 455 h 561"/>
                <a:gd name="T90" fmla="*/ 171 w 600"/>
                <a:gd name="T91" fmla="*/ 464 h 561"/>
                <a:gd name="T92" fmla="*/ 192 w 600"/>
                <a:gd name="T93" fmla="*/ 528 h 561"/>
                <a:gd name="T94" fmla="*/ 210 w 600"/>
                <a:gd name="T95" fmla="*/ 554 h 561"/>
                <a:gd name="T96" fmla="*/ 313 w 600"/>
                <a:gd name="T97" fmla="*/ 502 h 561"/>
                <a:gd name="T98" fmla="*/ 328 w 600"/>
                <a:gd name="T99" fmla="*/ 500 h 561"/>
                <a:gd name="T100" fmla="*/ 422 w 600"/>
                <a:gd name="T101" fmla="*/ 488 h 561"/>
                <a:gd name="T102" fmla="*/ 521 w 600"/>
                <a:gd name="T103" fmla="*/ 470 h 561"/>
                <a:gd name="T104" fmla="*/ 524 w 600"/>
                <a:gd name="T105" fmla="*/ 439 h 561"/>
                <a:gd name="T106" fmla="*/ 510 w 600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561">
                  <a:moveTo>
                    <a:pt x="542" y="337"/>
                  </a:moveTo>
                  <a:cubicBezTo>
                    <a:pt x="533" y="341"/>
                    <a:pt x="523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8" y="288"/>
                    <a:pt x="600" y="254"/>
                    <a:pt x="600" y="254"/>
                  </a:cubicBezTo>
                  <a:cubicBezTo>
                    <a:pt x="600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5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2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3" y="133"/>
                    <a:pt x="521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7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1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4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6" y="16"/>
                    <a:pt x="350" y="21"/>
                    <a:pt x="350" y="21"/>
                  </a:cubicBezTo>
                  <a:cubicBezTo>
                    <a:pt x="350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3" y="87"/>
                  </a:cubicBezTo>
                  <a:cubicBezTo>
                    <a:pt x="383" y="100"/>
                    <a:pt x="374" y="118"/>
                    <a:pt x="374" y="118"/>
                  </a:cubicBezTo>
                  <a:cubicBezTo>
                    <a:pt x="374" y="118"/>
                    <a:pt x="398" y="125"/>
                    <a:pt x="418" y="119"/>
                  </a:cubicBezTo>
                  <a:cubicBezTo>
                    <a:pt x="438" y="113"/>
                    <a:pt x="448" y="102"/>
                    <a:pt x="452" y="97"/>
                  </a:cubicBezTo>
                  <a:cubicBezTo>
                    <a:pt x="463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3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2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5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8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1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7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3" y="441"/>
                    <a:pt x="451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4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2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0" y="437"/>
                    <a:pt x="320" y="456"/>
                  </a:cubicBezTo>
                  <a:cubicBezTo>
                    <a:pt x="311" y="474"/>
                    <a:pt x="311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1" y="444"/>
                    <a:pt x="246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1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5" y="479"/>
                  </a:cubicBezTo>
                  <a:cubicBezTo>
                    <a:pt x="201" y="474"/>
                    <a:pt x="188" y="467"/>
                    <a:pt x="175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6" y="441"/>
                    <a:pt x="164" y="450"/>
                  </a:cubicBezTo>
                  <a:cubicBezTo>
                    <a:pt x="155" y="444"/>
                    <a:pt x="146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2" y="383"/>
                    <a:pt x="116" y="398"/>
                    <a:pt x="121" y="408"/>
                  </a:cubicBezTo>
                  <a:cubicBezTo>
                    <a:pt x="111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6" y="343"/>
                  </a:cubicBezTo>
                  <a:cubicBezTo>
                    <a:pt x="137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99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6" y="314"/>
                  </a:cubicBezTo>
                  <a:cubicBezTo>
                    <a:pt x="83" y="313"/>
                    <a:pt x="97" y="310"/>
                    <a:pt x="113" y="296"/>
                  </a:cubicBezTo>
                  <a:cubicBezTo>
                    <a:pt x="128" y="281"/>
                    <a:pt x="134" y="257"/>
                    <a:pt x="134" y="257"/>
                  </a:cubicBezTo>
                  <a:cubicBezTo>
                    <a:pt x="134" y="257"/>
                    <a:pt x="114" y="256"/>
                    <a:pt x="92" y="267"/>
                  </a:cubicBezTo>
                  <a:cubicBezTo>
                    <a:pt x="80" y="273"/>
                    <a:pt x="75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3" y="256"/>
                    <a:pt x="111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3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8" y="210"/>
                    <a:pt x="83" y="196"/>
                  </a:cubicBezTo>
                  <a:cubicBezTo>
                    <a:pt x="89" y="198"/>
                    <a:pt x="103" y="203"/>
                    <a:pt x="123" y="198"/>
                  </a:cubicBezTo>
                  <a:cubicBezTo>
                    <a:pt x="144" y="193"/>
                    <a:pt x="161" y="176"/>
                    <a:pt x="161" y="176"/>
                  </a:cubicBezTo>
                  <a:cubicBezTo>
                    <a:pt x="161" y="176"/>
                    <a:pt x="145" y="164"/>
                    <a:pt x="120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0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3" y="37"/>
                    <a:pt x="189" y="53"/>
                    <a:pt x="188" y="61"/>
                  </a:cubicBezTo>
                  <a:cubicBezTo>
                    <a:pt x="176" y="67"/>
                    <a:pt x="166" y="74"/>
                    <a:pt x="155" y="82"/>
                  </a:cubicBezTo>
                  <a:cubicBezTo>
                    <a:pt x="161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2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8" y="92"/>
                  </a:cubicBezTo>
                  <a:cubicBezTo>
                    <a:pt x="114" y="58"/>
                    <a:pt x="97" y="45"/>
                    <a:pt x="97" y="45"/>
                  </a:cubicBezTo>
                  <a:cubicBezTo>
                    <a:pt x="97" y="45"/>
                    <a:pt x="74" y="71"/>
                    <a:pt x="76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2" y="179"/>
                  </a:cubicBezTo>
                  <a:cubicBezTo>
                    <a:pt x="83" y="168"/>
                    <a:pt x="83" y="155"/>
                    <a:pt x="79" y="145"/>
                  </a:cubicBezTo>
                  <a:cubicBezTo>
                    <a:pt x="67" y="113"/>
                    <a:pt x="46" y="105"/>
                    <a:pt x="46" y="105"/>
                  </a:cubicBezTo>
                  <a:cubicBezTo>
                    <a:pt x="46" y="105"/>
                    <a:pt x="31" y="136"/>
                    <a:pt x="39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2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3" y="177"/>
                    <a:pt x="13" y="177"/>
                  </a:cubicBezTo>
                  <a:cubicBezTo>
                    <a:pt x="13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5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6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7" y="365"/>
                    <a:pt x="39" y="375"/>
                  </a:cubicBezTo>
                  <a:cubicBezTo>
                    <a:pt x="61" y="384"/>
                    <a:pt x="83" y="376"/>
                    <a:pt x="90" y="373"/>
                  </a:cubicBezTo>
                  <a:cubicBezTo>
                    <a:pt x="97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2" y="435"/>
                    <a:pt x="76" y="439"/>
                  </a:cubicBezTo>
                  <a:cubicBezTo>
                    <a:pt x="99" y="443"/>
                    <a:pt x="118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4" y="493"/>
                    <a:pt x="128" y="491"/>
                  </a:cubicBezTo>
                  <a:cubicBezTo>
                    <a:pt x="152" y="489"/>
                    <a:pt x="167" y="471"/>
                    <a:pt x="171" y="464"/>
                  </a:cubicBezTo>
                  <a:cubicBezTo>
                    <a:pt x="184" y="472"/>
                    <a:pt x="198" y="479"/>
                    <a:pt x="213" y="485"/>
                  </a:cubicBezTo>
                  <a:cubicBezTo>
                    <a:pt x="202" y="484"/>
                    <a:pt x="188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1" y="495"/>
                    <a:pt x="257" y="498"/>
                    <a:pt x="272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2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2" y="533"/>
                    <a:pt x="286" y="510"/>
                    <a:pt x="287" y="502"/>
                  </a:cubicBezTo>
                  <a:cubicBezTo>
                    <a:pt x="291" y="502"/>
                    <a:pt x="296" y="502"/>
                    <a:pt x="300" y="502"/>
                  </a:cubicBezTo>
                  <a:cubicBezTo>
                    <a:pt x="304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0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3" y="498"/>
                    <a:pt x="359" y="495"/>
                    <a:pt x="373" y="490"/>
                  </a:cubicBezTo>
                  <a:cubicBezTo>
                    <a:pt x="376" y="498"/>
                    <a:pt x="386" y="520"/>
                    <a:pt x="408" y="528"/>
                  </a:cubicBezTo>
                  <a:cubicBezTo>
                    <a:pt x="430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1" y="470"/>
                    <a:pt x="521" y="470"/>
                  </a:cubicBezTo>
                  <a:cubicBezTo>
                    <a:pt x="521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1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6" y="406"/>
                    <a:pt x="566" y="406"/>
                  </a:cubicBezTo>
                  <a:cubicBezTo>
                    <a:pt x="566" y="406"/>
                    <a:pt x="550" y="393"/>
                    <a:pt x="516" y="397"/>
                  </a:cubicBezTo>
                  <a:cubicBezTo>
                    <a:pt x="505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3" y="332"/>
                    <a:pt x="593" y="332"/>
                  </a:cubicBezTo>
                  <a:cubicBezTo>
                    <a:pt x="593" y="332"/>
                    <a:pt x="574" y="324"/>
                    <a:pt x="542" y="337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738"/>
            <p:cNvSpPr>
              <a:spLocks noEditPoints="1"/>
            </p:cNvSpPr>
            <p:nvPr/>
          </p:nvSpPr>
          <p:spPr bwMode="auto">
            <a:xfrm>
              <a:off x="661988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8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1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0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19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4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89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8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090613" y="2070100"/>
              <a:ext cx="941388" cy="647700"/>
              <a:chOff x="1090613" y="2070100"/>
              <a:chExt cx="941388" cy="647700"/>
            </a:xfrm>
          </p:grpSpPr>
          <p:sp>
            <p:nvSpPr>
              <p:cNvPr id="131" name="Freeform 3739"/>
              <p:cNvSpPr/>
              <p:nvPr/>
            </p:nvSpPr>
            <p:spPr bwMode="auto">
              <a:xfrm>
                <a:off x="1835151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6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3740"/>
              <p:cNvSpPr/>
              <p:nvPr/>
            </p:nvSpPr>
            <p:spPr bwMode="auto">
              <a:xfrm>
                <a:off x="1822451" y="2190750"/>
                <a:ext cx="95250" cy="88900"/>
              </a:xfrm>
              <a:custGeom>
                <a:avLst/>
                <a:gdLst>
                  <a:gd name="T0" fmla="*/ 24 w 30"/>
                  <a:gd name="T1" fmla="*/ 28 h 28"/>
                  <a:gd name="T2" fmla="*/ 10 w 30"/>
                  <a:gd name="T3" fmla="*/ 9 h 28"/>
                  <a:gd name="T4" fmla="*/ 25 w 30"/>
                  <a:gd name="T5" fmla="*/ 28 h 28"/>
                  <a:gd name="T6" fmla="*/ 3 w 30"/>
                  <a:gd name="T7" fmla="*/ 0 h 28"/>
                  <a:gd name="T8" fmla="*/ 24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4" y="28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20" y="18"/>
                      <a:pt x="25" y="28"/>
                    </a:cubicBezTo>
                    <a:cubicBezTo>
                      <a:pt x="25" y="25"/>
                      <a:pt x="30" y="2"/>
                      <a:pt x="3" y="0"/>
                    </a:cubicBezTo>
                    <a:cubicBezTo>
                      <a:pt x="3" y="0"/>
                      <a:pt x="0" y="26"/>
                      <a:pt x="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3741"/>
              <p:cNvSpPr/>
              <p:nvPr/>
            </p:nvSpPr>
            <p:spPr bwMode="auto">
              <a:xfrm>
                <a:off x="1803401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2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3742"/>
              <p:cNvSpPr/>
              <p:nvPr/>
            </p:nvSpPr>
            <p:spPr bwMode="auto">
              <a:xfrm>
                <a:off x="1755776" y="2333625"/>
                <a:ext cx="107950" cy="101600"/>
              </a:xfrm>
              <a:custGeom>
                <a:avLst/>
                <a:gdLst>
                  <a:gd name="T0" fmla="*/ 21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1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1" y="32"/>
                    </a:moveTo>
                    <a:cubicBezTo>
                      <a:pt x="20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3743"/>
              <p:cNvSpPr/>
              <p:nvPr/>
            </p:nvSpPr>
            <p:spPr bwMode="auto">
              <a:xfrm>
                <a:off x="1685926" y="2387600"/>
                <a:ext cx="120650" cy="111125"/>
              </a:xfrm>
              <a:custGeom>
                <a:avLst/>
                <a:gdLst>
                  <a:gd name="T0" fmla="*/ 19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5 w 38"/>
                  <a:gd name="T7" fmla="*/ 0 h 35"/>
                  <a:gd name="T8" fmla="*/ 19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19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5" y="0"/>
                    </a:cubicBezTo>
                    <a:cubicBezTo>
                      <a:pt x="15" y="0"/>
                      <a:pt x="0" y="21"/>
                      <a:pt x="19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744"/>
              <p:cNvSpPr/>
              <p:nvPr/>
            </p:nvSpPr>
            <p:spPr bwMode="auto">
              <a:xfrm>
                <a:off x="1600201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7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745"/>
              <p:cNvSpPr/>
              <p:nvPr/>
            </p:nvSpPr>
            <p:spPr bwMode="auto">
              <a:xfrm>
                <a:off x="1682751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3746"/>
              <p:cNvSpPr/>
              <p:nvPr/>
            </p:nvSpPr>
            <p:spPr bwMode="auto">
              <a:xfrm>
                <a:off x="1787526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3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3" y="17"/>
                    </a:cubicBezTo>
                    <a:cubicBezTo>
                      <a:pt x="23" y="17"/>
                      <a:pt x="11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3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747"/>
              <p:cNvSpPr/>
              <p:nvPr/>
            </p:nvSpPr>
            <p:spPr bwMode="auto">
              <a:xfrm>
                <a:off x="1866901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4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748"/>
              <p:cNvSpPr/>
              <p:nvPr/>
            </p:nvSpPr>
            <p:spPr bwMode="auto">
              <a:xfrm>
                <a:off x="1920876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749"/>
              <p:cNvSpPr/>
              <p:nvPr/>
            </p:nvSpPr>
            <p:spPr bwMode="auto">
              <a:xfrm>
                <a:off x="1936751" y="2181225"/>
                <a:ext cx="95250" cy="88900"/>
              </a:xfrm>
              <a:custGeom>
                <a:avLst/>
                <a:gdLst>
                  <a:gd name="T0" fmla="*/ 4 w 30"/>
                  <a:gd name="T1" fmla="*/ 27 h 28"/>
                  <a:gd name="T2" fmla="*/ 19 w 30"/>
                  <a:gd name="T3" fmla="*/ 9 h 28"/>
                  <a:gd name="T4" fmla="*/ 5 w 30"/>
                  <a:gd name="T5" fmla="*/ 28 h 28"/>
                  <a:gd name="T6" fmla="*/ 26 w 30"/>
                  <a:gd name="T7" fmla="*/ 0 h 28"/>
                  <a:gd name="T8" fmla="*/ 4 w 30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4" y="27"/>
                    </a:moveTo>
                    <a:cubicBezTo>
                      <a:pt x="8" y="24"/>
                      <a:pt x="14" y="18"/>
                      <a:pt x="19" y="9"/>
                    </a:cubicBezTo>
                    <a:cubicBezTo>
                      <a:pt x="19" y="9"/>
                      <a:pt x="13" y="20"/>
                      <a:pt x="5" y="28"/>
                    </a:cubicBezTo>
                    <a:cubicBezTo>
                      <a:pt x="8" y="28"/>
                      <a:pt x="30" y="27"/>
                      <a:pt x="26" y="0"/>
                    </a:cubicBezTo>
                    <a:cubicBezTo>
                      <a:pt x="26" y="0"/>
                      <a:pt x="0" y="4"/>
                      <a:pt x="4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750"/>
              <p:cNvSpPr/>
              <p:nvPr/>
            </p:nvSpPr>
            <p:spPr bwMode="auto">
              <a:xfrm>
                <a:off x="1920876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5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5" y="0"/>
                    </a:cubicBezTo>
                    <a:cubicBezTo>
                      <a:pt x="25" y="0"/>
                      <a:pt x="0" y="7"/>
                      <a:pt x="7" y="29"/>
                    </a:cubicBezTo>
                    <a:cubicBezTo>
                      <a:pt x="10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751"/>
              <p:cNvSpPr>
                <a:spLocks noEditPoints="1"/>
              </p:cNvSpPr>
              <p:nvPr/>
            </p:nvSpPr>
            <p:spPr bwMode="auto">
              <a:xfrm>
                <a:off x="1182688" y="2136775"/>
                <a:ext cx="757238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6 w 238"/>
                  <a:gd name="T25" fmla="*/ 3 h 183"/>
                  <a:gd name="T26" fmla="*/ 5 w 238"/>
                  <a:gd name="T27" fmla="*/ 1 h 183"/>
                  <a:gd name="T28" fmla="*/ 2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5 w 238"/>
                  <a:gd name="T35" fmla="*/ 142 h 183"/>
                  <a:gd name="T36" fmla="*/ 86 w 238"/>
                  <a:gd name="T37" fmla="*/ 151 h 183"/>
                  <a:gd name="T38" fmla="*/ 94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1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19 w 238"/>
                  <a:gd name="T63" fmla="*/ 137 h 183"/>
                  <a:gd name="T64" fmla="*/ 119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3 w 238"/>
                  <a:gd name="T79" fmla="*/ 171 h 183"/>
                  <a:gd name="T80" fmla="*/ 123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4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2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4 w 238"/>
                  <a:gd name="T105" fmla="*/ 151 h 183"/>
                  <a:gd name="T106" fmla="*/ 148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3 w 238"/>
                  <a:gd name="T113" fmla="*/ 136 h 183"/>
                  <a:gd name="T114" fmla="*/ 123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8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7" y="131"/>
                      <a:pt x="184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6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7" y="138"/>
                      <a:pt x="85" y="142"/>
                    </a:cubicBezTo>
                    <a:cubicBezTo>
                      <a:pt x="84" y="144"/>
                      <a:pt x="84" y="147"/>
                      <a:pt x="86" y="151"/>
                    </a:cubicBezTo>
                    <a:cubicBezTo>
                      <a:pt x="89" y="154"/>
                      <a:pt x="91" y="155"/>
                      <a:pt x="94" y="155"/>
                    </a:cubicBezTo>
                    <a:cubicBezTo>
                      <a:pt x="102" y="155"/>
                      <a:pt x="109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09" y="180"/>
                      <a:pt x="104" y="179"/>
                      <a:pt x="104" y="179"/>
                    </a:cubicBezTo>
                    <a:cubicBezTo>
                      <a:pt x="102" y="179"/>
                      <a:pt x="101" y="180"/>
                      <a:pt x="101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71"/>
                      <a:pt x="119" y="171"/>
                      <a:pt x="119" y="171"/>
                    </a:cubicBezTo>
                    <a:cubicBezTo>
                      <a:pt x="119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4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3" y="174"/>
                      <a:pt x="123" y="171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4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1" y="140"/>
                      <a:pt x="104" y="136"/>
                      <a:pt x="112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4" y="151"/>
                    </a:cubicBezTo>
                    <a:close/>
                    <a:moveTo>
                      <a:pt x="148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8" y="142"/>
                      <a:pt x="123" y="136"/>
                    </a:cubicBezTo>
                    <a:cubicBezTo>
                      <a:pt x="123" y="135"/>
                      <a:pt x="123" y="135"/>
                      <a:pt x="123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752"/>
              <p:cNvSpPr/>
              <p:nvPr/>
            </p:nvSpPr>
            <p:spPr bwMode="auto">
              <a:xfrm>
                <a:off x="1195388" y="2092325"/>
                <a:ext cx="92075" cy="88900"/>
              </a:xfrm>
              <a:custGeom>
                <a:avLst/>
                <a:gdLst>
                  <a:gd name="T0" fmla="*/ 19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19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9" y="9"/>
                    </a:moveTo>
                    <a:cubicBezTo>
                      <a:pt x="13" y="16"/>
                      <a:pt x="8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19" y="9"/>
                      <a:pt x="1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753"/>
              <p:cNvSpPr/>
              <p:nvPr/>
            </p:nvSpPr>
            <p:spPr bwMode="auto">
              <a:xfrm>
                <a:off x="1204913" y="2190750"/>
                <a:ext cx="95250" cy="88900"/>
              </a:xfrm>
              <a:custGeom>
                <a:avLst/>
                <a:gdLst>
                  <a:gd name="T0" fmla="*/ 5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754"/>
              <p:cNvSpPr/>
              <p:nvPr/>
            </p:nvSpPr>
            <p:spPr bwMode="auto">
              <a:xfrm>
                <a:off x="1227138" y="2270125"/>
                <a:ext cx="93663" cy="85725"/>
              </a:xfrm>
              <a:custGeom>
                <a:avLst/>
                <a:gdLst>
                  <a:gd name="T0" fmla="*/ 5 w 29"/>
                  <a:gd name="T1" fmla="*/ 27 h 27"/>
                  <a:gd name="T2" fmla="*/ 19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19" y="9"/>
                      <a:pt x="19" y="9"/>
                    </a:cubicBezTo>
                    <a:cubicBezTo>
                      <a:pt x="13" y="16"/>
                      <a:pt x="8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755"/>
              <p:cNvSpPr/>
              <p:nvPr/>
            </p:nvSpPr>
            <p:spPr bwMode="auto">
              <a:xfrm>
                <a:off x="1258888" y="2333625"/>
                <a:ext cx="112713" cy="101600"/>
              </a:xfrm>
              <a:custGeom>
                <a:avLst/>
                <a:gdLst>
                  <a:gd name="T0" fmla="*/ 12 w 35"/>
                  <a:gd name="T1" fmla="*/ 32 h 32"/>
                  <a:gd name="T2" fmla="*/ 20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0" y="11"/>
                      <a:pt x="20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756"/>
              <p:cNvSpPr/>
              <p:nvPr/>
            </p:nvSpPr>
            <p:spPr bwMode="auto">
              <a:xfrm>
                <a:off x="1320801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7" y="21"/>
                      <a:pt x="17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757"/>
              <p:cNvSpPr/>
              <p:nvPr/>
            </p:nvSpPr>
            <p:spPr bwMode="auto">
              <a:xfrm>
                <a:off x="1406526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758"/>
              <p:cNvSpPr/>
              <p:nvPr/>
            </p:nvSpPr>
            <p:spPr bwMode="auto">
              <a:xfrm>
                <a:off x="1330326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3" y="17"/>
                      <a:pt x="35" y="14"/>
                    </a:cubicBezTo>
                    <a:cubicBezTo>
                      <a:pt x="24" y="18"/>
                      <a:pt x="12" y="19"/>
                      <a:pt x="12" y="19"/>
                    </a:cubicBezTo>
                    <a:cubicBezTo>
                      <a:pt x="21" y="18"/>
                      <a:pt x="29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759"/>
              <p:cNvSpPr/>
              <p:nvPr/>
            </p:nvSpPr>
            <p:spPr bwMode="auto">
              <a:xfrm>
                <a:off x="1223963" y="2466975"/>
                <a:ext cx="112713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5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760"/>
              <p:cNvSpPr/>
              <p:nvPr/>
            </p:nvSpPr>
            <p:spPr bwMode="auto">
              <a:xfrm>
                <a:off x="1157288" y="2390775"/>
                <a:ext cx="98425" cy="104775"/>
              </a:xfrm>
              <a:custGeom>
                <a:avLst/>
                <a:gdLst>
                  <a:gd name="T0" fmla="*/ 31 w 31"/>
                  <a:gd name="T1" fmla="*/ 24 h 33"/>
                  <a:gd name="T2" fmla="*/ 10 w 31"/>
                  <a:gd name="T3" fmla="*/ 13 h 33"/>
                  <a:gd name="T4" fmla="*/ 31 w 31"/>
                  <a:gd name="T5" fmla="*/ 23 h 33"/>
                  <a:gd name="T6" fmla="*/ 0 w 31"/>
                  <a:gd name="T7" fmla="*/ 7 h 33"/>
                  <a:gd name="T8" fmla="*/ 31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31" y="24"/>
                    </a:moveTo>
                    <a:cubicBezTo>
                      <a:pt x="20" y="20"/>
                      <a:pt x="10" y="13"/>
                      <a:pt x="10" y="13"/>
                    </a:cubicBezTo>
                    <a:cubicBezTo>
                      <a:pt x="18" y="18"/>
                      <a:pt x="26" y="21"/>
                      <a:pt x="31" y="23"/>
                    </a:cubicBezTo>
                    <a:cubicBezTo>
                      <a:pt x="26" y="0"/>
                      <a:pt x="0" y="7"/>
                      <a:pt x="0" y="7"/>
                    </a:cubicBezTo>
                    <a:cubicBezTo>
                      <a:pt x="7" y="33"/>
                      <a:pt x="28" y="25"/>
                      <a:pt x="3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761"/>
              <p:cNvSpPr/>
              <p:nvPr/>
            </p:nvSpPr>
            <p:spPr bwMode="auto">
              <a:xfrm>
                <a:off x="1112838" y="2286000"/>
                <a:ext cx="88900" cy="95250"/>
              </a:xfrm>
              <a:custGeom>
                <a:avLst/>
                <a:gdLst>
                  <a:gd name="T0" fmla="*/ 28 w 28"/>
                  <a:gd name="T1" fmla="*/ 24 h 30"/>
                  <a:gd name="T2" fmla="*/ 10 w 28"/>
                  <a:gd name="T3" fmla="*/ 10 h 30"/>
                  <a:gd name="T4" fmla="*/ 28 w 28"/>
                  <a:gd name="T5" fmla="*/ 23 h 30"/>
                  <a:gd name="T6" fmla="*/ 0 w 28"/>
                  <a:gd name="T7" fmla="*/ 3 h 30"/>
                  <a:gd name="T8" fmla="*/ 28 w 28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6" y="17"/>
                      <a:pt x="24" y="21"/>
                      <a:pt x="28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5" y="25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762"/>
              <p:cNvSpPr/>
              <p:nvPr/>
            </p:nvSpPr>
            <p:spPr bwMode="auto">
              <a:xfrm>
                <a:off x="1090613" y="2181225"/>
                <a:ext cx="95250" cy="88900"/>
              </a:xfrm>
              <a:custGeom>
                <a:avLst/>
                <a:gdLst>
                  <a:gd name="T0" fmla="*/ 25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5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2" y="28"/>
                      <a:pt x="2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763"/>
              <p:cNvSpPr/>
              <p:nvPr/>
            </p:nvSpPr>
            <p:spPr bwMode="auto">
              <a:xfrm>
                <a:off x="1096963" y="2070100"/>
                <a:ext cx="104775" cy="95250"/>
              </a:xfrm>
              <a:custGeom>
                <a:avLst/>
                <a:gdLst>
                  <a:gd name="T0" fmla="*/ 25 w 33"/>
                  <a:gd name="T1" fmla="*/ 30 h 30"/>
                  <a:gd name="T2" fmla="*/ 13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5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5" y="30"/>
                    </a:moveTo>
                    <a:cubicBezTo>
                      <a:pt x="18" y="22"/>
                      <a:pt x="13" y="10"/>
                      <a:pt x="13" y="10"/>
                    </a:cubicBezTo>
                    <a:cubicBezTo>
                      <a:pt x="17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56" name="Rectangle 24"/>
          <p:cNvSpPr>
            <a:spLocks noChangeArrowheads="1"/>
          </p:cNvSpPr>
          <p:nvPr/>
        </p:nvSpPr>
        <p:spPr bwMode="auto">
          <a:xfrm>
            <a:off x="8386612" y="4392493"/>
            <a:ext cx="1806776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对比传统的串行调度，在满足赛题要求的前提下进行并行调度，成倍的减少了虚拟机的调度时间</a:t>
            </a:r>
            <a:endParaRPr lang="zh-CN" altLang="en-US" sz="1200" kern="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57" name="Rectangle 24"/>
          <p:cNvSpPr>
            <a:spLocks noChangeArrowheads="1"/>
          </p:cNvSpPr>
          <p:nvPr/>
        </p:nvSpPr>
        <p:spPr bwMode="auto">
          <a:xfrm>
            <a:off x="9018352" y="2330406"/>
            <a:ext cx="543296" cy="48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58" name="Rectangle 24"/>
          <p:cNvSpPr>
            <a:spLocks noChangeArrowheads="1"/>
          </p:cNvSpPr>
          <p:nvPr/>
        </p:nvSpPr>
        <p:spPr bwMode="auto">
          <a:xfrm>
            <a:off x="8718751" y="4011594"/>
            <a:ext cx="1254256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并行迁移虚机</a:t>
            </a:r>
            <a:endParaRPr lang="zh-CN" altLang="en-US" sz="12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cxnSp>
        <p:nvCxnSpPr>
          <p:cNvPr id="159" name="直接连接符 158"/>
          <p:cNvCxnSpPr/>
          <p:nvPr/>
        </p:nvCxnSpPr>
        <p:spPr>
          <a:xfrm>
            <a:off x="8662871" y="4282385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2460"/>
              <a:chOff x="681" y="3617"/>
              <a:chExt cx="7384" cy="897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项目总结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Project summary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926"/>
    </mc:Choice>
    <mc:Fallback>
      <p:transition advTm="592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2f204d54f34f9d549b1b669d36f69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635" y="527050"/>
            <a:ext cx="8126730" cy="5803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5"/>
    </mc:Choice>
    <mc:Fallback>
      <p:transition spd="slow" advTm="433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7287" y="3105970"/>
            <a:ext cx="4798060" cy="5835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sz="3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一、赛题概述及难点</a:t>
            </a:r>
            <a:endParaRPr lang="zh-CN" altLang="en-US" sz="32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2475" y="168275"/>
            <a:ext cx="1119505" cy="793750"/>
          </a:xfrm>
          <a:prstGeom prst="rect">
            <a:avLst/>
          </a:prstGeom>
        </p:spPr>
      </p:pic>
    </p:spTree>
  </p:cSld>
  <p:clrMapOvr>
    <a:masterClrMapping/>
  </p:clrMapOvr>
  <p:transition spd="slow" advTm="119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0330" y="175260"/>
            <a:ext cx="2986405" cy="46037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赛题概述及主要挑战</a:t>
            </a:r>
            <a:endParaRPr lang="zh-CN" altLang="en-US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22705" y="1721485"/>
            <a:ext cx="9547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云计算下的虚拟机调度问题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对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20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台上下的宿主机上的虚拟机进行调度，调度之后要满足在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和内存在超卖比下，且宿主机上的内存需要预留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64GB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的空间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任意宿主机在调度时，同时动态迁移的宿主机的数量不能超过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台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4.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希望在调度后使各个宿主机的剩余内存容量尽量均衡，且调度时间更短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2475" y="168275"/>
            <a:ext cx="1119505" cy="79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31"/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325" y="2560955"/>
            <a:ext cx="1924685" cy="52070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41"/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44"/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13070" y="1975764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663084" y="197566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33144" y="2381938"/>
            <a:ext cx="1722598" cy="951865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更少的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调度时间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TextBox 78"/>
          <p:cNvSpPr txBox="1"/>
          <p:nvPr/>
        </p:nvSpPr>
        <p:spPr>
          <a:xfrm>
            <a:off x="1391157" y="4162098"/>
            <a:ext cx="2616378" cy="838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考虑到解的无穷性，如何跳出局部最优解，尽量达到全局最优解，并得到初步的结果集？</a:t>
            </a:r>
            <a:endParaRPr lang="zh-CN" altLang="en-US" sz="140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9"/>
          <p:cNvSpPr txBox="1"/>
          <p:nvPr/>
        </p:nvSpPr>
        <p:spPr>
          <a:xfrm>
            <a:off x="4911376" y="4162098"/>
            <a:ext cx="2616378" cy="838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在得到初步的结果集后，如何让调度后宿主机剩余内存的标准差变的更小？</a:t>
            </a:r>
            <a:endParaRPr lang="zh-CN" altLang="en-US" sz="140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80"/>
          <p:cNvSpPr txBox="1"/>
          <p:nvPr/>
        </p:nvSpPr>
        <p:spPr>
          <a:xfrm>
            <a:off x="8402030" y="4162098"/>
            <a:ext cx="2616378" cy="838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在获得更低标准差的结果集后，我们如何合理安排调度计划让调度时间变得更短？</a:t>
            </a:r>
            <a:endParaRPr lang="zh-CN" altLang="en-US" sz="140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8" name="组合 1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005478" y="1387528"/>
              <a:ext cx="3956050" cy="573099"/>
              <a:chOff x="681" y="3617"/>
              <a:chExt cx="7384" cy="898"/>
            </a:xfrm>
          </p:grpSpPr>
          <p:sp>
            <p:nvSpPr>
              <p:cNvPr id="20" name="TextBox 25"/>
              <p:cNvSpPr txBox="1"/>
              <p:nvPr/>
            </p:nvSpPr>
            <p:spPr>
              <a:xfrm flipH="1">
                <a:off x="681" y="3617"/>
                <a:ext cx="6541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赛题概述及主要挑战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25"/>
              <p:cNvSpPr txBox="1"/>
              <p:nvPr/>
            </p:nvSpPr>
            <p:spPr>
              <a:xfrm flipH="1">
                <a:off x="681" y="3987"/>
                <a:ext cx="738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OVERVIEW AND DIFFICULTIES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283189" y="2345743"/>
            <a:ext cx="1722598" cy="951865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更低的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2475" y="168275"/>
            <a:ext cx="1119505" cy="79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7287" y="3105970"/>
            <a:ext cx="4798060" cy="5835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sz="3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二、解决问题</a:t>
            </a:r>
            <a:endParaRPr lang="zh-CN" altLang="en-US" sz="32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2475" y="168275"/>
            <a:ext cx="1119505" cy="793750"/>
          </a:xfrm>
          <a:prstGeom prst="rect">
            <a:avLst/>
          </a:prstGeom>
        </p:spPr>
      </p:pic>
    </p:spTree>
  </p:cSld>
  <p:clrMapOvr>
    <a:masterClrMapping/>
  </p:clrMapOvr>
  <p:transition spd="slow" advTm="119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0330" y="175260"/>
            <a:ext cx="1958340" cy="46037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解决问题</a:t>
            </a:r>
            <a:endParaRPr lang="zh-CN" altLang="en-US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2475" y="168275"/>
            <a:ext cx="1119505" cy="793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15" y="1134745"/>
            <a:ext cx="851535" cy="521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21100" y="1104265"/>
            <a:ext cx="5003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微软雅黑" charset="0"/>
                <a:ea typeface="微软雅黑" charset="0"/>
              </a:rPr>
              <a:t>模拟退火算法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7" name="矩形 12"/>
          <p:cNvSpPr/>
          <p:nvPr/>
        </p:nvSpPr>
        <p:spPr>
          <a:xfrm>
            <a:off x="2783954" y="2370939"/>
            <a:ext cx="1714306" cy="1714405"/>
          </a:xfrm>
          <a:custGeom>
            <a:avLst/>
            <a:gdLst/>
            <a:ahLst/>
            <a:cxnLst/>
            <a:rect l="l" t="t" r="r" b="b"/>
            <a:pathLst>
              <a:path w="2305015" h="2305016">
                <a:moveTo>
                  <a:pt x="1116504" y="0"/>
                </a:moveTo>
                <a:lnTo>
                  <a:pt x="1188513" y="0"/>
                </a:lnTo>
                <a:lnTo>
                  <a:pt x="1188513" y="56204"/>
                </a:lnTo>
                <a:cubicBezTo>
                  <a:pt x="1228826" y="56265"/>
                  <a:pt x="1268550" y="59732"/>
                  <a:pt x="1307429" y="66564"/>
                </a:cubicBezTo>
                <a:lnTo>
                  <a:pt x="1317181" y="11258"/>
                </a:lnTo>
                <a:lnTo>
                  <a:pt x="1347579" y="16618"/>
                </a:lnTo>
                <a:lnTo>
                  <a:pt x="1388096" y="23762"/>
                </a:lnTo>
                <a:lnTo>
                  <a:pt x="1378548" y="77912"/>
                </a:lnTo>
                <a:cubicBezTo>
                  <a:pt x="1417923" y="85915"/>
                  <a:pt x="1456476" y="96250"/>
                  <a:pt x="1493927" y="109198"/>
                </a:cubicBezTo>
                <a:lnTo>
                  <a:pt x="1512855" y="57192"/>
                </a:lnTo>
                <a:lnTo>
                  <a:pt x="1512856" y="57192"/>
                </a:lnTo>
                <a:lnTo>
                  <a:pt x="1512857" y="57192"/>
                </a:lnTo>
                <a:lnTo>
                  <a:pt x="1564604" y="76027"/>
                </a:lnTo>
                <a:lnTo>
                  <a:pt x="1580521" y="81820"/>
                </a:lnTo>
                <a:lnTo>
                  <a:pt x="1580522" y="81821"/>
                </a:lnTo>
                <a:lnTo>
                  <a:pt x="1561549" y="133948"/>
                </a:lnTo>
                <a:cubicBezTo>
                  <a:pt x="1599009" y="148154"/>
                  <a:pt x="1635168" y="165067"/>
                  <a:pt x="1670051" y="184087"/>
                </a:cubicBezTo>
                <a:lnTo>
                  <a:pt x="1697580" y="136405"/>
                </a:lnTo>
                <a:lnTo>
                  <a:pt x="1759941" y="172409"/>
                </a:lnTo>
                <a:lnTo>
                  <a:pt x="1759942" y="172410"/>
                </a:lnTo>
                <a:lnTo>
                  <a:pt x="1731926" y="220936"/>
                </a:lnTo>
                <a:cubicBezTo>
                  <a:pt x="1766460" y="241040"/>
                  <a:pt x="1799121" y="263964"/>
                  <a:pt x="1829826" y="289298"/>
                </a:cubicBezTo>
                <a:lnTo>
                  <a:pt x="1865744" y="246493"/>
                </a:lnTo>
                <a:lnTo>
                  <a:pt x="1920906" y="292779"/>
                </a:lnTo>
                <a:lnTo>
                  <a:pt x="1920907" y="292780"/>
                </a:lnTo>
                <a:lnTo>
                  <a:pt x="1884782" y="335832"/>
                </a:lnTo>
                <a:cubicBezTo>
                  <a:pt x="1915274" y="361532"/>
                  <a:pt x="1943485" y="389743"/>
                  <a:pt x="1969185" y="420235"/>
                </a:cubicBezTo>
                <a:lnTo>
                  <a:pt x="2012237" y="384110"/>
                </a:lnTo>
                <a:lnTo>
                  <a:pt x="2054670" y="434681"/>
                </a:lnTo>
                <a:lnTo>
                  <a:pt x="2058522" y="439272"/>
                </a:lnTo>
                <a:lnTo>
                  <a:pt x="2015718" y="475189"/>
                </a:lnTo>
                <a:cubicBezTo>
                  <a:pt x="2041052" y="505895"/>
                  <a:pt x="2063977" y="538556"/>
                  <a:pt x="2084080" y="573090"/>
                </a:cubicBezTo>
                <a:lnTo>
                  <a:pt x="2132606" y="545074"/>
                </a:lnTo>
                <a:lnTo>
                  <a:pt x="2168610" y="607434"/>
                </a:lnTo>
                <a:lnTo>
                  <a:pt x="2120929" y="634963"/>
                </a:lnTo>
                <a:cubicBezTo>
                  <a:pt x="2139949" y="669847"/>
                  <a:pt x="2156862" y="706007"/>
                  <a:pt x="2171069" y="743467"/>
                </a:cubicBezTo>
                <a:lnTo>
                  <a:pt x="2223196" y="724494"/>
                </a:lnTo>
                <a:lnTo>
                  <a:pt x="2244913" y="784161"/>
                </a:lnTo>
                <a:lnTo>
                  <a:pt x="2247824" y="792160"/>
                </a:lnTo>
                <a:lnTo>
                  <a:pt x="2195819" y="811089"/>
                </a:lnTo>
                <a:cubicBezTo>
                  <a:pt x="2208767" y="848539"/>
                  <a:pt x="2219102" y="887093"/>
                  <a:pt x="2227105" y="926468"/>
                </a:cubicBezTo>
                <a:lnTo>
                  <a:pt x="2281253" y="916920"/>
                </a:lnTo>
                <a:lnTo>
                  <a:pt x="2291883" y="977205"/>
                </a:lnTo>
                <a:lnTo>
                  <a:pt x="2293757" y="987835"/>
                </a:lnTo>
                <a:lnTo>
                  <a:pt x="2238453" y="997587"/>
                </a:lnTo>
                <a:cubicBezTo>
                  <a:pt x="2245285" y="1036466"/>
                  <a:pt x="2248752" y="1076191"/>
                  <a:pt x="2248813" y="1116503"/>
                </a:cubicBezTo>
                <a:lnTo>
                  <a:pt x="2305015" y="1116503"/>
                </a:lnTo>
                <a:lnTo>
                  <a:pt x="2305015" y="1188511"/>
                </a:lnTo>
                <a:lnTo>
                  <a:pt x="2305015" y="1188512"/>
                </a:lnTo>
                <a:lnTo>
                  <a:pt x="2248813" y="1188512"/>
                </a:lnTo>
                <a:cubicBezTo>
                  <a:pt x="2248752" y="1228825"/>
                  <a:pt x="2245285" y="1268550"/>
                  <a:pt x="2238454" y="1307429"/>
                </a:cubicBezTo>
                <a:lnTo>
                  <a:pt x="2293758" y="1317181"/>
                </a:lnTo>
                <a:lnTo>
                  <a:pt x="2281254" y="1388096"/>
                </a:lnTo>
                <a:lnTo>
                  <a:pt x="2227105" y="1378548"/>
                </a:lnTo>
                <a:cubicBezTo>
                  <a:pt x="2219102" y="1417923"/>
                  <a:pt x="2208767" y="1456477"/>
                  <a:pt x="2195819" y="1493928"/>
                </a:cubicBezTo>
                <a:lnTo>
                  <a:pt x="2247824" y="1512856"/>
                </a:lnTo>
                <a:lnTo>
                  <a:pt x="2231124" y="1558739"/>
                </a:lnTo>
                <a:lnTo>
                  <a:pt x="2223196" y="1580522"/>
                </a:lnTo>
                <a:lnTo>
                  <a:pt x="2223195" y="1580522"/>
                </a:lnTo>
                <a:lnTo>
                  <a:pt x="2171069" y="1561550"/>
                </a:lnTo>
                <a:cubicBezTo>
                  <a:pt x="2156863" y="1599010"/>
                  <a:pt x="2139950" y="1635169"/>
                  <a:pt x="2120930" y="1670052"/>
                </a:cubicBezTo>
                <a:lnTo>
                  <a:pt x="2168611" y="1697581"/>
                </a:lnTo>
                <a:lnTo>
                  <a:pt x="2161744" y="1709474"/>
                </a:lnTo>
                <a:lnTo>
                  <a:pt x="2132607" y="1759942"/>
                </a:lnTo>
                <a:lnTo>
                  <a:pt x="2084082" y="1731926"/>
                </a:lnTo>
                <a:cubicBezTo>
                  <a:pt x="2063978" y="1766461"/>
                  <a:pt x="2041053" y="1799122"/>
                  <a:pt x="2015719" y="1829828"/>
                </a:cubicBezTo>
                <a:lnTo>
                  <a:pt x="2058523" y="1865745"/>
                </a:lnTo>
                <a:lnTo>
                  <a:pt x="2035310" y="1893409"/>
                </a:lnTo>
                <a:lnTo>
                  <a:pt x="2012237" y="1920907"/>
                </a:lnTo>
                <a:lnTo>
                  <a:pt x="1969186" y="1884783"/>
                </a:lnTo>
                <a:cubicBezTo>
                  <a:pt x="1943485" y="1915275"/>
                  <a:pt x="1915275" y="1943485"/>
                  <a:pt x="1884783" y="1969186"/>
                </a:cubicBezTo>
                <a:lnTo>
                  <a:pt x="1920906" y="2012236"/>
                </a:lnTo>
                <a:lnTo>
                  <a:pt x="1920906" y="2012237"/>
                </a:lnTo>
                <a:lnTo>
                  <a:pt x="1892374" y="2036178"/>
                </a:lnTo>
                <a:lnTo>
                  <a:pt x="1865743" y="2058523"/>
                </a:lnTo>
                <a:lnTo>
                  <a:pt x="1829827" y="2015720"/>
                </a:lnTo>
                <a:cubicBezTo>
                  <a:pt x="1799122" y="2041054"/>
                  <a:pt x="1766461" y="2063978"/>
                  <a:pt x="1731926" y="2084082"/>
                </a:cubicBezTo>
                <a:lnTo>
                  <a:pt x="1759942" y="2132607"/>
                </a:lnTo>
                <a:lnTo>
                  <a:pt x="1697582" y="2168611"/>
                </a:lnTo>
                <a:lnTo>
                  <a:pt x="1670053" y="2120930"/>
                </a:lnTo>
                <a:cubicBezTo>
                  <a:pt x="1635170" y="2139950"/>
                  <a:pt x="1599010" y="2156863"/>
                  <a:pt x="1561549" y="2171070"/>
                </a:cubicBezTo>
                <a:lnTo>
                  <a:pt x="1580522" y="2223197"/>
                </a:lnTo>
                <a:lnTo>
                  <a:pt x="1520855" y="2244914"/>
                </a:lnTo>
                <a:lnTo>
                  <a:pt x="1512856" y="2247825"/>
                </a:lnTo>
                <a:lnTo>
                  <a:pt x="1493928" y="2195820"/>
                </a:lnTo>
                <a:cubicBezTo>
                  <a:pt x="1456477" y="2208768"/>
                  <a:pt x="1417923" y="2219103"/>
                  <a:pt x="1378548" y="2227106"/>
                </a:cubicBezTo>
                <a:lnTo>
                  <a:pt x="1388096" y="2281254"/>
                </a:lnTo>
                <a:lnTo>
                  <a:pt x="1327811" y="2291884"/>
                </a:lnTo>
                <a:lnTo>
                  <a:pt x="1317181" y="2293758"/>
                </a:lnTo>
                <a:lnTo>
                  <a:pt x="1307430" y="2238454"/>
                </a:lnTo>
                <a:cubicBezTo>
                  <a:pt x="1268551" y="2245286"/>
                  <a:pt x="1228826" y="2248753"/>
                  <a:pt x="1188513" y="2248814"/>
                </a:cubicBezTo>
                <a:lnTo>
                  <a:pt x="1188513" y="2305016"/>
                </a:lnTo>
                <a:lnTo>
                  <a:pt x="1116505" y="2305016"/>
                </a:lnTo>
                <a:lnTo>
                  <a:pt x="1116505" y="2305015"/>
                </a:lnTo>
                <a:lnTo>
                  <a:pt x="1116503" y="2305015"/>
                </a:lnTo>
                <a:lnTo>
                  <a:pt x="1116503" y="2248814"/>
                </a:lnTo>
                <a:cubicBezTo>
                  <a:pt x="1076191" y="2248753"/>
                  <a:pt x="1036466" y="2245286"/>
                  <a:pt x="997587" y="2238454"/>
                </a:cubicBezTo>
                <a:lnTo>
                  <a:pt x="987835" y="2293759"/>
                </a:lnTo>
                <a:lnTo>
                  <a:pt x="916920" y="2281255"/>
                </a:lnTo>
                <a:lnTo>
                  <a:pt x="916920" y="2281254"/>
                </a:lnTo>
                <a:lnTo>
                  <a:pt x="916919" y="2281254"/>
                </a:lnTo>
                <a:lnTo>
                  <a:pt x="926467" y="2227106"/>
                </a:lnTo>
                <a:cubicBezTo>
                  <a:pt x="887093" y="2219103"/>
                  <a:pt x="848539" y="2208768"/>
                  <a:pt x="811089" y="2195820"/>
                </a:cubicBezTo>
                <a:lnTo>
                  <a:pt x="792160" y="2247825"/>
                </a:lnTo>
                <a:lnTo>
                  <a:pt x="792159" y="2247825"/>
                </a:lnTo>
                <a:lnTo>
                  <a:pt x="724494" y="2223196"/>
                </a:lnTo>
                <a:lnTo>
                  <a:pt x="743467" y="2171070"/>
                </a:lnTo>
                <a:cubicBezTo>
                  <a:pt x="706007" y="2156863"/>
                  <a:pt x="669847" y="2139950"/>
                  <a:pt x="634964" y="2120930"/>
                </a:cubicBezTo>
                <a:lnTo>
                  <a:pt x="607435" y="2168611"/>
                </a:lnTo>
                <a:lnTo>
                  <a:pt x="545074" y="2132608"/>
                </a:lnTo>
                <a:lnTo>
                  <a:pt x="545074" y="2132607"/>
                </a:lnTo>
                <a:lnTo>
                  <a:pt x="545073" y="2132606"/>
                </a:lnTo>
                <a:lnTo>
                  <a:pt x="573089" y="2084081"/>
                </a:lnTo>
                <a:cubicBezTo>
                  <a:pt x="538555" y="2063977"/>
                  <a:pt x="505894" y="2041053"/>
                  <a:pt x="475189" y="2015719"/>
                </a:cubicBezTo>
                <a:lnTo>
                  <a:pt x="439271" y="2058524"/>
                </a:lnTo>
                <a:lnTo>
                  <a:pt x="401922" y="2027183"/>
                </a:lnTo>
                <a:lnTo>
                  <a:pt x="384109" y="2012237"/>
                </a:lnTo>
                <a:lnTo>
                  <a:pt x="420234" y="1969186"/>
                </a:lnTo>
                <a:cubicBezTo>
                  <a:pt x="389742" y="1943485"/>
                  <a:pt x="361531" y="1915275"/>
                  <a:pt x="335831" y="1884783"/>
                </a:cubicBezTo>
                <a:lnTo>
                  <a:pt x="292780" y="1920907"/>
                </a:lnTo>
                <a:lnTo>
                  <a:pt x="292779" y="1920906"/>
                </a:lnTo>
                <a:lnTo>
                  <a:pt x="292778" y="1920906"/>
                </a:lnTo>
                <a:lnTo>
                  <a:pt x="249590" y="1869435"/>
                </a:lnTo>
                <a:lnTo>
                  <a:pt x="246493" y="1865744"/>
                </a:lnTo>
                <a:lnTo>
                  <a:pt x="289297" y="1829827"/>
                </a:lnTo>
                <a:cubicBezTo>
                  <a:pt x="263963" y="1799122"/>
                  <a:pt x="241039" y="1766461"/>
                  <a:pt x="220935" y="1731926"/>
                </a:cubicBezTo>
                <a:lnTo>
                  <a:pt x="172409" y="1759942"/>
                </a:lnTo>
                <a:lnTo>
                  <a:pt x="136405" y="1697581"/>
                </a:lnTo>
                <a:lnTo>
                  <a:pt x="184086" y="1670052"/>
                </a:lnTo>
                <a:cubicBezTo>
                  <a:pt x="165066" y="1635169"/>
                  <a:pt x="148153" y="1599009"/>
                  <a:pt x="133947" y="1561548"/>
                </a:cubicBezTo>
                <a:lnTo>
                  <a:pt x="81819" y="1580521"/>
                </a:lnTo>
                <a:lnTo>
                  <a:pt x="68990" y="1545273"/>
                </a:lnTo>
                <a:lnTo>
                  <a:pt x="57190" y="1512855"/>
                </a:lnTo>
                <a:lnTo>
                  <a:pt x="109197" y="1493926"/>
                </a:lnTo>
                <a:cubicBezTo>
                  <a:pt x="96249" y="1456476"/>
                  <a:pt x="85914" y="1417922"/>
                  <a:pt x="77911" y="1378548"/>
                </a:cubicBezTo>
                <a:lnTo>
                  <a:pt x="23761" y="1388096"/>
                </a:lnTo>
                <a:lnTo>
                  <a:pt x="21307" y="1374174"/>
                </a:lnTo>
                <a:lnTo>
                  <a:pt x="11257" y="1317181"/>
                </a:lnTo>
                <a:lnTo>
                  <a:pt x="66563" y="1307429"/>
                </a:lnTo>
                <a:cubicBezTo>
                  <a:pt x="59731" y="1268550"/>
                  <a:pt x="56264" y="1228825"/>
                  <a:pt x="56203" y="1188512"/>
                </a:cubicBezTo>
                <a:lnTo>
                  <a:pt x="0" y="1188512"/>
                </a:lnTo>
                <a:lnTo>
                  <a:pt x="0" y="1116503"/>
                </a:lnTo>
                <a:lnTo>
                  <a:pt x="56203" y="1116503"/>
                </a:lnTo>
                <a:cubicBezTo>
                  <a:pt x="56264" y="1076190"/>
                  <a:pt x="59732" y="1036465"/>
                  <a:pt x="66563" y="997586"/>
                </a:cubicBezTo>
                <a:lnTo>
                  <a:pt x="11258" y="987834"/>
                </a:lnTo>
                <a:lnTo>
                  <a:pt x="18836" y="944857"/>
                </a:lnTo>
                <a:lnTo>
                  <a:pt x="23761" y="916920"/>
                </a:lnTo>
                <a:lnTo>
                  <a:pt x="23762" y="916920"/>
                </a:lnTo>
                <a:lnTo>
                  <a:pt x="77912" y="926468"/>
                </a:lnTo>
                <a:cubicBezTo>
                  <a:pt x="85915" y="887093"/>
                  <a:pt x="96250" y="848539"/>
                  <a:pt x="109198" y="811089"/>
                </a:cubicBezTo>
                <a:lnTo>
                  <a:pt x="57191" y="792160"/>
                </a:lnTo>
                <a:lnTo>
                  <a:pt x="81820" y="724495"/>
                </a:lnTo>
                <a:lnTo>
                  <a:pt x="81820" y="724494"/>
                </a:lnTo>
                <a:lnTo>
                  <a:pt x="133948" y="743467"/>
                </a:lnTo>
                <a:cubicBezTo>
                  <a:pt x="148154" y="706007"/>
                  <a:pt x="165067" y="669847"/>
                  <a:pt x="184087" y="634964"/>
                </a:cubicBezTo>
                <a:lnTo>
                  <a:pt x="136405" y="607435"/>
                </a:lnTo>
                <a:lnTo>
                  <a:pt x="172409" y="545074"/>
                </a:lnTo>
                <a:lnTo>
                  <a:pt x="172410" y="545074"/>
                </a:lnTo>
                <a:lnTo>
                  <a:pt x="220936" y="573090"/>
                </a:lnTo>
                <a:cubicBezTo>
                  <a:pt x="241040" y="538556"/>
                  <a:pt x="263964" y="505895"/>
                  <a:pt x="289299" y="475189"/>
                </a:cubicBezTo>
                <a:lnTo>
                  <a:pt x="246494" y="439272"/>
                </a:lnTo>
                <a:lnTo>
                  <a:pt x="246493" y="439271"/>
                </a:lnTo>
                <a:lnTo>
                  <a:pt x="290455" y="386879"/>
                </a:lnTo>
                <a:lnTo>
                  <a:pt x="292779" y="384110"/>
                </a:lnTo>
                <a:lnTo>
                  <a:pt x="292779" y="384109"/>
                </a:lnTo>
                <a:lnTo>
                  <a:pt x="335832" y="420234"/>
                </a:lnTo>
                <a:cubicBezTo>
                  <a:pt x="361532" y="389742"/>
                  <a:pt x="389743" y="361532"/>
                  <a:pt x="420235" y="335832"/>
                </a:cubicBezTo>
                <a:lnTo>
                  <a:pt x="384109" y="292779"/>
                </a:lnTo>
                <a:lnTo>
                  <a:pt x="384110" y="292779"/>
                </a:lnTo>
                <a:lnTo>
                  <a:pt x="439272" y="246494"/>
                </a:lnTo>
                <a:lnTo>
                  <a:pt x="475189" y="289299"/>
                </a:lnTo>
                <a:cubicBezTo>
                  <a:pt x="505895" y="263964"/>
                  <a:pt x="538556" y="241040"/>
                  <a:pt x="573091" y="220936"/>
                </a:cubicBezTo>
                <a:lnTo>
                  <a:pt x="545074" y="172410"/>
                </a:lnTo>
                <a:lnTo>
                  <a:pt x="607435" y="136406"/>
                </a:lnTo>
                <a:lnTo>
                  <a:pt x="634964" y="184088"/>
                </a:lnTo>
                <a:cubicBezTo>
                  <a:pt x="669848" y="165067"/>
                  <a:pt x="706008" y="148154"/>
                  <a:pt x="743468" y="133948"/>
                </a:cubicBezTo>
                <a:lnTo>
                  <a:pt x="724495" y="81820"/>
                </a:lnTo>
                <a:lnTo>
                  <a:pt x="759743" y="68991"/>
                </a:lnTo>
                <a:lnTo>
                  <a:pt x="792161" y="57191"/>
                </a:lnTo>
                <a:lnTo>
                  <a:pt x="811090" y="109198"/>
                </a:lnTo>
                <a:cubicBezTo>
                  <a:pt x="848540" y="96250"/>
                  <a:pt x="887094" y="85915"/>
                  <a:pt x="926468" y="77912"/>
                </a:cubicBezTo>
                <a:lnTo>
                  <a:pt x="916920" y="23762"/>
                </a:lnTo>
                <a:lnTo>
                  <a:pt x="930842" y="21308"/>
                </a:lnTo>
                <a:lnTo>
                  <a:pt x="987835" y="11258"/>
                </a:lnTo>
                <a:lnTo>
                  <a:pt x="997587" y="66564"/>
                </a:lnTo>
                <a:cubicBezTo>
                  <a:pt x="1036466" y="59732"/>
                  <a:pt x="1076191" y="56265"/>
                  <a:pt x="1116503" y="56204"/>
                </a:cubicBezTo>
                <a:lnTo>
                  <a:pt x="1116503" y="1"/>
                </a:lnTo>
                <a:lnTo>
                  <a:pt x="1116504" y="1"/>
                </a:lnTo>
                <a:close/>
              </a:path>
            </a:pathLst>
          </a:custGeom>
          <a:noFill/>
          <a:ln w="28575">
            <a:solidFill>
              <a:srgbClr val="2A4758"/>
            </a:solidFill>
          </a:ln>
          <a:effectLst>
            <a:outerShdw blurRad="139700" dist="88900" dir="5400000" sx="93000" sy="9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8" name="矩形 12"/>
          <p:cNvSpPr/>
          <p:nvPr/>
        </p:nvSpPr>
        <p:spPr>
          <a:xfrm>
            <a:off x="4415037" y="3021832"/>
            <a:ext cx="1498294" cy="1498379"/>
          </a:xfrm>
          <a:custGeom>
            <a:avLst/>
            <a:gdLst/>
            <a:ahLst/>
            <a:cxnLst/>
            <a:rect l="l" t="t" r="r" b="b"/>
            <a:pathLst>
              <a:path w="2305015" h="2305016">
                <a:moveTo>
                  <a:pt x="1116504" y="0"/>
                </a:moveTo>
                <a:lnTo>
                  <a:pt x="1188513" y="0"/>
                </a:lnTo>
                <a:lnTo>
                  <a:pt x="1188513" y="56204"/>
                </a:lnTo>
                <a:cubicBezTo>
                  <a:pt x="1228826" y="56265"/>
                  <a:pt x="1268550" y="59732"/>
                  <a:pt x="1307429" y="66564"/>
                </a:cubicBezTo>
                <a:lnTo>
                  <a:pt x="1317181" y="11258"/>
                </a:lnTo>
                <a:lnTo>
                  <a:pt x="1347579" y="16618"/>
                </a:lnTo>
                <a:lnTo>
                  <a:pt x="1388096" y="23762"/>
                </a:lnTo>
                <a:lnTo>
                  <a:pt x="1378548" y="77912"/>
                </a:lnTo>
                <a:cubicBezTo>
                  <a:pt x="1417923" y="85915"/>
                  <a:pt x="1456476" y="96250"/>
                  <a:pt x="1493927" y="109198"/>
                </a:cubicBezTo>
                <a:lnTo>
                  <a:pt x="1512855" y="57192"/>
                </a:lnTo>
                <a:lnTo>
                  <a:pt x="1512856" y="57192"/>
                </a:lnTo>
                <a:lnTo>
                  <a:pt x="1512857" y="57192"/>
                </a:lnTo>
                <a:lnTo>
                  <a:pt x="1564604" y="76027"/>
                </a:lnTo>
                <a:lnTo>
                  <a:pt x="1580521" y="81820"/>
                </a:lnTo>
                <a:lnTo>
                  <a:pt x="1580522" y="81821"/>
                </a:lnTo>
                <a:lnTo>
                  <a:pt x="1561549" y="133948"/>
                </a:lnTo>
                <a:cubicBezTo>
                  <a:pt x="1599009" y="148154"/>
                  <a:pt x="1635168" y="165067"/>
                  <a:pt x="1670051" y="184087"/>
                </a:cubicBezTo>
                <a:lnTo>
                  <a:pt x="1697580" y="136405"/>
                </a:lnTo>
                <a:lnTo>
                  <a:pt x="1759941" y="172409"/>
                </a:lnTo>
                <a:lnTo>
                  <a:pt x="1759942" y="172410"/>
                </a:lnTo>
                <a:lnTo>
                  <a:pt x="1731926" y="220936"/>
                </a:lnTo>
                <a:cubicBezTo>
                  <a:pt x="1766460" y="241040"/>
                  <a:pt x="1799121" y="263964"/>
                  <a:pt x="1829826" y="289298"/>
                </a:cubicBezTo>
                <a:lnTo>
                  <a:pt x="1865744" y="246493"/>
                </a:lnTo>
                <a:lnTo>
                  <a:pt x="1920906" y="292779"/>
                </a:lnTo>
                <a:lnTo>
                  <a:pt x="1920907" y="292780"/>
                </a:lnTo>
                <a:lnTo>
                  <a:pt x="1884782" y="335832"/>
                </a:lnTo>
                <a:cubicBezTo>
                  <a:pt x="1915274" y="361532"/>
                  <a:pt x="1943485" y="389743"/>
                  <a:pt x="1969185" y="420235"/>
                </a:cubicBezTo>
                <a:lnTo>
                  <a:pt x="2012237" y="384110"/>
                </a:lnTo>
                <a:lnTo>
                  <a:pt x="2054670" y="434681"/>
                </a:lnTo>
                <a:lnTo>
                  <a:pt x="2058522" y="439272"/>
                </a:lnTo>
                <a:lnTo>
                  <a:pt x="2015718" y="475189"/>
                </a:lnTo>
                <a:cubicBezTo>
                  <a:pt x="2041052" y="505895"/>
                  <a:pt x="2063977" y="538556"/>
                  <a:pt x="2084080" y="573090"/>
                </a:cubicBezTo>
                <a:lnTo>
                  <a:pt x="2132606" y="545074"/>
                </a:lnTo>
                <a:lnTo>
                  <a:pt x="2168610" y="607434"/>
                </a:lnTo>
                <a:lnTo>
                  <a:pt x="2120929" y="634963"/>
                </a:lnTo>
                <a:cubicBezTo>
                  <a:pt x="2139949" y="669847"/>
                  <a:pt x="2156862" y="706007"/>
                  <a:pt x="2171069" y="743467"/>
                </a:cubicBezTo>
                <a:lnTo>
                  <a:pt x="2223196" y="724494"/>
                </a:lnTo>
                <a:lnTo>
                  <a:pt x="2244913" y="784161"/>
                </a:lnTo>
                <a:lnTo>
                  <a:pt x="2247824" y="792160"/>
                </a:lnTo>
                <a:lnTo>
                  <a:pt x="2195819" y="811089"/>
                </a:lnTo>
                <a:cubicBezTo>
                  <a:pt x="2208767" y="848539"/>
                  <a:pt x="2219102" y="887093"/>
                  <a:pt x="2227105" y="926468"/>
                </a:cubicBezTo>
                <a:lnTo>
                  <a:pt x="2281253" y="916920"/>
                </a:lnTo>
                <a:lnTo>
                  <a:pt x="2291883" y="977205"/>
                </a:lnTo>
                <a:lnTo>
                  <a:pt x="2293757" y="987835"/>
                </a:lnTo>
                <a:lnTo>
                  <a:pt x="2238453" y="997587"/>
                </a:lnTo>
                <a:cubicBezTo>
                  <a:pt x="2245285" y="1036466"/>
                  <a:pt x="2248752" y="1076191"/>
                  <a:pt x="2248813" y="1116503"/>
                </a:cubicBezTo>
                <a:lnTo>
                  <a:pt x="2305015" y="1116503"/>
                </a:lnTo>
                <a:lnTo>
                  <a:pt x="2305015" y="1188511"/>
                </a:lnTo>
                <a:lnTo>
                  <a:pt x="2305015" y="1188512"/>
                </a:lnTo>
                <a:lnTo>
                  <a:pt x="2248813" y="1188512"/>
                </a:lnTo>
                <a:cubicBezTo>
                  <a:pt x="2248752" y="1228825"/>
                  <a:pt x="2245285" y="1268550"/>
                  <a:pt x="2238454" y="1307429"/>
                </a:cubicBezTo>
                <a:lnTo>
                  <a:pt x="2293758" y="1317181"/>
                </a:lnTo>
                <a:lnTo>
                  <a:pt x="2281254" y="1388096"/>
                </a:lnTo>
                <a:lnTo>
                  <a:pt x="2227105" y="1378548"/>
                </a:lnTo>
                <a:cubicBezTo>
                  <a:pt x="2219102" y="1417923"/>
                  <a:pt x="2208767" y="1456477"/>
                  <a:pt x="2195819" y="1493928"/>
                </a:cubicBezTo>
                <a:lnTo>
                  <a:pt x="2247824" y="1512856"/>
                </a:lnTo>
                <a:lnTo>
                  <a:pt x="2231124" y="1558739"/>
                </a:lnTo>
                <a:lnTo>
                  <a:pt x="2223196" y="1580522"/>
                </a:lnTo>
                <a:lnTo>
                  <a:pt x="2223195" y="1580522"/>
                </a:lnTo>
                <a:lnTo>
                  <a:pt x="2171069" y="1561550"/>
                </a:lnTo>
                <a:cubicBezTo>
                  <a:pt x="2156863" y="1599010"/>
                  <a:pt x="2139950" y="1635169"/>
                  <a:pt x="2120930" y="1670052"/>
                </a:cubicBezTo>
                <a:lnTo>
                  <a:pt x="2168611" y="1697581"/>
                </a:lnTo>
                <a:lnTo>
                  <a:pt x="2161744" y="1709474"/>
                </a:lnTo>
                <a:lnTo>
                  <a:pt x="2132607" y="1759942"/>
                </a:lnTo>
                <a:lnTo>
                  <a:pt x="2084082" y="1731926"/>
                </a:lnTo>
                <a:cubicBezTo>
                  <a:pt x="2063978" y="1766461"/>
                  <a:pt x="2041053" y="1799122"/>
                  <a:pt x="2015719" y="1829828"/>
                </a:cubicBezTo>
                <a:lnTo>
                  <a:pt x="2058523" y="1865745"/>
                </a:lnTo>
                <a:lnTo>
                  <a:pt x="2035310" y="1893409"/>
                </a:lnTo>
                <a:lnTo>
                  <a:pt x="2012237" y="1920907"/>
                </a:lnTo>
                <a:lnTo>
                  <a:pt x="1969186" y="1884783"/>
                </a:lnTo>
                <a:cubicBezTo>
                  <a:pt x="1943485" y="1915275"/>
                  <a:pt x="1915275" y="1943485"/>
                  <a:pt x="1884783" y="1969186"/>
                </a:cubicBezTo>
                <a:lnTo>
                  <a:pt x="1920906" y="2012236"/>
                </a:lnTo>
                <a:lnTo>
                  <a:pt x="1920906" y="2012237"/>
                </a:lnTo>
                <a:lnTo>
                  <a:pt x="1892374" y="2036178"/>
                </a:lnTo>
                <a:lnTo>
                  <a:pt x="1865743" y="2058523"/>
                </a:lnTo>
                <a:lnTo>
                  <a:pt x="1829827" y="2015720"/>
                </a:lnTo>
                <a:cubicBezTo>
                  <a:pt x="1799122" y="2041054"/>
                  <a:pt x="1766461" y="2063978"/>
                  <a:pt x="1731926" y="2084082"/>
                </a:cubicBezTo>
                <a:lnTo>
                  <a:pt x="1759942" y="2132607"/>
                </a:lnTo>
                <a:lnTo>
                  <a:pt x="1697582" y="2168611"/>
                </a:lnTo>
                <a:lnTo>
                  <a:pt x="1670053" y="2120930"/>
                </a:lnTo>
                <a:cubicBezTo>
                  <a:pt x="1635170" y="2139950"/>
                  <a:pt x="1599010" y="2156863"/>
                  <a:pt x="1561549" y="2171070"/>
                </a:cubicBezTo>
                <a:lnTo>
                  <a:pt x="1580522" y="2223197"/>
                </a:lnTo>
                <a:lnTo>
                  <a:pt x="1520855" y="2244914"/>
                </a:lnTo>
                <a:lnTo>
                  <a:pt x="1512856" y="2247825"/>
                </a:lnTo>
                <a:lnTo>
                  <a:pt x="1493928" y="2195820"/>
                </a:lnTo>
                <a:cubicBezTo>
                  <a:pt x="1456477" y="2208768"/>
                  <a:pt x="1417923" y="2219103"/>
                  <a:pt x="1378548" y="2227106"/>
                </a:cubicBezTo>
                <a:lnTo>
                  <a:pt x="1388096" y="2281254"/>
                </a:lnTo>
                <a:lnTo>
                  <a:pt x="1327811" y="2291884"/>
                </a:lnTo>
                <a:lnTo>
                  <a:pt x="1317181" y="2293758"/>
                </a:lnTo>
                <a:lnTo>
                  <a:pt x="1307430" y="2238454"/>
                </a:lnTo>
                <a:cubicBezTo>
                  <a:pt x="1268551" y="2245286"/>
                  <a:pt x="1228826" y="2248753"/>
                  <a:pt x="1188513" y="2248814"/>
                </a:cubicBezTo>
                <a:lnTo>
                  <a:pt x="1188513" y="2305016"/>
                </a:lnTo>
                <a:lnTo>
                  <a:pt x="1116505" y="2305016"/>
                </a:lnTo>
                <a:lnTo>
                  <a:pt x="1116505" y="2305015"/>
                </a:lnTo>
                <a:lnTo>
                  <a:pt x="1116503" y="2305015"/>
                </a:lnTo>
                <a:lnTo>
                  <a:pt x="1116503" y="2248814"/>
                </a:lnTo>
                <a:cubicBezTo>
                  <a:pt x="1076191" y="2248753"/>
                  <a:pt x="1036466" y="2245286"/>
                  <a:pt x="997587" y="2238454"/>
                </a:cubicBezTo>
                <a:lnTo>
                  <a:pt x="987835" y="2293759"/>
                </a:lnTo>
                <a:lnTo>
                  <a:pt x="916920" y="2281255"/>
                </a:lnTo>
                <a:lnTo>
                  <a:pt x="916920" y="2281254"/>
                </a:lnTo>
                <a:lnTo>
                  <a:pt x="916919" y="2281254"/>
                </a:lnTo>
                <a:lnTo>
                  <a:pt x="926467" y="2227106"/>
                </a:lnTo>
                <a:cubicBezTo>
                  <a:pt x="887093" y="2219103"/>
                  <a:pt x="848539" y="2208768"/>
                  <a:pt x="811089" y="2195820"/>
                </a:cubicBezTo>
                <a:lnTo>
                  <a:pt x="792160" y="2247825"/>
                </a:lnTo>
                <a:lnTo>
                  <a:pt x="792159" y="2247825"/>
                </a:lnTo>
                <a:lnTo>
                  <a:pt x="724494" y="2223196"/>
                </a:lnTo>
                <a:lnTo>
                  <a:pt x="743467" y="2171070"/>
                </a:lnTo>
                <a:cubicBezTo>
                  <a:pt x="706007" y="2156863"/>
                  <a:pt x="669847" y="2139950"/>
                  <a:pt x="634964" y="2120930"/>
                </a:cubicBezTo>
                <a:lnTo>
                  <a:pt x="607435" y="2168611"/>
                </a:lnTo>
                <a:lnTo>
                  <a:pt x="545074" y="2132608"/>
                </a:lnTo>
                <a:lnTo>
                  <a:pt x="545074" y="2132607"/>
                </a:lnTo>
                <a:lnTo>
                  <a:pt x="545073" y="2132606"/>
                </a:lnTo>
                <a:lnTo>
                  <a:pt x="573089" y="2084081"/>
                </a:lnTo>
                <a:cubicBezTo>
                  <a:pt x="538555" y="2063977"/>
                  <a:pt x="505894" y="2041053"/>
                  <a:pt x="475189" y="2015719"/>
                </a:cubicBezTo>
                <a:lnTo>
                  <a:pt x="439271" y="2058524"/>
                </a:lnTo>
                <a:lnTo>
                  <a:pt x="401922" y="2027183"/>
                </a:lnTo>
                <a:lnTo>
                  <a:pt x="384109" y="2012237"/>
                </a:lnTo>
                <a:lnTo>
                  <a:pt x="420234" y="1969186"/>
                </a:lnTo>
                <a:cubicBezTo>
                  <a:pt x="389742" y="1943485"/>
                  <a:pt x="361531" y="1915275"/>
                  <a:pt x="335831" y="1884783"/>
                </a:cubicBezTo>
                <a:lnTo>
                  <a:pt x="292780" y="1920907"/>
                </a:lnTo>
                <a:lnTo>
                  <a:pt x="292779" y="1920906"/>
                </a:lnTo>
                <a:lnTo>
                  <a:pt x="292778" y="1920906"/>
                </a:lnTo>
                <a:lnTo>
                  <a:pt x="249590" y="1869435"/>
                </a:lnTo>
                <a:lnTo>
                  <a:pt x="246493" y="1865744"/>
                </a:lnTo>
                <a:lnTo>
                  <a:pt x="289297" y="1829827"/>
                </a:lnTo>
                <a:cubicBezTo>
                  <a:pt x="263963" y="1799122"/>
                  <a:pt x="241039" y="1766461"/>
                  <a:pt x="220935" y="1731926"/>
                </a:cubicBezTo>
                <a:lnTo>
                  <a:pt x="172409" y="1759942"/>
                </a:lnTo>
                <a:lnTo>
                  <a:pt x="136405" y="1697581"/>
                </a:lnTo>
                <a:lnTo>
                  <a:pt x="184086" y="1670052"/>
                </a:lnTo>
                <a:cubicBezTo>
                  <a:pt x="165066" y="1635169"/>
                  <a:pt x="148153" y="1599009"/>
                  <a:pt x="133947" y="1561548"/>
                </a:cubicBezTo>
                <a:lnTo>
                  <a:pt x="81819" y="1580521"/>
                </a:lnTo>
                <a:lnTo>
                  <a:pt x="68990" y="1545273"/>
                </a:lnTo>
                <a:lnTo>
                  <a:pt x="57190" y="1512855"/>
                </a:lnTo>
                <a:lnTo>
                  <a:pt x="109197" y="1493926"/>
                </a:lnTo>
                <a:cubicBezTo>
                  <a:pt x="96249" y="1456476"/>
                  <a:pt x="85914" y="1417922"/>
                  <a:pt x="77911" y="1378548"/>
                </a:cubicBezTo>
                <a:lnTo>
                  <a:pt x="23761" y="1388096"/>
                </a:lnTo>
                <a:lnTo>
                  <a:pt x="21307" y="1374174"/>
                </a:lnTo>
                <a:lnTo>
                  <a:pt x="11257" y="1317181"/>
                </a:lnTo>
                <a:lnTo>
                  <a:pt x="66563" y="1307429"/>
                </a:lnTo>
                <a:cubicBezTo>
                  <a:pt x="59731" y="1268550"/>
                  <a:pt x="56264" y="1228825"/>
                  <a:pt x="56203" y="1188512"/>
                </a:cubicBezTo>
                <a:lnTo>
                  <a:pt x="0" y="1188512"/>
                </a:lnTo>
                <a:lnTo>
                  <a:pt x="0" y="1116503"/>
                </a:lnTo>
                <a:lnTo>
                  <a:pt x="56203" y="1116503"/>
                </a:lnTo>
                <a:cubicBezTo>
                  <a:pt x="56264" y="1076190"/>
                  <a:pt x="59732" y="1036465"/>
                  <a:pt x="66563" y="997586"/>
                </a:cubicBezTo>
                <a:lnTo>
                  <a:pt x="11258" y="987834"/>
                </a:lnTo>
                <a:lnTo>
                  <a:pt x="18836" y="944857"/>
                </a:lnTo>
                <a:lnTo>
                  <a:pt x="23761" y="916920"/>
                </a:lnTo>
                <a:lnTo>
                  <a:pt x="23762" y="916920"/>
                </a:lnTo>
                <a:lnTo>
                  <a:pt x="77912" y="926468"/>
                </a:lnTo>
                <a:cubicBezTo>
                  <a:pt x="85915" y="887093"/>
                  <a:pt x="96250" y="848539"/>
                  <a:pt x="109198" y="811089"/>
                </a:cubicBezTo>
                <a:lnTo>
                  <a:pt x="57191" y="792160"/>
                </a:lnTo>
                <a:lnTo>
                  <a:pt x="81820" y="724495"/>
                </a:lnTo>
                <a:lnTo>
                  <a:pt x="81820" y="724494"/>
                </a:lnTo>
                <a:lnTo>
                  <a:pt x="133948" y="743467"/>
                </a:lnTo>
                <a:cubicBezTo>
                  <a:pt x="148154" y="706007"/>
                  <a:pt x="165067" y="669847"/>
                  <a:pt x="184087" y="634964"/>
                </a:cubicBezTo>
                <a:lnTo>
                  <a:pt x="136405" y="607435"/>
                </a:lnTo>
                <a:lnTo>
                  <a:pt x="172409" y="545074"/>
                </a:lnTo>
                <a:lnTo>
                  <a:pt x="172410" y="545074"/>
                </a:lnTo>
                <a:lnTo>
                  <a:pt x="220936" y="573090"/>
                </a:lnTo>
                <a:cubicBezTo>
                  <a:pt x="241040" y="538556"/>
                  <a:pt x="263964" y="505895"/>
                  <a:pt x="289299" y="475189"/>
                </a:cubicBezTo>
                <a:lnTo>
                  <a:pt x="246494" y="439272"/>
                </a:lnTo>
                <a:lnTo>
                  <a:pt x="246493" y="439271"/>
                </a:lnTo>
                <a:lnTo>
                  <a:pt x="290455" y="386879"/>
                </a:lnTo>
                <a:lnTo>
                  <a:pt x="292779" y="384110"/>
                </a:lnTo>
                <a:lnTo>
                  <a:pt x="292779" y="384109"/>
                </a:lnTo>
                <a:lnTo>
                  <a:pt x="335832" y="420234"/>
                </a:lnTo>
                <a:cubicBezTo>
                  <a:pt x="361532" y="389742"/>
                  <a:pt x="389743" y="361532"/>
                  <a:pt x="420235" y="335832"/>
                </a:cubicBezTo>
                <a:lnTo>
                  <a:pt x="384109" y="292779"/>
                </a:lnTo>
                <a:lnTo>
                  <a:pt x="384110" y="292779"/>
                </a:lnTo>
                <a:lnTo>
                  <a:pt x="439272" y="246494"/>
                </a:lnTo>
                <a:lnTo>
                  <a:pt x="475189" y="289299"/>
                </a:lnTo>
                <a:cubicBezTo>
                  <a:pt x="505895" y="263964"/>
                  <a:pt x="538556" y="241040"/>
                  <a:pt x="573091" y="220936"/>
                </a:cubicBezTo>
                <a:lnTo>
                  <a:pt x="545074" y="172410"/>
                </a:lnTo>
                <a:lnTo>
                  <a:pt x="607435" y="136406"/>
                </a:lnTo>
                <a:lnTo>
                  <a:pt x="634964" y="184088"/>
                </a:lnTo>
                <a:cubicBezTo>
                  <a:pt x="669848" y="165067"/>
                  <a:pt x="706008" y="148154"/>
                  <a:pt x="743468" y="133948"/>
                </a:cubicBezTo>
                <a:lnTo>
                  <a:pt x="724495" y="81820"/>
                </a:lnTo>
                <a:lnTo>
                  <a:pt x="759743" y="68991"/>
                </a:lnTo>
                <a:lnTo>
                  <a:pt x="792161" y="57191"/>
                </a:lnTo>
                <a:lnTo>
                  <a:pt x="811090" y="109198"/>
                </a:lnTo>
                <a:cubicBezTo>
                  <a:pt x="848540" y="96250"/>
                  <a:pt x="887094" y="85915"/>
                  <a:pt x="926468" y="77912"/>
                </a:cubicBezTo>
                <a:lnTo>
                  <a:pt x="916920" y="23762"/>
                </a:lnTo>
                <a:lnTo>
                  <a:pt x="930842" y="21308"/>
                </a:lnTo>
                <a:lnTo>
                  <a:pt x="987835" y="11258"/>
                </a:lnTo>
                <a:lnTo>
                  <a:pt x="997587" y="66564"/>
                </a:lnTo>
                <a:cubicBezTo>
                  <a:pt x="1036466" y="59732"/>
                  <a:pt x="1076191" y="56265"/>
                  <a:pt x="1116503" y="56204"/>
                </a:cubicBezTo>
                <a:lnTo>
                  <a:pt x="1116503" y="1"/>
                </a:lnTo>
                <a:lnTo>
                  <a:pt x="1116504" y="1"/>
                </a:lnTo>
                <a:close/>
              </a:path>
            </a:pathLst>
          </a:custGeom>
          <a:noFill/>
          <a:ln w="28575">
            <a:solidFill>
              <a:srgbClr val="2A4758"/>
            </a:solidFill>
          </a:ln>
          <a:effectLst>
            <a:outerShdw blurRad="139700" dist="88900" dir="5400000" sx="93000" sy="9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9" name="矩形 12"/>
          <p:cNvSpPr/>
          <p:nvPr/>
        </p:nvSpPr>
        <p:spPr>
          <a:xfrm>
            <a:off x="5834063" y="2435936"/>
            <a:ext cx="1584451" cy="1584543"/>
          </a:xfrm>
          <a:custGeom>
            <a:avLst/>
            <a:gdLst/>
            <a:ahLst/>
            <a:cxnLst/>
            <a:rect l="l" t="t" r="r" b="b"/>
            <a:pathLst>
              <a:path w="2305015" h="2305016">
                <a:moveTo>
                  <a:pt x="1116504" y="0"/>
                </a:moveTo>
                <a:lnTo>
                  <a:pt x="1188513" y="0"/>
                </a:lnTo>
                <a:lnTo>
                  <a:pt x="1188513" y="56204"/>
                </a:lnTo>
                <a:cubicBezTo>
                  <a:pt x="1228826" y="56265"/>
                  <a:pt x="1268550" y="59732"/>
                  <a:pt x="1307429" y="66564"/>
                </a:cubicBezTo>
                <a:lnTo>
                  <a:pt x="1317181" y="11258"/>
                </a:lnTo>
                <a:lnTo>
                  <a:pt x="1347579" y="16618"/>
                </a:lnTo>
                <a:lnTo>
                  <a:pt x="1388096" y="23762"/>
                </a:lnTo>
                <a:lnTo>
                  <a:pt x="1378548" y="77912"/>
                </a:lnTo>
                <a:cubicBezTo>
                  <a:pt x="1417923" y="85915"/>
                  <a:pt x="1456476" y="96250"/>
                  <a:pt x="1493927" y="109198"/>
                </a:cubicBezTo>
                <a:lnTo>
                  <a:pt x="1512855" y="57192"/>
                </a:lnTo>
                <a:lnTo>
                  <a:pt x="1512856" y="57192"/>
                </a:lnTo>
                <a:lnTo>
                  <a:pt x="1512857" y="57192"/>
                </a:lnTo>
                <a:lnTo>
                  <a:pt x="1564604" y="76027"/>
                </a:lnTo>
                <a:lnTo>
                  <a:pt x="1580521" y="81820"/>
                </a:lnTo>
                <a:lnTo>
                  <a:pt x="1580522" y="81821"/>
                </a:lnTo>
                <a:lnTo>
                  <a:pt x="1561549" y="133948"/>
                </a:lnTo>
                <a:cubicBezTo>
                  <a:pt x="1599009" y="148154"/>
                  <a:pt x="1635168" y="165067"/>
                  <a:pt x="1670051" y="184087"/>
                </a:cubicBezTo>
                <a:lnTo>
                  <a:pt x="1697580" y="136405"/>
                </a:lnTo>
                <a:lnTo>
                  <a:pt x="1759941" y="172409"/>
                </a:lnTo>
                <a:lnTo>
                  <a:pt x="1759942" y="172410"/>
                </a:lnTo>
                <a:lnTo>
                  <a:pt x="1731926" y="220936"/>
                </a:lnTo>
                <a:cubicBezTo>
                  <a:pt x="1766460" y="241040"/>
                  <a:pt x="1799121" y="263964"/>
                  <a:pt x="1829826" y="289298"/>
                </a:cubicBezTo>
                <a:lnTo>
                  <a:pt x="1865744" y="246493"/>
                </a:lnTo>
                <a:lnTo>
                  <a:pt x="1920906" y="292779"/>
                </a:lnTo>
                <a:lnTo>
                  <a:pt x="1920907" y="292780"/>
                </a:lnTo>
                <a:lnTo>
                  <a:pt x="1884782" y="335832"/>
                </a:lnTo>
                <a:cubicBezTo>
                  <a:pt x="1915274" y="361532"/>
                  <a:pt x="1943485" y="389743"/>
                  <a:pt x="1969185" y="420235"/>
                </a:cubicBezTo>
                <a:lnTo>
                  <a:pt x="2012237" y="384110"/>
                </a:lnTo>
                <a:lnTo>
                  <a:pt x="2054670" y="434681"/>
                </a:lnTo>
                <a:lnTo>
                  <a:pt x="2058522" y="439272"/>
                </a:lnTo>
                <a:lnTo>
                  <a:pt x="2015718" y="475189"/>
                </a:lnTo>
                <a:cubicBezTo>
                  <a:pt x="2041052" y="505895"/>
                  <a:pt x="2063977" y="538556"/>
                  <a:pt x="2084080" y="573090"/>
                </a:cubicBezTo>
                <a:lnTo>
                  <a:pt x="2132606" y="545074"/>
                </a:lnTo>
                <a:lnTo>
                  <a:pt x="2168610" y="607434"/>
                </a:lnTo>
                <a:lnTo>
                  <a:pt x="2120929" y="634963"/>
                </a:lnTo>
                <a:cubicBezTo>
                  <a:pt x="2139949" y="669847"/>
                  <a:pt x="2156862" y="706007"/>
                  <a:pt x="2171069" y="743467"/>
                </a:cubicBezTo>
                <a:lnTo>
                  <a:pt x="2223196" y="724494"/>
                </a:lnTo>
                <a:lnTo>
                  <a:pt x="2244913" y="784161"/>
                </a:lnTo>
                <a:lnTo>
                  <a:pt x="2247824" y="792160"/>
                </a:lnTo>
                <a:lnTo>
                  <a:pt x="2195819" y="811089"/>
                </a:lnTo>
                <a:cubicBezTo>
                  <a:pt x="2208767" y="848539"/>
                  <a:pt x="2219102" y="887093"/>
                  <a:pt x="2227105" y="926468"/>
                </a:cubicBezTo>
                <a:lnTo>
                  <a:pt x="2281253" y="916920"/>
                </a:lnTo>
                <a:lnTo>
                  <a:pt x="2291883" y="977205"/>
                </a:lnTo>
                <a:lnTo>
                  <a:pt x="2293757" y="987835"/>
                </a:lnTo>
                <a:lnTo>
                  <a:pt x="2238453" y="997587"/>
                </a:lnTo>
                <a:cubicBezTo>
                  <a:pt x="2245285" y="1036466"/>
                  <a:pt x="2248752" y="1076191"/>
                  <a:pt x="2248813" y="1116503"/>
                </a:cubicBezTo>
                <a:lnTo>
                  <a:pt x="2305015" y="1116503"/>
                </a:lnTo>
                <a:lnTo>
                  <a:pt x="2305015" y="1188511"/>
                </a:lnTo>
                <a:lnTo>
                  <a:pt x="2305015" y="1188512"/>
                </a:lnTo>
                <a:lnTo>
                  <a:pt x="2248813" y="1188512"/>
                </a:lnTo>
                <a:cubicBezTo>
                  <a:pt x="2248752" y="1228825"/>
                  <a:pt x="2245285" y="1268550"/>
                  <a:pt x="2238454" y="1307429"/>
                </a:cubicBezTo>
                <a:lnTo>
                  <a:pt x="2293758" y="1317181"/>
                </a:lnTo>
                <a:lnTo>
                  <a:pt x="2281254" y="1388096"/>
                </a:lnTo>
                <a:lnTo>
                  <a:pt x="2227105" y="1378548"/>
                </a:lnTo>
                <a:cubicBezTo>
                  <a:pt x="2219102" y="1417923"/>
                  <a:pt x="2208767" y="1456477"/>
                  <a:pt x="2195819" y="1493928"/>
                </a:cubicBezTo>
                <a:lnTo>
                  <a:pt x="2247824" y="1512856"/>
                </a:lnTo>
                <a:lnTo>
                  <a:pt x="2231124" y="1558739"/>
                </a:lnTo>
                <a:lnTo>
                  <a:pt x="2223196" y="1580522"/>
                </a:lnTo>
                <a:lnTo>
                  <a:pt x="2223195" y="1580522"/>
                </a:lnTo>
                <a:lnTo>
                  <a:pt x="2171069" y="1561550"/>
                </a:lnTo>
                <a:cubicBezTo>
                  <a:pt x="2156863" y="1599010"/>
                  <a:pt x="2139950" y="1635169"/>
                  <a:pt x="2120930" y="1670052"/>
                </a:cubicBezTo>
                <a:lnTo>
                  <a:pt x="2168611" y="1697581"/>
                </a:lnTo>
                <a:lnTo>
                  <a:pt x="2161744" y="1709474"/>
                </a:lnTo>
                <a:lnTo>
                  <a:pt x="2132607" y="1759942"/>
                </a:lnTo>
                <a:lnTo>
                  <a:pt x="2084082" y="1731926"/>
                </a:lnTo>
                <a:cubicBezTo>
                  <a:pt x="2063978" y="1766461"/>
                  <a:pt x="2041053" y="1799122"/>
                  <a:pt x="2015719" y="1829828"/>
                </a:cubicBezTo>
                <a:lnTo>
                  <a:pt x="2058523" y="1865745"/>
                </a:lnTo>
                <a:lnTo>
                  <a:pt x="2035310" y="1893409"/>
                </a:lnTo>
                <a:lnTo>
                  <a:pt x="2012237" y="1920907"/>
                </a:lnTo>
                <a:lnTo>
                  <a:pt x="1969186" y="1884783"/>
                </a:lnTo>
                <a:cubicBezTo>
                  <a:pt x="1943485" y="1915275"/>
                  <a:pt x="1915275" y="1943485"/>
                  <a:pt x="1884783" y="1969186"/>
                </a:cubicBezTo>
                <a:lnTo>
                  <a:pt x="1920906" y="2012236"/>
                </a:lnTo>
                <a:lnTo>
                  <a:pt x="1920906" y="2012237"/>
                </a:lnTo>
                <a:lnTo>
                  <a:pt x="1892374" y="2036178"/>
                </a:lnTo>
                <a:lnTo>
                  <a:pt x="1865743" y="2058523"/>
                </a:lnTo>
                <a:lnTo>
                  <a:pt x="1829827" y="2015720"/>
                </a:lnTo>
                <a:cubicBezTo>
                  <a:pt x="1799122" y="2041054"/>
                  <a:pt x="1766461" y="2063978"/>
                  <a:pt x="1731926" y="2084082"/>
                </a:cubicBezTo>
                <a:lnTo>
                  <a:pt x="1759942" y="2132607"/>
                </a:lnTo>
                <a:lnTo>
                  <a:pt x="1697582" y="2168611"/>
                </a:lnTo>
                <a:lnTo>
                  <a:pt x="1670053" y="2120930"/>
                </a:lnTo>
                <a:cubicBezTo>
                  <a:pt x="1635170" y="2139950"/>
                  <a:pt x="1599010" y="2156863"/>
                  <a:pt x="1561549" y="2171070"/>
                </a:cubicBezTo>
                <a:lnTo>
                  <a:pt x="1580522" y="2223197"/>
                </a:lnTo>
                <a:lnTo>
                  <a:pt x="1520855" y="2244914"/>
                </a:lnTo>
                <a:lnTo>
                  <a:pt x="1512856" y="2247825"/>
                </a:lnTo>
                <a:lnTo>
                  <a:pt x="1493928" y="2195820"/>
                </a:lnTo>
                <a:cubicBezTo>
                  <a:pt x="1456477" y="2208768"/>
                  <a:pt x="1417923" y="2219103"/>
                  <a:pt x="1378548" y="2227106"/>
                </a:cubicBezTo>
                <a:lnTo>
                  <a:pt x="1388096" y="2281254"/>
                </a:lnTo>
                <a:lnTo>
                  <a:pt x="1327811" y="2291884"/>
                </a:lnTo>
                <a:lnTo>
                  <a:pt x="1317181" y="2293758"/>
                </a:lnTo>
                <a:lnTo>
                  <a:pt x="1307430" y="2238454"/>
                </a:lnTo>
                <a:cubicBezTo>
                  <a:pt x="1268551" y="2245286"/>
                  <a:pt x="1228826" y="2248753"/>
                  <a:pt x="1188513" y="2248814"/>
                </a:cubicBezTo>
                <a:lnTo>
                  <a:pt x="1188513" y="2305016"/>
                </a:lnTo>
                <a:lnTo>
                  <a:pt x="1116505" y="2305016"/>
                </a:lnTo>
                <a:lnTo>
                  <a:pt x="1116505" y="2305015"/>
                </a:lnTo>
                <a:lnTo>
                  <a:pt x="1116503" y="2305015"/>
                </a:lnTo>
                <a:lnTo>
                  <a:pt x="1116503" y="2248814"/>
                </a:lnTo>
                <a:cubicBezTo>
                  <a:pt x="1076191" y="2248753"/>
                  <a:pt x="1036466" y="2245286"/>
                  <a:pt x="997587" y="2238454"/>
                </a:cubicBezTo>
                <a:lnTo>
                  <a:pt x="987835" y="2293759"/>
                </a:lnTo>
                <a:lnTo>
                  <a:pt x="916920" y="2281255"/>
                </a:lnTo>
                <a:lnTo>
                  <a:pt x="916920" y="2281254"/>
                </a:lnTo>
                <a:lnTo>
                  <a:pt x="916919" y="2281254"/>
                </a:lnTo>
                <a:lnTo>
                  <a:pt x="926467" y="2227106"/>
                </a:lnTo>
                <a:cubicBezTo>
                  <a:pt x="887093" y="2219103"/>
                  <a:pt x="848539" y="2208768"/>
                  <a:pt x="811089" y="2195820"/>
                </a:cubicBezTo>
                <a:lnTo>
                  <a:pt x="792160" y="2247825"/>
                </a:lnTo>
                <a:lnTo>
                  <a:pt x="792159" y="2247825"/>
                </a:lnTo>
                <a:lnTo>
                  <a:pt x="724494" y="2223196"/>
                </a:lnTo>
                <a:lnTo>
                  <a:pt x="743467" y="2171070"/>
                </a:lnTo>
                <a:cubicBezTo>
                  <a:pt x="706007" y="2156863"/>
                  <a:pt x="669847" y="2139950"/>
                  <a:pt x="634964" y="2120930"/>
                </a:cubicBezTo>
                <a:lnTo>
                  <a:pt x="607435" y="2168611"/>
                </a:lnTo>
                <a:lnTo>
                  <a:pt x="545074" y="2132608"/>
                </a:lnTo>
                <a:lnTo>
                  <a:pt x="545074" y="2132607"/>
                </a:lnTo>
                <a:lnTo>
                  <a:pt x="545073" y="2132606"/>
                </a:lnTo>
                <a:lnTo>
                  <a:pt x="573089" y="2084081"/>
                </a:lnTo>
                <a:cubicBezTo>
                  <a:pt x="538555" y="2063977"/>
                  <a:pt x="505894" y="2041053"/>
                  <a:pt x="475189" y="2015719"/>
                </a:cubicBezTo>
                <a:lnTo>
                  <a:pt x="439271" y="2058524"/>
                </a:lnTo>
                <a:lnTo>
                  <a:pt x="401922" y="2027183"/>
                </a:lnTo>
                <a:lnTo>
                  <a:pt x="384109" y="2012237"/>
                </a:lnTo>
                <a:lnTo>
                  <a:pt x="420234" y="1969186"/>
                </a:lnTo>
                <a:cubicBezTo>
                  <a:pt x="389742" y="1943485"/>
                  <a:pt x="361531" y="1915275"/>
                  <a:pt x="335831" y="1884783"/>
                </a:cubicBezTo>
                <a:lnTo>
                  <a:pt x="292780" y="1920907"/>
                </a:lnTo>
                <a:lnTo>
                  <a:pt x="292779" y="1920906"/>
                </a:lnTo>
                <a:lnTo>
                  <a:pt x="292778" y="1920906"/>
                </a:lnTo>
                <a:lnTo>
                  <a:pt x="249590" y="1869435"/>
                </a:lnTo>
                <a:lnTo>
                  <a:pt x="246493" y="1865744"/>
                </a:lnTo>
                <a:lnTo>
                  <a:pt x="289297" y="1829827"/>
                </a:lnTo>
                <a:cubicBezTo>
                  <a:pt x="263963" y="1799122"/>
                  <a:pt x="241039" y="1766461"/>
                  <a:pt x="220935" y="1731926"/>
                </a:cubicBezTo>
                <a:lnTo>
                  <a:pt x="172409" y="1759942"/>
                </a:lnTo>
                <a:lnTo>
                  <a:pt x="136405" y="1697581"/>
                </a:lnTo>
                <a:lnTo>
                  <a:pt x="184086" y="1670052"/>
                </a:lnTo>
                <a:cubicBezTo>
                  <a:pt x="165066" y="1635169"/>
                  <a:pt x="148153" y="1599009"/>
                  <a:pt x="133947" y="1561548"/>
                </a:cubicBezTo>
                <a:lnTo>
                  <a:pt x="81819" y="1580521"/>
                </a:lnTo>
                <a:lnTo>
                  <a:pt x="68990" y="1545273"/>
                </a:lnTo>
                <a:lnTo>
                  <a:pt x="57190" y="1512855"/>
                </a:lnTo>
                <a:lnTo>
                  <a:pt x="109197" y="1493926"/>
                </a:lnTo>
                <a:cubicBezTo>
                  <a:pt x="96249" y="1456476"/>
                  <a:pt x="85914" y="1417922"/>
                  <a:pt x="77911" y="1378548"/>
                </a:cubicBezTo>
                <a:lnTo>
                  <a:pt x="23761" y="1388096"/>
                </a:lnTo>
                <a:lnTo>
                  <a:pt x="21307" y="1374174"/>
                </a:lnTo>
                <a:lnTo>
                  <a:pt x="11257" y="1317181"/>
                </a:lnTo>
                <a:lnTo>
                  <a:pt x="66563" y="1307429"/>
                </a:lnTo>
                <a:cubicBezTo>
                  <a:pt x="59731" y="1268550"/>
                  <a:pt x="56264" y="1228825"/>
                  <a:pt x="56203" y="1188512"/>
                </a:cubicBezTo>
                <a:lnTo>
                  <a:pt x="0" y="1188512"/>
                </a:lnTo>
                <a:lnTo>
                  <a:pt x="0" y="1116503"/>
                </a:lnTo>
                <a:lnTo>
                  <a:pt x="56203" y="1116503"/>
                </a:lnTo>
                <a:cubicBezTo>
                  <a:pt x="56264" y="1076190"/>
                  <a:pt x="59732" y="1036465"/>
                  <a:pt x="66563" y="997586"/>
                </a:cubicBezTo>
                <a:lnTo>
                  <a:pt x="11258" y="987834"/>
                </a:lnTo>
                <a:lnTo>
                  <a:pt x="18836" y="944857"/>
                </a:lnTo>
                <a:lnTo>
                  <a:pt x="23761" y="916920"/>
                </a:lnTo>
                <a:lnTo>
                  <a:pt x="23762" y="916920"/>
                </a:lnTo>
                <a:lnTo>
                  <a:pt x="77912" y="926468"/>
                </a:lnTo>
                <a:cubicBezTo>
                  <a:pt x="85915" y="887093"/>
                  <a:pt x="96250" y="848539"/>
                  <a:pt x="109198" y="811089"/>
                </a:cubicBezTo>
                <a:lnTo>
                  <a:pt x="57191" y="792160"/>
                </a:lnTo>
                <a:lnTo>
                  <a:pt x="81820" y="724495"/>
                </a:lnTo>
                <a:lnTo>
                  <a:pt x="81820" y="724494"/>
                </a:lnTo>
                <a:lnTo>
                  <a:pt x="133948" y="743467"/>
                </a:lnTo>
                <a:cubicBezTo>
                  <a:pt x="148154" y="706007"/>
                  <a:pt x="165067" y="669847"/>
                  <a:pt x="184087" y="634964"/>
                </a:cubicBezTo>
                <a:lnTo>
                  <a:pt x="136405" y="607435"/>
                </a:lnTo>
                <a:lnTo>
                  <a:pt x="172409" y="545074"/>
                </a:lnTo>
                <a:lnTo>
                  <a:pt x="172410" y="545074"/>
                </a:lnTo>
                <a:lnTo>
                  <a:pt x="220936" y="573090"/>
                </a:lnTo>
                <a:cubicBezTo>
                  <a:pt x="241040" y="538556"/>
                  <a:pt x="263964" y="505895"/>
                  <a:pt x="289299" y="475189"/>
                </a:cubicBezTo>
                <a:lnTo>
                  <a:pt x="246494" y="439272"/>
                </a:lnTo>
                <a:lnTo>
                  <a:pt x="246493" y="439271"/>
                </a:lnTo>
                <a:lnTo>
                  <a:pt x="290455" y="386879"/>
                </a:lnTo>
                <a:lnTo>
                  <a:pt x="292779" y="384110"/>
                </a:lnTo>
                <a:lnTo>
                  <a:pt x="292779" y="384109"/>
                </a:lnTo>
                <a:lnTo>
                  <a:pt x="335832" y="420234"/>
                </a:lnTo>
                <a:cubicBezTo>
                  <a:pt x="361532" y="389742"/>
                  <a:pt x="389743" y="361532"/>
                  <a:pt x="420235" y="335832"/>
                </a:cubicBezTo>
                <a:lnTo>
                  <a:pt x="384109" y="292779"/>
                </a:lnTo>
                <a:lnTo>
                  <a:pt x="384110" y="292779"/>
                </a:lnTo>
                <a:lnTo>
                  <a:pt x="439272" y="246494"/>
                </a:lnTo>
                <a:lnTo>
                  <a:pt x="475189" y="289299"/>
                </a:lnTo>
                <a:cubicBezTo>
                  <a:pt x="505895" y="263964"/>
                  <a:pt x="538556" y="241040"/>
                  <a:pt x="573091" y="220936"/>
                </a:cubicBezTo>
                <a:lnTo>
                  <a:pt x="545074" y="172410"/>
                </a:lnTo>
                <a:lnTo>
                  <a:pt x="607435" y="136406"/>
                </a:lnTo>
                <a:lnTo>
                  <a:pt x="634964" y="184088"/>
                </a:lnTo>
                <a:cubicBezTo>
                  <a:pt x="669848" y="165067"/>
                  <a:pt x="706008" y="148154"/>
                  <a:pt x="743468" y="133948"/>
                </a:cubicBezTo>
                <a:lnTo>
                  <a:pt x="724495" y="81820"/>
                </a:lnTo>
                <a:lnTo>
                  <a:pt x="759743" y="68991"/>
                </a:lnTo>
                <a:lnTo>
                  <a:pt x="792161" y="57191"/>
                </a:lnTo>
                <a:lnTo>
                  <a:pt x="811090" y="109198"/>
                </a:lnTo>
                <a:cubicBezTo>
                  <a:pt x="848540" y="96250"/>
                  <a:pt x="887094" y="85915"/>
                  <a:pt x="926468" y="77912"/>
                </a:cubicBezTo>
                <a:lnTo>
                  <a:pt x="916920" y="23762"/>
                </a:lnTo>
                <a:lnTo>
                  <a:pt x="930842" y="21308"/>
                </a:lnTo>
                <a:lnTo>
                  <a:pt x="987835" y="11258"/>
                </a:lnTo>
                <a:lnTo>
                  <a:pt x="997587" y="66564"/>
                </a:lnTo>
                <a:cubicBezTo>
                  <a:pt x="1036466" y="59732"/>
                  <a:pt x="1076191" y="56265"/>
                  <a:pt x="1116503" y="56204"/>
                </a:cubicBezTo>
                <a:lnTo>
                  <a:pt x="1116503" y="1"/>
                </a:lnTo>
                <a:lnTo>
                  <a:pt x="1116504" y="1"/>
                </a:lnTo>
                <a:close/>
              </a:path>
            </a:pathLst>
          </a:custGeom>
          <a:noFill/>
          <a:ln w="28575">
            <a:solidFill>
              <a:srgbClr val="2A4758"/>
            </a:solidFill>
          </a:ln>
          <a:effectLst>
            <a:outerShdw blurRad="139700" dist="88900" dir="5400000" sx="93000" sy="9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0" name="矩形 12"/>
          <p:cNvSpPr/>
          <p:nvPr/>
        </p:nvSpPr>
        <p:spPr>
          <a:xfrm>
            <a:off x="7418448" y="2261329"/>
            <a:ext cx="1932644" cy="1932755"/>
          </a:xfrm>
          <a:custGeom>
            <a:avLst/>
            <a:gdLst/>
            <a:ahLst/>
            <a:cxnLst/>
            <a:rect l="l" t="t" r="r" b="b"/>
            <a:pathLst>
              <a:path w="2305015" h="2305016">
                <a:moveTo>
                  <a:pt x="1116504" y="0"/>
                </a:moveTo>
                <a:lnTo>
                  <a:pt x="1188513" y="0"/>
                </a:lnTo>
                <a:lnTo>
                  <a:pt x="1188513" y="56204"/>
                </a:lnTo>
                <a:cubicBezTo>
                  <a:pt x="1228826" y="56265"/>
                  <a:pt x="1268550" y="59732"/>
                  <a:pt x="1307429" y="66564"/>
                </a:cubicBezTo>
                <a:lnTo>
                  <a:pt x="1317181" y="11258"/>
                </a:lnTo>
                <a:lnTo>
                  <a:pt x="1347579" y="16618"/>
                </a:lnTo>
                <a:lnTo>
                  <a:pt x="1388096" y="23762"/>
                </a:lnTo>
                <a:lnTo>
                  <a:pt x="1378548" y="77912"/>
                </a:lnTo>
                <a:cubicBezTo>
                  <a:pt x="1417923" y="85915"/>
                  <a:pt x="1456476" y="96250"/>
                  <a:pt x="1493927" y="109198"/>
                </a:cubicBezTo>
                <a:lnTo>
                  <a:pt x="1512855" y="57192"/>
                </a:lnTo>
                <a:lnTo>
                  <a:pt x="1512856" y="57192"/>
                </a:lnTo>
                <a:lnTo>
                  <a:pt x="1512857" y="57192"/>
                </a:lnTo>
                <a:lnTo>
                  <a:pt x="1564604" y="76027"/>
                </a:lnTo>
                <a:lnTo>
                  <a:pt x="1580521" y="81820"/>
                </a:lnTo>
                <a:lnTo>
                  <a:pt x="1580522" y="81821"/>
                </a:lnTo>
                <a:lnTo>
                  <a:pt x="1561549" y="133948"/>
                </a:lnTo>
                <a:cubicBezTo>
                  <a:pt x="1599009" y="148154"/>
                  <a:pt x="1635168" y="165067"/>
                  <a:pt x="1670051" y="184087"/>
                </a:cubicBezTo>
                <a:lnTo>
                  <a:pt x="1697580" y="136405"/>
                </a:lnTo>
                <a:lnTo>
                  <a:pt x="1759941" y="172409"/>
                </a:lnTo>
                <a:lnTo>
                  <a:pt x="1759942" y="172410"/>
                </a:lnTo>
                <a:lnTo>
                  <a:pt x="1731926" y="220936"/>
                </a:lnTo>
                <a:cubicBezTo>
                  <a:pt x="1766460" y="241040"/>
                  <a:pt x="1799121" y="263964"/>
                  <a:pt x="1829826" y="289298"/>
                </a:cubicBezTo>
                <a:lnTo>
                  <a:pt x="1865744" y="246493"/>
                </a:lnTo>
                <a:lnTo>
                  <a:pt x="1920906" y="292779"/>
                </a:lnTo>
                <a:lnTo>
                  <a:pt x="1920907" y="292780"/>
                </a:lnTo>
                <a:lnTo>
                  <a:pt x="1884782" y="335832"/>
                </a:lnTo>
                <a:cubicBezTo>
                  <a:pt x="1915274" y="361532"/>
                  <a:pt x="1943485" y="389743"/>
                  <a:pt x="1969185" y="420235"/>
                </a:cubicBezTo>
                <a:lnTo>
                  <a:pt x="2012237" y="384110"/>
                </a:lnTo>
                <a:lnTo>
                  <a:pt x="2054670" y="434681"/>
                </a:lnTo>
                <a:lnTo>
                  <a:pt x="2058522" y="439272"/>
                </a:lnTo>
                <a:lnTo>
                  <a:pt x="2015718" y="475189"/>
                </a:lnTo>
                <a:cubicBezTo>
                  <a:pt x="2041052" y="505895"/>
                  <a:pt x="2063977" y="538556"/>
                  <a:pt x="2084080" y="573090"/>
                </a:cubicBezTo>
                <a:lnTo>
                  <a:pt x="2132606" y="545074"/>
                </a:lnTo>
                <a:lnTo>
                  <a:pt x="2168610" y="607434"/>
                </a:lnTo>
                <a:lnTo>
                  <a:pt x="2120929" y="634963"/>
                </a:lnTo>
                <a:cubicBezTo>
                  <a:pt x="2139949" y="669847"/>
                  <a:pt x="2156862" y="706007"/>
                  <a:pt x="2171069" y="743467"/>
                </a:cubicBezTo>
                <a:lnTo>
                  <a:pt x="2223196" y="724494"/>
                </a:lnTo>
                <a:lnTo>
                  <a:pt x="2244913" y="784161"/>
                </a:lnTo>
                <a:lnTo>
                  <a:pt x="2247824" y="792160"/>
                </a:lnTo>
                <a:lnTo>
                  <a:pt x="2195819" y="811089"/>
                </a:lnTo>
                <a:cubicBezTo>
                  <a:pt x="2208767" y="848539"/>
                  <a:pt x="2219102" y="887093"/>
                  <a:pt x="2227105" y="926468"/>
                </a:cubicBezTo>
                <a:lnTo>
                  <a:pt x="2281253" y="916920"/>
                </a:lnTo>
                <a:lnTo>
                  <a:pt x="2291883" y="977205"/>
                </a:lnTo>
                <a:lnTo>
                  <a:pt x="2293757" y="987835"/>
                </a:lnTo>
                <a:lnTo>
                  <a:pt x="2238453" y="997587"/>
                </a:lnTo>
                <a:cubicBezTo>
                  <a:pt x="2245285" y="1036466"/>
                  <a:pt x="2248752" y="1076191"/>
                  <a:pt x="2248813" y="1116503"/>
                </a:cubicBezTo>
                <a:lnTo>
                  <a:pt x="2305015" y="1116503"/>
                </a:lnTo>
                <a:lnTo>
                  <a:pt x="2305015" y="1188511"/>
                </a:lnTo>
                <a:lnTo>
                  <a:pt x="2305015" y="1188512"/>
                </a:lnTo>
                <a:lnTo>
                  <a:pt x="2248813" y="1188512"/>
                </a:lnTo>
                <a:cubicBezTo>
                  <a:pt x="2248752" y="1228825"/>
                  <a:pt x="2245285" y="1268550"/>
                  <a:pt x="2238454" y="1307429"/>
                </a:cubicBezTo>
                <a:lnTo>
                  <a:pt x="2293758" y="1317181"/>
                </a:lnTo>
                <a:lnTo>
                  <a:pt x="2281254" y="1388096"/>
                </a:lnTo>
                <a:lnTo>
                  <a:pt x="2227105" y="1378548"/>
                </a:lnTo>
                <a:cubicBezTo>
                  <a:pt x="2219102" y="1417923"/>
                  <a:pt x="2208767" y="1456477"/>
                  <a:pt x="2195819" y="1493928"/>
                </a:cubicBezTo>
                <a:lnTo>
                  <a:pt x="2247824" y="1512856"/>
                </a:lnTo>
                <a:lnTo>
                  <a:pt x="2231124" y="1558739"/>
                </a:lnTo>
                <a:lnTo>
                  <a:pt x="2223196" y="1580522"/>
                </a:lnTo>
                <a:lnTo>
                  <a:pt x="2223195" y="1580522"/>
                </a:lnTo>
                <a:lnTo>
                  <a:pt x="2171069" y="1561550"/>
                </a:lnTo>
                <a:cubicBezTo>
                  <a:pt x="2156863" y="1599010"/>
                  <a:pt x="2139950" y="1635169"/>
                  <a:pt x="2120930" y="1670052"/>
                </a:cubicBezTo>
                <a:lnTo>
                  <a:pt x="2168611" y="1697581"/>
                </a:lnTo>
                <a:lnTo>
                  <a:pt x="2161744" y="1709474"/>
                </a:lnTo>
                <a:lnTo>
                  <a:pt x="2132607" y="1759942"/>
                </a:lnTo>
                <a:lnTo>
                  <a:pt x="2084082" y="1731926"/>
                </a:lnTo>
                <a:cubicBezTo>
                  <a:pt x="2063978" y="1766461"/>
                  <a:pt x="2041053" y="1799122"/>
                  <a:pt x="2015719" y="1829828"/>
                </a:cubicBezTo>
                <a:lnTo>
                  <a:pt x="2058523" y="1865745"/>
                </a:lnTo>
                <a:lnTo>
                  <a:pt x="2035310" y="1893409"/>
                </a:lnTo>
                <a:lnTo>
                  <a:pt x="2012237" y="1920907"/>
                </a:lnTo>
                <a:lnTo>
                  <a:pt x="1969186" y="1884783"/>
                </a:lnTo>
                <a:cubicBezTo>
                  <a:pt x="1943485" y="1915275"/>
                  <a:pt x="1915275" y="1943485"/>
                  <a:pt x="1884783" y="1969186"/>
                </a:cubicBezTo>
                <a:lnTo>
                  <a:pt x="1920906" y="2012236"/>
                </a:lnTo>
                <a:lnTo>
                  <a:pt x="1920906" y="2012237"/>
                </a:lnTo>
                <a:lnTo>
                  <a:pt x="1892374" y="2036178"/>
                </a:lnTo>
                <a:lnTo>
                  <a:pt x="1865743" y="2058523"/>
                </a:lnTo>
                <a:lnTo>
                  <a:pt x="1829827" y="2015720"/>
                </a:lnTo>
                <a:cubicBezTo>
                  <a:pt x="1799122" y="2041054"/>
                  <a:pt x="1766461" y="2063978"/>
                  <a:pt x="1731926" y="2084082"/>
                </a:cubicBezTo>
                <a:lnTo>
                  <a:pt x="1759942" y="2132607"/>
                </a:lnTo>
                <a:lnTo>
                  <a:pt x="1697582" y="2168611"/>
                </a:lnTo>
                <a:lnTo>
                  <a:pt x="1670053" y="2120930"/>
                </a:lnTo>
                <a:cubicBezTo>
                  <a:pt x="1635170" y="2139950"/>
                  <a:pt x="1599010" y="2156863"/>
                  <a:pt x="1561549" y="2171070"/>
                </a:cubicBezTo>
                <a:lnTo>
                  <a:pt x="1580522" y="2223197"/>
                </a:lnTo>
                <a:lnTo>
                  <a:pt x="1520855" y="2244914"/>
                </a:lnTo>
                <a:lnTo>
                  <a:pt x="1512856" y="2247825"/>
                </a:lnTo>
                <a:lnTo>
                  <a:pt x="1493928" y="2195820"/>
                </a:lnTo>
                <a:cubicBezTo>
                  <a:pt x="1456477" y="2208768"/>
                  <a:pt x="1417923" y="2219103"/>
                  <a:pt x="1378548" y="2227106"/>
                </a:cubicBezTo>
                <a:lnTo>
                  <a:pt x="1388096" y="2281254"/>
                </a:lnTo>
                <a:lnTo>
                  <a:pt x="1327811" y="2291884"/>
                </a:lnTo>
                <a:lnTo>
                  <a:pt x="1317181" y="2293758"/>
                </a:lnTo>
                <a:lnTo>
                  <a:pt x="1307430" y="2238454"/>
                </a:lnTo>
                <a:cubicBezTo>
                  <a:pt x="1268551" y="2245286"/>
                  <a:pt x="1228826" y="2248753"/>
                  <a:pt x="1188513" y="2248814"/>
                </a:cubicBezTo>
                <a:lnTo>
                  <a:pt x="1188513" y="2305016"/>
                </a:lnTo>
                <a:lnTo>
                  <a:pt x="1116505" y="2305016"/>
                </a:lnTo>
                <a:lnTo>
                  <a:pt x="1116505" y="2305015"/>
                </a:lnTo>
                <a:lnTo>
                  <a:pt x="1116503" y="2305015"/>
                </a:lnTo>
                <a:lnTo>
                  <a:pt x="1116503" y="2248814"/>
                </a:lnTo>
                <a:cubicBezTo>
                  <a:pt x="1076191" y="2248753"/>
                  <a:pt x="1036466" y="2245286"/>
                  <a:pt x="997587" y="2238454"/>
                </a:cubicBezTo>
                <a:lnTo>
                  <a:pt x="987835" y="2293759"/>
                </a:lnTo>
                <a:lnTo>
                  <a:pt x="916920" y="2281255"/>
                </a:lnTo>
                <a:lnTo>
                  <a:pt x="916920" y="2281254"/>
                </a:lnTo>
                <a:lnTo>
                  <a:pt x="916919" y="2281254"/>
                </a:lnTo>
                <a:lnTo>
                  <a:pt x="926467" y="2227106"/>
                </a:lnTo>
                <a:cubicBezTo>
                  <a:pt x="887093" y="2219103"/>
                  <a:pt x="848539" y="2208768"/>
                  <a:pt x="811089" y="2195820"/>
                </a:cubicBezTo>
                <a:lnTo>
                  <a:pt x="792160" y="2247825"/>
                </a:lnTo>
                <a:lnTo>
                  <a:pt x="792159" y="2247825"/>
                </a:lnTo>
                <a:lnTo>
                  <a:pt x="724494" y="2223196"/>
                </a:lnTo>
                <a:lnTo>
                  <a:pt x="743467" y="2171070"/>
                </a:lnTo>
                <a:cubicBezTo>
                  <a:pt x="706007" y="2156863"/>
                  <a:pt x="669847" y="2139950"/>
                  <a:pt x="634964" y="2120930"/>
                </a:cubicBezTo>
                <a:lnTo>
                  <a:pt x="607435" y="2168611"/>
                </a:lnTo>
                <a:lnTo>
                  <a:pt x="545074" y="2132608"/>
                </a:lnTo>
                <a:lnTo>
                  <a:pt x="545074" y="2132607"/>
                </a:lnTo>
                <a:lnTo>
                  <a:pt x="545073" y="2132606"/>
                </a:lnTo>
                <a:lnTo>
                  <a:pt x="573089" y="2084081"/>
                </a:lnTo>
                <a:cubicBezTo>
                  <a:pt x="538555" y="2063977"/>
                  <a:pt x="505894" y="2041053"/>
                  <a:pt x="475189" y="2015719"/>
                </a:cubicBezTo>
                <a:lnTo>
                  <a:pt x="439271" y="2058524"/>
                </a:lnTo>
                <a:lnTo>
                  <a:pt x="401922" y="2027183"/>
                </a:lnTo>
                <a:lnTo>
                  <a:pt x="384109" y="2012237"/>
                </a:lnTo>
                <a:lnTo>
                  <a:pt x="420234" y="1969186"/>
                </a:lnTo>
                <a:cubicBezTo>
                  <a:pt x="389742" y="1943485"/>
                  <a:pt x="361531" y="1915275"/>
                  <a:pt x="335831" y="1884783"/>
                </a:cubicBezTo>
                <a:lnTo>
                  <a:pt x="292780" y="1920907"/>
                </a:lnTo>
                <a:lnTo>
                  <a:pt x="292779" y="1920906"/>
                </a:lnTo>
                <a:lnTo>
                  <a:pt x="292778" y="1920906"/>
                </a:lnTo>
                <a:lnTo>
                  <a:pt x="249590" y="1869435"/>
                </a:lnTo>
                <a:lnTo>
                  <a:pt x="246493" y="1865744"/>
                </a:lnTo>
                <a:lnTo>
                  <a:pt x="289297" y="1829827"/>
                </a:lnTo>
                <a:cubicBezTo>
                  <a:pt x="263963" y="1799122"/>
                  <a:pt x="241039" y="1766461"/>
                  <a:pt x="220935" y="1731926"/>
                </a:cubicBezTo>
                <a:lnTo>
                  <a:pt x="172409" y="1759942"/>
                </a:lnTo>
                <a:lnTo>
                  <a:pt x="136405" y="1697581"/>
                </a:lnTo>
                <a:lnTo>
                  <a:pt x="184086" y="1670052"/>
                </a:lnTo>
                <a:cubicBezTo>
                  <a:pt x="165066" y="1635169"/>
                  <a:pt x="148153" y="1599009"/>
                  <a:pt x="133947" y="1561548"/>
                </a:cubicBezTo>
                <a:lnTo>
                  <a:pt x="81819" y="1580521"/>
                </a:lnTo>
                <a:lnTo>
                  <a:pt x="68990" y="1545273"/>
                </a:lnTo>
                <a:lnTo>
                  <a:pt x="57190" y="1512855"/>
                </a:lnTo>
                <a:lnTo>
                  <a:pt x="109197" y="1493926"/>
                </a:lnTo>
                <a:cubicBezTo>
                  <a:pt x="96249" y="1456476"/>
                  <a:pt x="85914" y="1417922"/>
                  <a:pt x="77911" y="1378548"/>
                </a:cubicBezTo>
                <a:lnTo>
                  <a:pt x="23761" y="1388096"/>
                </a:lnTo>
                <a:lnTo>
                  <a:pt x="21307" y="1374174"/>
                </a:lnTo>
                <a:lnTo>
                  <a:pt x="11257" y="1317181"/>
                </a:lnTo>
                <a:lnTo>
                  <a:pt x="66563" y="1307429"/>
                </a:lnTo>
                <a:cubicBezTo>
                  <a:pt x="59731" y="1268550"/>
                  <a:pt x="56264" y="1228825"/>
                  <a:pt x="56203" y="1188512"/>
                </a:cubicBezTo>
                <a:lnTo>
                  <a:pt x="0" y="1188512"/>
                </a:lnTo>
                <a:lnTo>
                  <a:pt x="0" y="1116503"/>
                </a:lnTo>
                <a:lnTo>
                  <a:pt x="56203" y="1116503"/>
                </a:lnTo>
                <a:cubicBezTo>
                  <a:pt x="56264" y="1076190"/>
                  <a:pt x="59732" y="1036465"/>
                  <a:pt x="66563" y="997586"/>
                </a:cubicBezTo>
                <a:lnTo>
                  <a:pt x="11258" y="987834"/>
                </a:lnTo>
                <a:lnTo>
                  <a:pt x="18836" y="944857"/>
                </a:lnTo>
                <a:lnTo>
                  <a:pt x="23761" y="916920"/>
                </a:lnTo>
                <a:lnTo>
                  <a:pt x="23762" y="916920"/>
                </a:lnTo>
                <a:lnTo>
                  <a:pt x="77912" y="926468"/>
                </a:lnTo>
                <a:cubicBezTo>
                  <a:pt x="85915" y="887093"/>
                  <a:pt x="96250" y="848539"/>
                  <a:pt x="109198" y="811089"/>
                </a:cubicBezTo>
                <a:lnTo>
                  <a:pt x="57191" y="792160"/>
                </a:lnTo>
                <a:lnTo>
                  <a:pt x="81820" y="724495"/>
                </a:lnTo>
                <a:lnTo>
                  <a:pt x="81820" y="724494"/>
                </a:lnTo>
                <a:lnTo>
                  <a:pt x="133948" y="743467"/>
                </a:lnTo>
                <a:cubicBezTo>
                  <a:pt x="148154" y="706007"/>
                  <a:pt x="165067" y="669847"/>
                  <a:pt x="184087" y="634964"/>
                </a:cubicBezTo>
                <a:lnTo>
                  <a:pt x="136405" y="607435"/>
                </a:lnTo>
                <a:lnTo>
                  <a:pt x="172409" y="545074"/>
                </a:lnTo>
                <a:lnTo>
                  <a:pt x="172410" y="545074"/>
                </a:lnTo>
                <a:lnTo>
                  <a:pt x="220936" y="573090"/>
                </a:lnTo>
                <a:cubicBezTo>
                  <a:pt x="241040" y="538556"/>
                  <a:pt x="263964" y="505895"/>
                  <a:pt x="289299" y="475189"/>
                </a:cubicBezTo>
                <a:lnTo>
                  <a:pt x="246494" y="439272"/>
                </a:lnTo>
                <a:lnTo>
                  <a:pt x="246493" y="439271"/>
                </a:lnTo>
                <a:lnTo>
                  <a:pt x="290455" y="386879"/>
                </a:lnTo>
                <a:lnTo>
                  <a:pt x="292779" y="384110"/>
                </a:lnTo>
                <a:lnTo>
                  <a:pt x="292779" y="384109"/>
                </a:lnTo>
                <a:lnTo>
                  <a:pt x="335832" y="420234"/>
                </a:lnTo>
                <a:cubicBezTo>
                  <a:pt x="361532" y="389742"/>
                  <a:pt x="389743" y="361532"/>
                  <a:pt x="420235" y="335832"/>
                </a:cubicBezTo>
                <a:lnTo>
                  <a:pt x="384109" y="292779"/>
                </a:lnTo>
                <a:lnTo>
                  <a:pt x="384110" y="292779"/>
                </a:lnTo>
                <a:lnTo>
                  <a:pt x="439272" y="246494"/>
                </a:lnTo>
                <a:lnTo>
                  <a:pt x="475189" y="289299"/>
                </a:lnTo>
                <a:cubicBezTo>
                  <a:pt x="505895" y="263964"/>
                  <a:pt x="538556" y="241040"/>
                  <a:pt x="573091" y="220936"/>
                </a:cubicBezTo>
                <a:lnTo>
                  <a:pt x="545074" y="172410"/>
                </a:lnTo>
                <a:lnTo>
                  <a:pt x="607435" y="136406"/>
                </a:lnTo>
                <a:lnTo>
                  <a:pt x="634964" y="184088"/>
                </a:lnTo>
                <a:cubicBezTo>
                  <a:pt x="669848" y="165067"/>
                  <a:pt x="706008" y="148154"/>
                  <a:pt x="743468" y="133948"/>
                </a:cubicBezTo>
                <a:lnTo>
                  <a:pt x="724495" y="81820"/>
                </a:lnTo>
                <a:lnTo>
                  <a:pt x="759743" y="68991"/>
                </a:lnTo>
                <a:lnTo>
                  <a:pt x="792161" y="57191"/>
                </a:lnTo>
                <a:lnTo>
                  <a:pt x="811090" y="109198"/>
                </a:lnTo>
                <a:cubicBezTo>
                  <a:pt x="848540" y="96250"/>
                  <a:pt x="887094" y="85915"/>
                  <a:pt x="926468" y="77912"/>
                </a:cubicBezTo>
                <a:lnTo>
                  <a:pt x="916920" y="23762"/>
                </a:lnTo>
                <a:lnTo>
                  <a:pt x="930842" y="21308"/>
                </a:lnTo>
                <a:lnTo>
                  <a:pt x="987835" y="11258"/>
                </a:lnTo>
                <a:lnTo>
                  <a:pt x="997587" y="66564"/>
                </a:lnTo>
                <a:cubicBezTo>
                  <a:pt x="1036466" y="59732"/>
                  <a:pt x="1076191" y="56265"/>
                  <a:pt x="1116503" y="56204"/>
                </a:cubicBezTo>
                <a:lnTo>
                  <a:pt x="1116503" y="1"/>
                </a:lnTo>
                <a:lnTo>
                  <a:pt x="1116504" y="1"/>
                </a:lnTo>
                <a:close/>
              </a:path>
            </a:pathLst>
          </a:custGeom>
          <a:noFill/>
          <a:ln w="28575">
            <a:solidFill>
              <a:srgbClr val="2A4758"/>
            </a:solidFill>
          </a:ln>
          <a:effectLst>
            <a:outerShdw blurRad="139700" dist="88900" dir="5400000" sx="93000" sy="9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2987380" y="2845006"/>
            <a:ext cx="1307345" cy="7670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p>
            <a:pPr algn="ctr"/>
            <a:r>
              <a:rPr lang="zh-CN" altLang="en-US" sz="2200" b="1" dirty="0">
                <a:solidFill>
                  <a:srgbClr val="2A4758"/>
                </a:solidFill>
                <a:latin typeface="微软雅黑" charset="0"/>
                <a:ea typeface="微软雅黑" charset="0"/>
              </a:rPr>
              <a:t>引入了随机因素</a:t>
            </a:r>
            <a:endParaRPr lang="zh-CN" altLang="en-US" sz="2200" b="1" dirty="0">
              <a:solidFill>
                <a:srgbClr val="2A47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4510389" y="3264595"/>
            <a:ext cx="1307345" cy="101346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p>
            <a:pPr algn="ctr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有可能跳出局部最优解</a:t>
            </a:r>
            <a:endParaRPr lang="zh-CN" altLang="en-US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5973128" y="2874519"/>
            <a:ext cx="1307345" cy="70548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p>
            <a:pPr algn="ctr"/>
            <a:r>
              <a:rPr lang="zh-CN" altLang="en-US" sz="2000" b="1" dirty="0">
                <a:solidFill>
                  <a:srgbClr val="2A4758"/>
                </a:solidFill>
                <a:latin typeface="微软雅黑" charset="0"/>
                <a:ea typeface="微软雅黑" charset="0"/>
                <a:sym typeface="+mn-ea"/>
              </a:rPr>
              <a:t>应用</a:t>
            </a:r>
            <a:endParaRPr lang="zh-CN" altLang="en-US" sz="2000" b="1" dirty="0">
              <a:solidFill>
                <a:srgbClr val="2A4758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000" b="1" dirty="0">
                <a:solidFill>
                  <a:srgbClr val="2A4758"/>
                </a:solidFill>
                <a:latin typeface="微软雅黑" charset="0"/>
                <a:ea typeface="微软雅黑" charset="0"/>
                <a:sym typeface="+mn-ea"/>
              </a:rPr>
              <a:t>广泛</a:t>
            </a:r>
            <a:endParaRPr lang="zh-CN" altLang="en-US" sz="2000" b="1" dirty="0">
              <a:solidFill>
                <a:srgbClr val="2A47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7667046" y="2874763"/>
            <a:ext cx="1435853" cy="82867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p>
            <a:pPr algn="ctr"/>
            <a:r>
              <a:rPr lang="zh-CN" altLang="en-US" sz="24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团队使用过</a:t>
            </a:r>
            <a:endParaRPr lang="zh-CN" altLang="en-US" sz="24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3319" y="4896560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0330" y="175260"/>
            <a:ext cx="1958340" cy="46037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解决问题</a:t>
            </a:r>
            <a:endParaRPr lang="zh-CN" altLang="en-US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2475" y="168275"/>
            <a:ext cx="1119505" cy="7937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56000" y="635635"/>
            <a:ext cx="5232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charset="0"/>
                <a:ea typeface="微软雅黑" charset="0"/>
              </a:rPr>
              <a:t>宿主机已使用内存的分布直方图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0" y="6013450"/>
            <a:ext cx="2616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微软雅黑" charset="0"/>
                <a:ea typeface="微软雅黑" charset="0"/>
              </a:rPr>
              <a:t>调度前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98130" y="6013450"/>
            <a:ext cx="2616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微软雅黑" charset="0"/>
                <a:ea typeface="微软雅黑" charset="0"/>
              </a:rPr>
              <a:t>调度后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" y="1600835"/>
            <a:ext cx="5652135" cy="39566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80" y="1538605"/>
            <a:ext cx="5740400" cy="4018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0330" y="175260"/>
            <a:ext cx="1958340" cy="46037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解决问题</a:t>
            </a:r>
            <a:endParaRPr lang="zh-CN" altLang="en-US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2475" y="168275"/>
            <a:ext cx="1119505" cy="7937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56000" y="635635"/>
            <a:ext cx="5232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charset="0"/>
                <a:ea typeface="微软雅黑" charset="0"/>
              </a:rPr>
              <a:t>宿主机剩余内存的分布直方图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0" y="6013450"/>
            <a:ext cx="2616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微软雅黑" charset="0"/>
                <a:ea typeface="微软雅黑" charset="0"/>
              </a:rPr>
              <a:t>调度前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98130" y="6013450"/>
            <a:ext cx="2616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微软雅黑" charset="0"/>
                <a:ea typeface="微软雅黑" charset="0"/>
              </a:rPr>
              <a:t>调度后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" y="1538605"/>
            <a:ext cx="5741035" cy="4018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45" y="1538605"/>
            <a:ext cx="5741035" cy="4018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Rectangle 42"/>
          <p:cNvSpPr/>
          <p:nvPr/>
        </p:nvSpPr>
        <p:spPr>
          <a:xfrm flipH="1">
            <a:off x="4916170" y="4375150"/>
            <a:ext cx="4944110" cy="2819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串行的调度方式不可取，并行调度会使调度时间大幅下降</a:t>
            </a:r>
            <a:endParaRPr lang="zh-CN" altLang="en-US" sz="1200" kern="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170" y="4101465"/>
            <a:ext cx="3015615" cy="27749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16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使用并发的方式进行调度</a:t>
            </a:r>
            <a:endParaRPr lang="zh-CN" altLang="en-US" sz="16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4916170" y="3535045"/>
            <a:ext cx="5111750" cy="26606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模拟退火算法生成的结果存在无用调度，消减这些无用的调度计划</a:t>
            </a:r>
            <a:endParaRPr lang="zh-CN" altLang="en-US" sz="1200" kern="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2" y="3281463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16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减少虚机的重复调度</a:t>
            </a:r>
            <a:endParaRPr lang="zh-CN" altLang="en-US" sz="16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Rectangle 42"/>
          <p:cNvSpPr/>
          <p:nvPr/>
        </p:nvSpPr>
        <p:spPr>
          <a:xfrm flipH="1">
            <a:off x="4916170" y="2695575"/>
            <a:ext cx="4787265" cy="2794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优先调度剩余内存低的宿主机上的虚拟机到剩余内存高的宿主机上</a:t>
            </a:r>
            <a:endParaRPr lang="zh-CN" altLang="en-US" sz="1200" kern="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170" y="2418080"/>
            <a:ext cx="3363595" cy="27749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16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从剩余内存角度分析问题</a:t>
            </a:r>
            <a:endParaRPr lang="zh-CN" altLang="en-US" sz="16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0" cy="573099"/>
              <a:chOff x="681" y="3617"/>
              <a:chExt cx="7384" cy="898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优化方法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Optimization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0255" y="175260"/>
            <a:ext cx="1119505" cy="793750"/>
          </a:xfrm>
          <a:prstGeom prst="rect">
            <a:avLst/>
          </a:prstGeom>
        </p:spPr>
      </p:pic>
      <p:sp>
        <p:nvSpPr>
          <p:cNvPr id="2" name="任意多边形 14"/>
          <p:cNvSpPr/>
          <p:nvPr/>
        </p:nvSpPr>
        <p:spPr>
          <a:xfrm>
            <a:off x="3467480" y="467144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3551390" y="4722568"/>
            <a:ext cx="600531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Rectangle 42"/>
          <p:cNvSpPr/>
          <p:nvPr/>
        </p:nvSpPr>
        <p:spPr>
          <a:xfrm flipH="1">
            <a:off x="4970145" y="5281295"/>
            <a:ext cx="4944110" cy="2819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在执行调度前分析出超大容量的虚机，优先调度</a:t>
            </a:r>
            <a:endParaRPr lang="zh-CN" altLang="en-US" sz="1200" kern="0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9" name="Rectangle 42"/>
          <p:cNvSpPr/>
          <p:nvPr/>
        </p:nvSpPr>
        <p:spPr>
          <a:xfrm flipH="1">
            <a:off x="4970145" y="5003800"/>
            <a:ext cx="3015615" cy="27749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r>
              <a:rPr lang="zh-CN" altLang="en-US" sz="16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优先调度超大容量的虚机</a:t>
            </a:r>
            <a:endParaRPr lang="zh-CN" altLang="en-US" sz="16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42"/>
    </mc:Choice>
    <mc:Fallback>
      <p:transition spd="slow" advTm="1764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1.1"/>
</p:tagLst>
</file>

<file path=ppt/tags/tag2.xml><?xml version="1.0" encoding="utf-8"?>
<p:tagLst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Single Color Yellow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FFC027"/>
      </a:accent1>
      <a:accent2>
        <a:srgbClr val="FFC027"/>
      </a:accent2>
      <a:accent3>
        <a:srgbClr val="FFC027"/>
      </a:accent3>
      <a:accent4>
        <a:srgbClr val="FFC027"/>
      </a:accent4>
      <a:accent5>
        <a:srgbClr val="FFC027"/>
      </a:accent5>
      <a:accent6>
        <a:srgbClr val="FFC027"/>
      </a:accent6>
      <a:hlink>
        <a:srgbClr val="F23B4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1174</Words>
  <Application>WPS 演示</Application>
  <PresentationFormat>宽屏</PresentationFormat>
  <Paragraphs>196</Paragraphs>
  <Slides>17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汉仪书宋二KW</vt:lpstr>
      <vt:lpstr>Calibri</vt:lpstr>
      <vt:lpstr>Helvetica Neue</vt:lpstr>
      <vt:lpstr>Calibri Light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 商业融资计划书.pp</dc:title>
  <dc:creator/>
  <cp:lastModifiedBy>pepperpotato</cp:lastModifiedBy>
  <cp:revision>26</cp:revision>
  <dcterms:created xsi:type="dcterms:W3CDTF">2020-11-20T17:43:32Z</dcterms:created>
  <dcterms:modified xsi:type="dcterms:W3CDTF">2020-11-20T17:43:32Z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