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772B-D771-4437-AE03-30349FB51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63311-F7D1-43E4-BD67-43500CFA0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6557D-DCF1-4D5F-8C5D-74624376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F0CC-EAAF-4F01-A5F7-A9779D742BD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EFBE-ABA5-48E0-BF90-72A705D8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7111C-53CB-46B2-9348-8EF8D119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482B-17EF-4AC6-B69F-605157E8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335A-D3A9-4BDD-A0B0-C4613BF1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9745-BBA9-45A0-84DD-7B418EE0F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16206-9590-40EA-8B50-85EA3280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F0CC-EAAF-4F01-A5F7-A9779D742BD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36B78-4F9F-41F0-8F28-04C48C6D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9526-E739-44E7-97C7-99CDB512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482B-17EF-4AC6-B69F-605157E8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FADC0-CB85-419E-B8FC-5E7B945CE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3F1FC-BBF9-455B-9690-77957ADD3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962E7-0D68-406D-82D0-66257DA9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F0CC-EAAF-4F01-A5F7-A9779D742BD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C9A47-AA30-41CB-A343-5E4A19C8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AC5F3-5272-4132-A3C5-80D50B4A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482B-17EF-4AC6-B69F-605157E8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9460-D09E-4791-B3DE-6C04DA53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BF17-29E2-4F99-8447-F84635E0D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86C8-DDD9-4B36-91D8-F4E19DDD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F0CC-EAAF-4F01-A5F7-A9779D742BD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FC934-8E22-43D7-9311-41D16D12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9EC20-A3C4-4AD1-8A85-90D59FAD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482B-17EF-4AC6-B69F-605157E8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2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A6D9-79BF-4021-B378-298DE6DA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8323B-7B3B-4CCE-9328-991AA2FE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D628A-B60E-4955-A33A-F6F25A42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F0CC-EAAF-4F01-A5F7-A9779D742BD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33038-C493-4FA4-98FA-34AA2CE8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E59D8-3CF6-4279-9C94-B581BE3B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482B-17EF-4AC6-B69F-605157E8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5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7EB1-34D9-4ACA-917C-A78834BE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00BE-8C76-4503-B28E-40AF0CF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6659B-9A35-4BE3-B6C8-7D3A2ABB2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599C-5720-41A8-B7C5-D1B0BB53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F0CC-EAAF-4F01-A5F7-A9779D742BD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8B39E-E125-40D8-BCEE-6856F5D6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33082-BE40-4CA0-8646-E5BD7A31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482B-17EF-4AC6-B69F-605157E8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9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C728-2F1A-4849-808D-DB4B495E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50BF2-6F56-45C4-91F0-77E89F7F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A15AF-88DB-42A3-835C-341E24DCA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78803-E0F2-4082-89BD-3C6F057B8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431A4-C558-48E8-8ABB-4AA8828C5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DC0FF-B49B-4733-850E-2B7FAF7B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F0CC-EAAF-4F01-A5F7-A9779D742BD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D99C0-C54A-4CAC-AF9B-4BE62D5C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48C13-587A-4C7E-88CE-74995190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482B-17EF-4AC6-B69F-605157E8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D81E-03B5-4F39-9527-27ECE9FB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B2D8E-F8B0-4E75-95B8-944ECA29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F0CC-EAAF-4F01-A5F7-A9779D742BD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2F0B5-31A8-411A-98E4-E0B98CDE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D2977-CA37-4D61-A055-241FF224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482B-17EF-4AC6-B69F-605157E8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8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D1D6D-51DD-49ED-932C-D8A76415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F0CC-EAAF-4F01-A5F7-A9779D742BD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F7B94-D1FC-4074-9CB5-3A76DA15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07268-E087-4403-89BA-65848558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482B-17EF-4AC6-B69F-605157E8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3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EC6D-ED29-490E-BC2F-0AD0EC2F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6FD6-DBBE-4E6B-8CBA-62AA23AA3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4314A-F090-46D6-9DCD-502483345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93AAF-84E8-4566-861C-D68C46A8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F0CC-EAAF-4F01-A5F7-A9779D742BD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0F8A9-75E2-4BF4-A280-0AD2B90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4C707-A41B-4D1A-82E4-246BB7E5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482B-17EF-4AC6-B69F-605157E8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6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EAE-E639-4127-9875-2C422D9D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4B53D-2C95-4293-9867-E623FA03B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525B2-83E1-4204-812E-37EEA90D5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729E0-2D8E-4CD2-A79C-FAF631A1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F0CC-EAAF-4F01-A5F7-A9779D742BD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E86D9-78C2-4A84-BE92-13597F63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744C7-CDCE-4EB7-AE63-11AC4657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482B-17EF-4AC6-B69F-605157E8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8ADE9-53C9-4834-95D4-794C0551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05085-082A-4D08-BC85-D00AD111E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F0D56-5980-45AE-B4D4-25D9486D5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F0CC-EAAF-4F01-A5F7-A9779D742BD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E3A0D-7207-46BC-A156-62DB49A9B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5DF8-5D86-4918-ADBE-25D869326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482B-17EF-4AC6-B69F-605157E8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5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f.edu.rs/citaliste/operativni-sistemi/2084-virtualizacija-i-cloud-computing-2" TargetMode="External"/><Relationship Id="rId2" Type="http://schemas.openxmlformats.org/officeDocument/2006/relationships/hyperlink" Target="https://singipedia.singidunum.ac.rs/izdanje/40149-optimizacija-informacionih-sistema-koriscenjem-cloud-computing-resenj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rs/imghp?hl=sr" TargetMode="External"/><Relationship Id="rId5" Type="http://schemas.openxmlformats.org/officeDocument/2006/relationships/hyperlink" Target="https://azure.microsoft.com/en-in/overview/what-is-cloud-computing/" TargetMode="External"/><Relationship Id="rId4" Type="http://schemas.openxmlformats.org/officeDocument/2006/relationships/hyperlink" Target="https://www.informatika.com/usluge/cloud/?sr_pismo=ci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FF725A-6B5C-40CB-8B71-4BCA2FB4EE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38570-3EC6-47B8-8BD1-EF122295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sr-Latn-RS" sz="4800" b="1" dirty="0"/>
              <a:t>Cloud sistemi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7A7C2-DD73-4FDF-B494-A2DC2FF2C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sr-Latn-RS" sz="1600" dirty="0"/>
              <a:t>Petar Kresoja 2019/200948 IR</a:t>
            </a:r>
          </a:p>
          <a:p>
            <a:r>
              <a:rPr lang="sr-Latn-RS" sz="1600" dirty="0"/>
              <a:t>Nikola Knežević 2019/201140 IR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85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7332-F957-46AA-9E43-1979A0BE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r-Latn-RS" dirty="0"/>
              <a:t>Izvori</a:t>
            </a:r>
            <a:endParaRPr lang="en-US" dirty="0"/>
          </a:p>
        </p:txBody>
      </p:sp>
      <p:sp>
        <p:nvSpPr>
          <p:cNvPr id="35" name="Freeform: Shape 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C2C3-FC72-46CC-B9F0-E35A6666E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r-Latn-RS" dirty="0"/>
              <a:t>Univerzitet Singidunum – </a:t>
            </a:r>
            <a:r>
              <a:rPr lang="sr-Latn-R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Optimizacija informacionih sistema korišćenjem </a:t>
            </a:r>
            <a:r>
              <a:rPr lang="sr-Latn-R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</a:t>
            </a:r>
            <a:r>
              <a:rPr lang="sr-Latn-R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sr-Latn-R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computing</a:t>
            </a:r>
            <a:r>
              <a:rPr lang="sr-Latn-R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rešenja</a:t>
            </a:r>
            <a:r>
              <a:rPr lang="sr-Latn-RS" dirty="0"/>
              <a:t> - </a:t>
            </a:r>
            <a:r>
              <a:rPr lang="en-US" dirty="0"/>
              <a:t> </a:t>
            </a:r>
            <a:r>
              <a:rPr lang="en-US" dirty="0" err="1"/>
              <a:t>Saša</a:t>
            </a:r>
            <a:r>
              <a:rPr lang="en-US" dirty="0"/>
              <a:t> </a:t>
            </a:r>
            <a:r>
              <a:rPr lang="en-US" dirty="0" err="1"/>
              <a:t>Milašinović</a:t>
            </a:r>
            <a:endParaRPr lang="sr-Latn-RS" dirty="0"/>
          </a:p>
          <a:p>
            <a:r>
              <a:rPr lang="sr-Latn-RS" dirty="0"/>
              <a:t>Računarski Fakultet – </a:t>
            </a:r>
            <a:r>
              <a:rPr lang="sr-Latn-R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Virtualizacija i </a:t>
            </a:r>
            <a:r>
              <a:rPr lang="sr-Latn-R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</a:t>
            </a:r>
            <a:r>
              <a:rPr lang="sr-Latn-R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sr-Latn-R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computing</a:t>
            </a:r>
            <a:endParaRPr lang="sr-Latn-RS" dirty="0"/>
          </a:p>
          <a:p>
            <a:r>
              <a:rPr lang="sr-Latn-RS" dirty="0"/>
              <a:t>Informatika </a:t>
            </a:r>
            <a:r>
              <a:rPr lang="sr-Latn-RS" dirty="0" err="1"/>
              <a:t>a.d</a:t>
            </a:r>
            <a:r>
              <a:rPr lang="sr-Latn-RS" dirty="0"/>
              <a:t>. - </a:t>
            </a:r>
            <a:r>
              <a:rPr lang="sr-Latn-R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</a:t>
            </a:r>
            <a:endParaRPr lang="sr-Latn-RS" dirty="0"/>
          </a:p>
          <a:p>
            <a:r>
              <a:rPr lang="sr-Latn-RS" dirty="0"/>
              <a:t>Microsoft Azure – </a:t>
            </a:r>
            <a:r>
              <a:rPr lang="sr-Latn-R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</a:t>
            </a:r>
            <a:r>
              <a:rPr lang="sr-Latn-RS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</a:t>
            </a:r>
            <a:r>
              <a:rPr lang="sr-Latn-R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sr-Latn-RS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computing</a:t>
            </a:r>
            <a:r>
              <a:rPr lang="sr-Latn-R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lang="sr-Latn-RS" dirty="0"/>
          </a:p>
          <a:p>
            <a:r>
              <a:rPr lang="sr-Latn-RS" dirty="0"/>
              <a:t>Slike – </a:t>
            </a:r>
            <a:r>
              <a:rPr lang="sr-Latn-R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</a:t>
            </a:r>
            <a:r>
              <a:rPr lang="sr-Latn-RS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Images</a:t>
            </a:r>
            <a:endParaRPr lang="sr-Latn-RS" dirty="0"/>
          </a:p>
        </p:txBody>
      </p:sp>
      <p:sp>
        <p:nvSpPr>
          <p:cNvPr id="36" name="Arc 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9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B32A7-E5E7-41BD-8062-BAD80DF93385}"/>
              </a:ext>
            </a:extLst>
          </p:cNvPr>
          <p:cNvSpPr txBox="1"/>
          <p:nvPr/>
        </p:nvSpPr>
        <p:spPr>
          <a:xfrm>
            <a:off x="5093520" y="2744662"/>
            <a:ext cx="658970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</a:t>
            </a: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ALA NA PAŽNJI !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3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95F7-7236-4F14-BA55-DFFBE8FB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sr-Latn-RS" dirty="0"/>
              <a:t>Šta je to </a:t>
            </a:r>
            <a:r>
              <a:rPr lang="sr-Latn-RS" dirty="0" err="1"/>
              <a:t>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694BD-F2FC-49F1-8C76-9CBF0C92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200" dirty="0"/>
              <a:t>Cloud tehnologije predstavljaju IT resurse (servere, aplikacije, baze podataka) kojima pristupamo sa interneta.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200" dirty="0"/>
              <a:t>Ponašaju se kao da ih posedujemo lokalno na našem računaru ili pak </a:t>
            </a:r>
            <a:r>
              <a:rPr lang="sr-Latn-RS" sz="2200" dirty="0" err="1"/>
              <a:t>smart</a:t>
            </a:r>
            <a:r>
              <a:rPr lang="sr-Latn-RS" sz="2200" dirty="0"/>
              <a:t> telefonu.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200" dirty="0"/>
              <a:t>Takve usluge se host-uju u data centru provajdera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200" dirty="0"/>
              <a:t>Najveće kompanije zastupljene u </a:t>
            </a:r>
            <a:r>
              <a:rPr lang="sr-Latn-RS" sz="2200" dirty="0" err="1"/>
              <a:t>cloud</a:t>
            </a:r>
            <a:r>
              <a:rPr lang="sr-Latn-RS" sz="2200" dirty="0"/>
              <a:t>-u su Microsoft, Amazon i Google.</a:t>
            </a:r>
            <a:endParaRPr lang="en-US" sz="220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woman, person, lady, holding&#10;&#10;Description automatically generated">
            <a:extLst>
              <a:ext uri="{FF2B5EF4-FFF2-40B4-BE49-F238E27FC236}">
                <a16:creationId xmlns:a16="http://schemas.microsoft.com/office/drawing/2014/main" id="{0FCF0978-2A18-4EE4-B029-7544DB57B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2" r="24861"/>
          <a:stretch/>
        </p:blipFill>
        <p:spPr>
          <a:xfrm>
            <a:off x="7020601" y="520749"/>
            <a:ext cx="3818285" cy="5643794"/>
          </a:xfrm>
          <a:custGeom>
            <a:avLst/>
            <a:gdLst>
              <a:gd name="connsiteX0" fmla="*/ 143704 w 4777381"/>
              <a:gd name="connsiteY0" fmla="*/ 0 h 5643794"/>
              <a:gd name="connsiteX1" fmla="*/ 4633677 w 4777381"/>
              <a:gd name="connsiteY1" fmla="*/ 0 h 5643794"/>
              <a:gd name="connsiteX2" fmla="*/ 4777381 w 4777381"/>
              <a:gd name="connsiteY2" fmla="*/ 143704 h 5643794"/>
              <a:gd name="connsiteX3" fmla="*/ 4777381 w 4777381"/>
              <a:gd name="connsiteY3" fmla="*/ 5500090 h 5643794"/>
              <a:gd name="connsiteX4" fmla="*/ 4633677 w 4777381"/>
              <a:gd name="connsiteY4" fmla="*/ 5643794 h 5643794"/>
              <a:gd name="connsiteX5" fmla="*/ 143704 w 4777381"/>
              <a:gd name="connsiteY5" fmla="*/ 5643794 h 5643794"/>
              <a:gd name="connsiteX6" fmla="*/ 0 w 4777381"/>
              <a:gd name="connsiteY6" fmla="*/ 5500090 h 5643794"/>
              <a:gd name="connsiteX7" fmla="*/ 0 w 4777381"/>
              <a:gd name="connsiteY7" fmla="*/ 143704 h 5643794"/>
              <a:gd name="connsiteX8" fmla="*/ 143704 w 4777381"/>
              <a:gd name="connsiteY8" fmla="*/ 0 h 564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8" name="Arc 11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28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1508-212A-438E-AA20-639F39EB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sr-Latn-RS" dirty="0"/>
              <a:t>Upotreba </a:t>
            </a:r>
            <a:r>
              <a:rPr lang="sr-Latn-RS" dirty="0" err="1"/>
              <a:t>cloud</a:t>
            </a:r>
            <a:r>
              <a:rPr lang="sr-Latn-RS" dirty="0"/>
              <a:t> 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BDB57-4886-43E3-A069-F34788A6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sr-Latn-RS" dirty="0"/>
              <a:t>Cloud sistemi se najviše koriste kao IT poslovna rešenja manjih kompanija</a:t>
            </a:r>
          </a:p>
          <a:p>
            <a:r>
              <a:rPr lang="sr-Latn-RS" dirty="0"/>
              <a:t>Kada koristite </a:t>
            </a:r>
            <a:r>
              <a:rPr lang="sr-Latn-RS" dirty="0" err="1"/>
              <a:t>cloud</a:t>
            </a:r>
            <a:r>
              <a:rPr lang="sr-Latn-RS" dirty="0"/>
              <a:t> sisteme nemate potrebe za sistemskim </a:t>
            </a:r>
            <a:r>
              <a:rPr lang="sr-Latn-RS" dirty="0" err="1"/>
              <a:t>admin</a:t>
            </a:r>
            <a:r>
              <a:rPr lang="sr-Latn-RS" dirty="0"/>
              <a:t>-om, gde i smanjujete troškove.</a:t>
            </a:r>
          </a:p>
          <a:p>
            <a:r>
              <a:rPr lang="sr-Latn-RS" dirty="0" err="1"/>
              <a:t>Takodje</a:t>
            </a:r>
            <a:r>
              <a:rPr lang="sr-Latn-RS" dirty="0"/>
              <a:t> i neke veće kompanije koriste </a:t>
            </a:r>
            <a:r>
              <a:rPr lang="sr-Latn-RS" dirty="0" err="1"/>
              <a:t>cloud</a:t>
            </a:r>
            <a:r>
              <a:rPr lang="sr-Latn-RS" dirty="0"/>
              <a:t> sisteme za testiranje usluga, programa i sličnog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3A6F-E4C0-472D-A892-2CE35B659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62" y="3320920"/>
            <a:ext cx="5099998" cy="2830498"/>
          </a:xfrm>
          <a:custGeom>
            <a:avLst/>
            <a:gdLst>
              <a:gd name="connsiteX0" fmla="*/ 126986 w 4221597"/>
              <a:gd name="connsiteY0" fmla="*/ 0 h 4303912"/>
              <a:gd name="connsiteX1" fmla="*/ 4094611 w 4221597"/>
              <a:gd name="connsiteY1" fmla="*/ 0 h 4303912"/>
              <a:gd name="connsiteX2" fmla="*/ 4221597 w 4221597"/>
              <a:gd name="connsiteY2" fmla="*/ 126986 h 4303912"/>
              <a:gd name="connsiteX3" fmla="*/ 4221597 w 4221597"/>
              <a:gd name="connsiteY3" fmla="*/ 4176926 h 4303912"/>
              <a:gd name="connsiteX4" fmla="*/ 4094611 w 4221597"/>
              <a:gd name="connsiteY4" fmla="*/ 4303912 h 4303912"/>
              <a:gd name="connsiteX5" fmla="*/ 126986 w 4221597"/>
              <a:gd name="connsiteY5" fmla="*/ 4303912 h 4303912"/>
              <a:gd name="connsiteX6" fmla="*/ 0 w 4221597"/>
              <a:gd name="connsiteY6" fmla="*/ 4176926 h 4303912"/>
              <a:gd name="connsiteX7" fmla="*/ 0 w 4221597"/>
              <a:gd name="connsiteY7" fmla="*/ 126986 h 4303912"/>
              <a:gd name="connsiteX8" fmla="*/ 126986 w 4221597"/>
              <a:gd name="connsiteY8" fmla="*/ 0 h 430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2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0D7E-2E99-4ED6-9691-E7F9A342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r-Latn-RS" dirty="0"/>
              <a:t>Pojam </a:t>
            </a:r>
            <a:r>
              <a:rPr lang="sr-Latn-RS" dirty="0" err="1"/>
              <a:t>cloud</a:t>
            </a:r>
            <a:r>
              <a:rPr lang="sr-Latn-RS" dirty="0"/>
              <a:t> sistema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E7D9-A0D3-4B61-9EEF-D641E3A3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r-Latn-RS" dirty="0"/>
              <a:t>Cloud sistemi su vrlo </a:t>
            </a:r>
            <a:r>
              <a:rPr lang="sr-Latn-RS" dirty="0" err="1"/>
              <a:t>proširljivi</a:t>
            </a:r>
            <a:r>
              <a:rPr lang="sr-Latn-RS" dirty="0"/>
              <a:t>, i zbog toga su popularni kao IT rešenja kompanija.</a:t>
            </a:r>
          </a:p>
          <a:p>
            <a:r>
              <a:rPr lang="sr-Latn-RS" b="1" dirty="0"/>
              <a:t>Baziran a web-u</a:t>
            </a:r>
            <a:r>
              <a:rPr lang="sr-Latn-RS" dirty="0"/>
              <a:t>, čemu je doprinela sve veća dostupnost i brzina interneta. Pristup </a:t>
            </a:r>
            <a:r>
              <a:rPr lang="sr-Latn-RS" dirty="0" err="1"/>
              <a:t>cloud</a:t>
            </a:r>
            <a:r>
              <a:rPr lang="sr-Latn-RS" dirty="0"/>
              <a:t> servisu preko web </a:t>
            </a:r>
            <a:r>
              <a:rPr lang="sr-Latn-RS" dirty="0" err="1"/>
              <a:t>browsera</a:t>
            </a:r>
            <a:r>
              <a:rPr lang="sr-Latn-RS" dirty="0"/>
              <a:t> i internet protokola.</a:t>
            </a:r>
          </a:p>
          <a:p>
            <a:r>
              <a:rPr lang="sr-Latn-RS" b="1" dirty="0"/>
              <a:t>Virtualizacija</a:t>
            </a:r>
            <a:r>
              <a:rPr lang="sr-Latn-RS" dirty="0"/>
              <a:t> – omogućava sklapanja nizova baza podataka, diskova i mreža </a:t>
            </a:r>
            <a:r>
              <a:rPr lang="sr-Latn-RS" dirty="0" err="1"/>
              <a:t>rasporedjenih</a:t>
            </a:r>
            <a:r>
              <a:rPr lang="sr-Latn-RS" dirty="0"/>
              <a:t> u </a:t>
            </a:r>
            <a:r>
              <a:rPr lang="sr-Latn-RS" dirty="0" err="1"/>
              <a:t>virtalne</a:t>
            </a:r>
            <a:r>
              <a:rPr lang="sr-Latn-RS" dirty="0"/>
              <a:t> server-e</a:t>
            </a:r>
          </a:p>
          <a:p>
            <a:r>
              <a:rPr lang="sr-Latn-RS" b="1" dirty="0"/>
              <a:t>Tehnologija na zahtev </a:t>
            </a:r>
            <a:r>
              <a:rPr lang="sr-Latn-RS" dirty="0"/>
              <a:t>– moguće je dodavati i oduzimati resurse zavisnosti od potrebe, promenu uposlenog hardvera kao i podatke jako brzo i efikasno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4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B1B3A0-4812-48C5-9583-5FE7B213A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58" y="3718722"/>
            <a:ext cx="5580942" cy="3139279"/>
          </a:xfrm>
          <a:custGeom>
            <a:avLst/>
            <a:gdLst>
              <a:gd name="connsiteX0" fmla="*/ 169765 w 5580942"/>
              <a:gd name="connsiteY0" fmla="*/ 0 h 5519103"/>
              <a:gd name="connsiteX1" fmla="*/ 5580942 w 5580942"/>
              <a:gd name="connsiteY1" fmla="*/ 0 h 5519103"/>
              <a:gd name="connsiteX2" fmla="*/ 5580942 w 5580942"/>
              <a:gd name="connsiteY2" fmla="*/ 5519103 h 5519103"/>
              <a:gd name="connsiteX3" fmla="*/ 9100 w 5580942"/>
              <a:gd name="connsiteY3" fmla="*/ 5519103 h 5519103"/>
              <a:gd name="connsiteX4" fmla="*/ 0 w 5580942"/>
              <a:gd name="connsiteY4" fmla="*/ 5474029 h 5519103"/>
              <a:gd name="connsiteX5" fmla="*/ 0 w 5580942"/>
              <a:gd name="connsiteY5" fmla="*/ 169765 h 5519103"/>
              <a:gd name="connsiteX6" fmla="*/ 169765 w 5580942"/>
              <a:gd name="connsiteY6" fmla="*/ 0 h 551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EECD78-F21B-4E95-82E8-A9BC9856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sr-Latn-RS" dirty="0"/>
              <a:t>Amazon web </a:t>
            </a:r>
            <a:r>
              <a:rPr lang="sr-Latn-RS" dirty="0" err="1"/>
              <a:t>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6C5E-83EB-45E0-8F90-B0CDD720F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sr-Latn-RS" sz="2600" dirty="0"/>
              <a:t>Najpoznatiji provajder </a:t>
            </a:r>
            <a:r>
              <a:rPr lang="sr-Latn-RS" sz="2600" dirty="0" err="1"/>
              <a:t>cloud</a:t>
            </a:r>
            <a:r>
              <a:rPr lang="sr-Latn-RS" sz="2600" dirty="0"/>
              <a:t> usluga.</a:t>
            </a:r>
          </a:p>
          <a:p>
            <a:r>
              <a:rPr lang="sr-Latn-RS" sz="2600" dirty="0"/>
              <a:t>Veliki broj velikih kompanija </a:t>
            </a:r>
            <a:r>
              <a:rPr lang="sr-Latn-RS" sz="2600" dirty="0" err="1"/>
              <a:t>korsiti</a:t>
            </a:r>
            <a:r>
              <a:rPr lang="sr-Latn-RS" sz="2600" dirty="0"/>
              <a:t> njihove usluge.</a:t>
            </a:r>
          </a:p>
          <a:p>
            <a:r>
              <a:rPr lang="sr-Latn-RS" sz="2600" dirty="0"/>
              <a:t>Mnoštvo API-eva je host-</a:t>
            </a:r>
            <a:r>
              <a:rPr lang="sr-Latn-RS" sz="2600" dirty="0" err="1"/>
              <a:t>ovano</a:t>
            </a:r>
            <a:r>
              <a:rPr lang="sr-Latn-RS" sz="2600" dirty="0"/>
              <a:t> u AWS-u (</a:t>
            </a:r>
            <a:r>
              <a:rPr lang="en-US" sz="2600" dirty="0"/>
              <a:t>Amazon API Gateway</a:t>
            </a:r>
            <a:r>
              <a:rPr lang="sr-Latn-RS" sz="2600" dirty="0"/>
              <a:t>)</a:t>
            </a:r>
            <a:endParaRPr lang="en-US" sz="2600" dirty="0"/>
          </a:p>
          <a:p>
            <a:r>
              <a:rPr lang="en-US" sz="2600" dirty="0" err="1"/>
              <a:t>Vrlo</a:t>
            </a:r>
            <a:r>
              <a:rPr lang="en-US" sz="2600" dirty="0"/>
              <a:t> </a:t>
            </a:r>
            <a:r>
              <a:rPr lang="en-US" sz="2600" dirty="0" err="1"/>
              <a:t>popularan</a:t>
            </a:r>
            <a:r>
              <a:rPr lang="sr-Latn-RS" sz="2600" dirty="0"/>
              <a:t>o</a:t>
            </a:r>
            <a:r>
              <a:rPr lang="en-US" sz="2600" dirty="0"/>
              <a:t> </a:t>
            </a:r>
            <a:r>
              <a:rPr lang="sr-Latn-RS" sz="2600" dirty="0" err="1"/>
              <a:t>VMWare</a:t>
            </a:r>
            <a:r>
              <a:rPr lang="sr-Latn-RS" sz="2600" dirty="0"/>
              <a:t> </a:t>
            </a:r>
            <a:r>
              <a:rPr lang="sr-Latn-RS" sz="2600" dirty="0" err="1"/>
              <a:t>cloud</a:t>
            </a:r>
            <a:r>
              <a:rPr lang="sr-Latn-RS" sz="2600" dirty="0"/>
              <a:t> rešenje.</a:t>
            </a:r>
          </a:p>
          <a:p>
            <a:r>
              <a:rPr lang="sr-Latn-RS" sz="2600" dirty="0"/>
              <a:t>Web sajt</a:t>
            </a:r>
            <a:r>
              <a:rPr lang="en-US" sz="2600" dirty="0"/>
              <a:t>:</a:t>
            </a:r>
            <a:r>
              <a:rPr lang="sr-Latn-RS" sz="2600" dirty="0"/>
              <a:t> </a:t>
            </a:r>
            <a:r>
              <a:rPr lang="en-US" sz="2600" dirty="0">
                <a:hlinkClick r:id="rId3"/>
              </a:rPr>
              <a:t>https://aws.amazon.com/</a:t>
            </a:r>
            <a:endParaRPr lang="en-US" sz="2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28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C2A5-C950-4E40-9103-DA3F434F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sr-Latn-RS" dirty="0"/>
              <a:t>Microsoft Azure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50BA5AE-C14B-48C2-8272-D4A7BBF32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24" y="2015811"/>
            <a:ext cx="5766474" cy="3210994"/>
          </a:xfrm>
          <a:custGeom>
            <a:avLst/>
            <a:gdLst>
              <a:gd name="connsiteX0" fmla="*/ 126986 w 4221597"/>
              <a:gd name="connsiteY0" fmla="*/ 0 h 4303912"/>
              <a:gd name="connsiteX1" fmla="*/ 4094611 w 4221597"/>
              <a:gd name="connsiteY1" fmla="*/ 0 h 4303912"/>
              <a:gd name="connsiteX2" fmla="*/ 4221597 w 4221597"/>
              <a:gd name="connsiteY2" fmla="*/ 126986 h 4303912"/>
              <a:gd name="connsiteX3" fmla="*/ 4221597 w 4221597"/>
              <a:gd name="connsiteY3" fmla="*/ 4176926 h 4303912"/>
              <a:gd name="connsiteX4" fmla="*/ 4094611 w 4221597"/>
              <a:gd name="connsiteY4" fmla="*/ 4303912 h 4303912"/>
              <a:gd name="connsiteX5" fmla="*/ 126986 w 4221597"/>
              <a:gd name="connsiteY5" fmla="*/ 4303912 h 4303912"/>
              <a:gd name="connsiteX6" fmla="*/ 0 w 4221597"/>
              <a:gd name="connsiteY6" fmla="*/ 4176926 h 4303912"/>
              <a:gd name="connsiteX7" fmla="*/ 0 w 4221597"/>
              <a:gd name="connsiteY7" fmla="*/ 126986 h 4303912"/>
              <a:gd name="connsiteX8" fmla="*/ 126986 w 4221597"/>
              <a:gd name="connsiteY8" fmla="*/ 0 h 430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E5F7D-9A74-417A-8113-EB49246B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sr-Latn-RS" dirty="0"/>
              <a:t>Azure je </a:t>
            </a:r>
            <a:r>
              <a:rPr lang="sr-Latn-RS" dirty="0" err="1"/>
              <a:t>cloud</a:t>
            </a:r>
            <a:r>
              <a:rPr lang="sr-Latn-RS" dirty="0"/>
              <a:t> sistem usluga najvećeg IT giganta sveta.</a:t>
            </a:r>
          </a:p>
          <a:p>
            <a:r>
              <a:rPr lang="sr-Latn-RS" dirty="0"/>
              <a:t>Azure je platforma specijalizovana za programere jer poseduje mnoge alatke za brz </a:t>
            </a:r>
            <a:r>
              <a:rPr lang="sr-Latn-RS" dirty="0" err="1"/>
              <a:t>deployment</a:t>
            </a:r>
            <a:r>
              <a:rPr lang="sr-Latn-RS" dirty="0"/>
              <a:t> aplikacija.</a:t>
            </a:r>
          </a:p>
          <a:p>
            <a:r>
              <a:rPr lang="sr-Latn-RS" dirty="0"/>
              <a:t>Drugi po popularnosti u svetu </a:t>
            </a:r>
            <a:r>
              <a:rPr lang="sr-Latn-RS" dirty="0" err="1"/>
              <a:t>cloud</a:t>
            </a:r>
            <a:r>
              <a:rPr lang="sr-Latn-RS" dirty="0"/>
              <a:t> provajdera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697D-687D-418C-8E69-650495EC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sr-Latn-RS" dirty="0"/>
              <a:t>Google </a:t>
            </a:r>
            <a:r>
              <a:rPr lang="sr-Latn-RS" dirty="0" err="1"/>
              <a:t>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914B-C32F-4124-A4D1-4CBB5BF40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sr-Latn-RS" sz="2400" dirty="0"/>
              <a:t>Još jedna od poznatih kompanija koja nudi pametno </a:t>
            </a:r>
            <a:r>
              <a:rPr lang="sr-Latn-RS" sz="2400" dirty="0" err="1"/>
              <a:t>cloud</a:t>
            </a:r>
            <a:r>
              <a:rPr lang="sr-Latn-RS" sz="2400" dirty="0"/>
              <a:t> sistemsko rešenje.</a:t>
            </a:r>
          </a:p>
          <a:p>
            <a:r>
              <a:rPr lang="sr-Latn-RS" sz="2400" dirty="0" err="1"/>
              <a:t>Vodafon</a:t>
            </a:r>
            <a:r>
              <a:rPr lang="sr-Latn-RS" sz="2400" dirty="0"/>
              <a:t> (kod nas VIP) koristi njihove usluge</a:t>
            </a:r>
          </a:p>
          <a:p>
            <a:r>
              <a:rPr lang="sr-Latn-RS" sz="2400" dirty="0"/>
              <a:t>Krajnje jednostavan za upotrebu.</a:t>
            </a:r>
          </a:p>
          <a:p>
            <a:r>
              <a:rPr lang="sr-Latn-RS" sz="2400" dirty="0"/>
              <a:t>Vrlo jednostavno integrisanje Google API-eva u vaše rešenje</a:t>
            </a:r>
          </a:p>
          <a:p>
            <a:r>
              <a:rPr lang="sr-Latn-RS" sz="2400" dirty="0"/>
              <a:t>Velik fokus na razvoj aplikacija i biznis analitiku.</a:t>
            </a:r>
          </a:p>
          <a:p>
            <a:r>
              <a:rPr lang="sr-Latn-RS" sz="2400" dirty="0"/>
              <a:t>Web sajt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https://cloud.google.com/</a:t>
            </a:r>
            <a:endParaRPr lang="en-US" sz="2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289EA16-C37F-4C1D-85FC-B930EB34DA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74920" y="758514"/>
            <a:ext cx="5122238" cy="5122238"/>
          </a:xfrm>
          <a:custGeom>
            <a:avLst/>
            <a:gdLst>
              <a:gd name="connsiteX0" fmla="*/ 1331584 w 2663168"/>
              <a:gd name="connsiteY0" fmla="*/ 0 h 2663168"/>
              <a:gd name="connsiteX1" fmla="*/ 2663168 w 2663168"/>
              <a:gd name="connsiteY1" fmla="*/ 1331584 h 2663168"/>
              <a:gd name="connsiteX2" fmla="*/ 1331584 w 2663168"/>
              <a:gd name="connsiteY2" fmla="*/ 2663168 h 2663168"/>
              <a:gd name="connsiteX3" fmla="*/ 0 w 2663168"/>
              <a:gd name="connsiteY3" fmla="*/ 1331584 h 2663168"/>
              <a:gd name="connsiteX4" fmla="*/ 1331584 w 2663168"/>
              <a:gd name="connsiteY4" fmla="*/ 0 h 266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62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052D-C746-4194-9DB9-3588D079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r-Latn-RS" dirty="0"/>
              <a:t>Bezbednost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2F6A-5FE9-4293-ADC7-D9101B92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r-Latn-RS" dirty="0"/>
              <a:t>Teška tema u pogledu </a:t>
            </a:r>
            <a:r>
              <a:rPr lang="sr-Latn-RS" dirty="0" err="1"/>
              <a:t>cloud</a:t>
            </a:r>
            <a:r>
              <a:rPr lang="sr-Latn-RS" dirty="0"/>
              <a:t> sistema</a:t>
            </a:r>
          </a:p>
          <a:p>
            <a:r>
              <a:rPr lang="sr-Latn-RS" dirty="0"/>
              <a:t>Pozitivne strane </a:t>
            </a:r>
            <a:r>
              <a:rPr lang="sr-Latn-RS" dirty="0" err="1"/>
              <a:t>cloud</a:t>
            </a:r>
            <a:r>
              <a:rPr lang="sr-Latn-RS" dirty="0"/>
              <a:t>-a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Redovan </a:t>
            </a:r>
            <a:r>
              <a:rPr lang="sr-Latn-RS" dirty="0" err="1"/>
              <a:t>backup</a:t>
            </a:r>
            <a:endParaRPr lang="sr-Latn-R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Najčešće bezbedniji pristup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Jeftinije</a:t>
            </a:r>
          </a:p>
          <a:p>
            <a:r>
              <a:rPr lang="sr-Latn-RS" dirty="0"/>
              <a:t>Negativne strane </a:t>
            </a:r>
            <a:r>
              <a:rPr lang="sr-Latn-RS" dirty="0" err="1"/>
              <a:t>cloud</a:t>
            </a:r>
            <a:r>
              <a:rPr lang="sr-Latn-RS" dirty="0"/>
              <a:t>-a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Nemate pun pristup podacima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U slučaju hakerskog napada velike šanse da vaši podaci budu ukradeni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Zavisite od provajdera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sr-Latn-R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1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114E-6DD2-4DCF-A7A7-BCC742DF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45493-2749-431C-88E0-6E67C6E9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sr-Latn-RS" dirty="0"/>
              <a:t>Cloud sistemi omogućavaju brz i </a:t>
            </a:r>
            <a:r>
              <a:rPr lang="sr-Latn-RS" dirty="0" err="1"/>
              <a:t>skalibilan</a:t>
            </a:r>
            <a:r>
              <a:rPr lang="sr-Latn-RS" dirty="0"/>
              <a:t> razvoj kompanija.</a:t>
            </a:r>
          </a:p>
          <a:p>
            <a:r>
              <a:rPr lang="sr-Latn-RS" dirty="0"/>
              <a:t>Znatno jeftinije od samostalnog host-</a:t>
            </a:r>
            <a:r>
              <a:rPr lang="sr-Latn-RS" dirty="0" err="1"/>
              <a:t>ovanja</a:t>
            </a:r>
            <a:r>
              <a:rPr lang="sr-Latn-RS" dirty="0"/>
              <a:t>.</a:t>
            </a:r>
          </a:p>
          <a:p>
            <a:r>
              <a:rPr lang="sr-Latn-RS" dirty="0"/>
              <a:t>Poznatiji provajderi su AWS, Microsoft Azure i Google Cloud.</a:t>
            </a:r>
          </a:p>
          <a:p>
            <a:r>
              <a:rPr lang="sr-Latn-RS" dirty="0"/>
              <a:t>U najvećem slučaju bezbedniji za </a:t>
            </a:r>
            <a:r>
              <a:rPr lang="sr-Latn-RS" dirty="0" err="1"/>
              <a:t>podtake</a:t>
            </a:r>
            <a:r>
              <a:rPr lang="sr-Latn-RS" dirty="0"/>
              <a:t> (zavisi od struke kompanije).</a:t>
            </a:r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1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Cloud sistemi</vt:lpstr>
      <vt:lpstr>Šta je to cloud</vt:lpstr>
      <vt:lpstr>Upotreba cloud sistema</vt:lpstr>
      <vt:lpstr>Pojam cloud sistema</vt:lpstr>
      <vt:lpstr>Amazon web services</vt:lpstr>
      <vt:lpstr>Microsoft Azure</vt:lpstr>
      <vt:lpstr>Google cloud</vt:lpstr>
      <vt:lpstr>Bezbednost</vt:lpstr>
      <vt:lpstr>Zaključak</vt:lpstr>
      <vt:lpstr>Izvori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sistemi</dc:title>
  <dc:creator>Petar Kresoja</dc:creator>
  <cp:lastModifiedBy>Petar Kresoja</cp:lastModifiedBy>
  <cp:revision>1</cp:revision>
  <dcterms:created xsi:type="dcterms:W3CDTF">2019-12-23T12:40:27Z</dcterms:created>
  <dcterms:modified xsi:type="dcterms:W3CDTF">2019-12-23T12:41:53Z</dcterms:modified>
</cp:coreProperties>
</file>