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p:restoredTop sz="94687"/>
  </p:normalViewPr>
  <p:slideViewPr>
    <p:cSldViewPr snapToGrid="0">
      <p:cViewPr>
        <p:scale>
          <a:sx n="121" d="100"/>
          <a:sy n="121" d="100"/>
        </p:scale>
        <p:origin x="1368"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3010489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1CF1-A871-AD42-A618-3FEB14E099C4}"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56049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84682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71514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165792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719117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72385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200453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30972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86549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B1CF1-A871-AD42-A618-3FEB14E099C4}"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290782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EB1CF1-A871-AD42-A618-3FEB14E099C4}"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285671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B1CF1-A871-AD42-A618-3FEB14E099C4}" type="datetimeFigureOut">
              <a:rPr lang="en-US" smtClean="0"/>
              <a:t>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56721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B1CF1-A871-AD42-A618-3FEB14E099C4}" type="datetimeFigureOut">
              <a:rPr lang="en-US" smtClean="0"/>
              <a:t>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85904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3EB1CF1-A871-AD42-A618-3FEB14E099C4}" type="datetimeFigureOut">
              <a:rPr lang="en-US" smtClean="0"/>
              <a:t>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83227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1CF1-A871-AD42-A618-3FEB14E099C4}"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89726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B1CF1-A871-AD42-A618-3FEB14E099C4}"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B907F-E09D-244E-8028-1489DE0C2CC2}" type="slidenum">
              <a:rPr lang="en-US" smtClean="0"/>
              <a:t>‹#›</a:t>
            </a:fld>
            <a:endParaRPr lang="en-US"/>
          </a:p>
        </p:txBody>
      </p:sp>
    </p:spTree>
    <p:extLst>
      <p:ext uri="{BB962C8B-B14F-4D97-AF65-F5344CB8AC3E}">
        <p14:creationId xmlns:p14="http://schemas.microsoft.com/office/powerpoint/2010/main" val="396629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EB1CF1-A871-AD42-A618-3FEB14E099C4}" type="datetimeFigureOut">
              <a:rPr lang="en-US" smtClean="0"/>
              <a:t>10/20/22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DB907F-E09D-244E-8028-1489DE0C2CC2}" type="slidenum">
              <a:rPr lang="en-US" smtClean="0"/>
              <a:t>‹#›</a:t>
            </a:fld>
            <a:endParaRPr lang="en-US"/>
          </a:p>
        </p:txBody>
      </p:sp>
    </p:spTree>
    <p:extLst>
      <p:ext uri="{BB962C8B-B14F-4D97-AF65-F5344CB8AC3E}">
        <p14:creationId xmlns:p14="http://schemas.microsoft.com/office/powerpoint/2010/main" val="2835902627"/>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E9D1-A2B0-9A28-37BF-CC58655E7BD7}"/>
              </a:ext>
            </a:extLst>
          </p:cNvPr>
          <p:cNvSpPr>
            <a:spLocks noGrp="1"/>
          </p:cNvSpPr>
          <p:nvPr>
            <p:ph type="ctrTitle"/>
          </p:nvPr>
        </p:nvSpPr>
        <p:spPr>
          <a:xfrm>
            <a:off x="683171" y="1139695"/>
            <a:ext cx="3456042" cy="2421464"/>
          </a:xfrm>
        </p:spPr>
        <p:txBody>
          <a:bodyPr/>
          <a:lstStyle/>
          <a:p>
            <a:r>
              <a:rPr lang="en-US" dirty="0"/>
              <a:t>Case study:</a:t>
            </a:r>
            <a:br>
              <a:rPr lang="en-US" dirty="0"/>
            </a:br>
            <a:r>
              <a:rPr lang="en-US" dirty="0"/>
              <a:t>catch-22</a:t>
            </a:r>
          </a:p>
        </p:txBody>
      </p:sp>
      <p:sp>
        <p:nvSpPr>
          <p:cNvPr id="3" name="Subtitle 2">
            <a:extLst>
              <a:ext uri="{FF2B5EF4-FFF2-40B4-BE49-F238E27FC236}">
                <a16:creationId xmlns:a16="http://schemas.microsoft.com/office/drawing/2014/main" id="{DB7EB4EF-D16E-F560-B0C1-DAF69C6BE982}"/>
              </a:ext>
            </a:extLst>
          </p:cNvPr>
          <p:cNvSpPr>
            <a:spLocks noGrp="1"/>
          </p:cNvSpPr>
          <p:nvPr>
            <p:ph type="subTitle" idx="1"/>
          </p:nvPr>
        </p:nvSpPr>
        <p:spPr>
          <a:xfrm>
            <a:off x="1818288" y="4312838"/>
            <a:ext cx="2184291" cy="1405467"/>
          </a:xfrm>
        </p:spPr>
        <p:txBody>
          <a:bodyPr/>
          <a:lstStyle/>
          <a:p>
            <a:r>
              <a:rPr lang="en-US" dirty="0"/>
              <a:t>Cesar </a:t>
            </a:r>
            <a:r>
              <a:rPr lang="en-US" dirty="0" err="1"/>
              <a:t>beltran</a:t>
            </a:r>
            <a:endParaRPr lang="en-US" dirty="0"/>
          </a:p>
          <a:p>
            <a:r>
              <a:rPr lang="en-US" dirty="0" err="1"/>
              <a:t>Perscholas</a:t>
            </a:r>
            <a:endParaRPr lang="en-US" dirty="0"/>
          </a:p>
        </p:txBody>
      </p:sp>
      <p:pic>
        <p:nvPicPr>
          <p:cNvPr id="4" name="Picture 3">
            <a:extLst>
              <a:ext uri="{FF2B5EF4-FFF2-40B4-BE49-F238E27FC236}">
                <a16:creationId xmlns:a16="http://schemas.microsoft.com/office/drawing/2014/main" id="{6FAD97A4-FC6D-5C60-20EB-A61A81FE3E89}"/>
              </a:ext>
            </a:extLst>
          </p:cNvPr>
          <p:cNvPicPr>
            <a:picLocks noChangeAspect="1"/>
          </p:cNvPicPr>
          <p:nvPr/>
        </p:nvPicPr>
        <p:blipFill>
          <a:blip r:embed="rId2"/>
          <a:stretch>
            <a:fillRect/>
          </a:stretch>
        </p:blipFill>
        <p:spPr>
          <a:xfrm>
            <a:off x="5457119" y="446012"/>
            <a:ext cx="6032164" cy="5908369"/>
          </a:xfrm>
          <a:prstGeom prst="rect">
            <a:avLst/>
          </a:prstGeom>
        </p:spPr>
      </p:pic>
    </p:spTree>
    <p:extLst>
      <p:ext uri="{BB962C8B-B14F-4D97-AF65-F5344CB8AC3E}">
        <p14:creationId xmlns:p14="http://schemas.microsoft.com/office/powerpoint/2010/main" val="386417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6D3FCA7-EFA7-51A3-141A-69288ADEFE4D}"/>
              </a:ext>
            </a:extLst>
          </p:cNvPr>
          <p:cNvPicPr>
            <a:picLocks noGrp="1" noChangeAspect="1"/>
          </p:cNvPicPr>
          <p:nvPr>
            <p:ph idx="1"/>
          </p:nvPr>
        </p:nvPicPr>
        <p:blipFill>
          <a:blip r:embed="rId2"/>
          <a:stretch>
            <a:fillRect/>
          </a:stretch>
        </p:blipFill>
        <p:spPr>
          <a:xfrm>
            <a:off x="602510" y="550765"/>
            <a:ext cx="10955079" cy="5756469"/>
          </a:xfrm>
          <a:prstGeom prst="rect">
            <a:avLst/>
          </a:prstGeom>
        </p:spPr>
      </p:pic>
      <p:sp>
        <p:nvSpPr>
          <p:cNvPr id="9" name="TextBox 8">
            <a:extLst>
              <a:ext uri="{FF2B5EF4-FFF2-40B4-BE49-F238E27FC236}">
                <a16:creationId xmlns:a16="http://schemas.microsoft.com/office/drawing/2014/main" id="{C1A04C38-BF55-9570-0EC2-62FA1302DDD5}"/>
              </a:ext>
            </a:extLst>
          </p:cNvPr>
          <p:cNvSpPr txBox="1"/>
          <p:nvPr/>
        </p:nvSpPr>
        <p:spPr>
          <a:xfrm>
            <a:off x="1319298" y="1427690"/>
            <a:ext cx="9521504" cy="4524315"/>
          </a:xfrm>
          <a:prstGeom prst="rect">
            <a:avLst/>
          </a:prstGeom>
          <a:noFill/>
        </p:spPr>
        <p:txBody>
          <a:bodyPr wrap="square" rtlCol="0">
            <a:spAutoFit/>
          </a:bodyPr>
          <a:lstStyle/>
          <a:p>
            <a:r>
              <a:rPr lang="en-US" sz="1200" dirty="0">
                <a:solidFill>
                  <a:schemeClr val="bg1"/>
                </a:solidFill>
                <a:effectLst/>
                <a:latin typeface="Courier New" panose="02070309020205020404" pitchFamily="49" charset="0"/>
              </a:rPr>
              <a:t>Case Study Premise</a:t>
            </a:r>
          </a:p>
          <a:p>
            <a:r>
              <a:rPr lang="en-US" sz="1200" dirty="0">
                <a:solidFill>
                  <a:schemeClr val="bg1"/>
                </a:solidFill>
                <a:effectLst/>
                <a:latin typeface="Courier New" panose="02070309020205020404" pitchFamily="49" charset="0"/>
              </a:rPr>
              <a:t>Catch22 is based on this concept that “a problem for which the only solution is denied by a circumstance inherent in the problem or by a rule.” Catch22 is a competition whereby participants must pay money (for borrowing equipment and fees) in order to make money (win the big prize!). The game at play here is bird watching in Brooklyn. There will be a specific list of 40 birds considered to be migratory species (meaning they do not live in Brooklyn all year long) as they travel northbound or southbound depending on the season. Each participant will be lent equipment such as DSLR cameras with zoom lenses (along optional binoculars) to go and chase these little beasts! The pictures will be verified by park organizers to validate the species reported by participant. Whoever captures a total of 22 birds from that exclusive list will earn big bucks! The goal is to enroll as many as 100 participants to get enough funds to donate to park conservation efforts to improve the natural of environment of these animals!</a:t>
            </a:r>
          </a:p>
          <a:p>
            <a:endParaRPr lang="en-US" sz="1200" dirty="0">
              <a:solidFill>
                <a:schemeClr val="bg1"/>
              </a:solidFill>
              <a:effectLst/>
              <a:latin typeface="Courier New" panose="02070309020205020404" pitchFamily="49" charset="0"/>
            </a:endParaRPr>
          </a:p>
          <a:p>
            <a:r>
              <a:rPr lang="en-US" sz="1200" dirty="0">
                <a:solidFill>
                  <a:schemeClr val="bg1"/>
                </a:solidFill>
                <a:effectLst/>
                <a:latin typeface="Courier New" panose="02070309020205020404" pitchFamily="49" charset="0"/>
              </a:rPr>
              <a:t>Participant will be able to:</a:t>
            </a:r>
          </a:p>
          <a:p>
            <a:r>
              <a:rPr lang="en-US" sz="1200" dirty="0">
                <a:solidFill>
                  <a:schemeClr val="bg1"/>
                </a:solidFill>
                <a:effectLst/>
                <a:latin typeface="Courier New" panose="02070309020205020404" pitchFamily="49" charset="0"/>
              </a:rPr>
              <a:t>-	Enroll using a website provided by Cesar’s birding club: localhost:8080</a:t>
            </a:r>
          </a:p>
          <a:p>
            <a:r>
              <a:rPr lang="en-US" sz="1200" dirty="0">
                <a:solidFill>
                  <a:schemeClr val="bg1"/>
                </a:solidFill>
                <a:effectLst/>
                <a:latin typeface="Courier New" panose="02070309020205020404" pitchFamily="49" charset="0"/>
              </a:rPr>
              <a:t>-	Submit payment for borrowing basic equipment needed to take amazing pictures of birds and have 	fun at it</a:t>
            </a:r>
          </a:p>
          <a:p>
            <a:r>
              <a:rPr lang="en-US" sz="1200" dirty="0">
                <a:solidFill>
                  <a:schemeClr val="bg1"/>
                </a:solidFill>
                <a:effectLst/>
                <a:latin typeface="Courier New" panose="02070309020205020404" pitchFamily="49" charset="0"/>
              </a:rPr>
              <a:t>-	Keep track of the competition to see who has captured the most birds! </a:t>
            </a:r>
          </a:p>
          <a:p>
            <a:r>
              <a:rPr lang="en-US" sz="1200" dirty="0">
                <a:solidFill>
                  <a:schemeClr val="bg1"/>
                </a:solidFill>
                <a:effectLst/>
                <a:latin typeface="Courier New" panose="02070309020205020404" pitchFamily="49" charset="0"/>
              </a:rPr>
              <a:t>-	Access park organizers’ information about facts about the park and when during the week there   	will be group walks in the park to watch birds</a:t>
            </a:r>
          </a:p>
          <a:p>
            <a:r>
              <a:rPr lang="en-US" sz="1200" dirty="0">
                <a:solidFill>
                  <a:schemeClr val="bg1"/>
                </a:solidFill>
                <a:effectLst/>
                <a:latin typeface="Courier New" panose="02070309020205020404" pitchFamily="49" charset="0"/>
              </a:rPr>
              <a:t>-	See when the expected due date to return borrowed items is</a:t>
            </a:r>
          </a:p>
          <a:p>
            <a:r>
              <a:rPr lang="en-US" sz="1200" dirty="0">
                <a:solidFill>
                  <a:schemeClr val="bg1"/>
                </a:solidFill>
                <a:effectLst/>
                <a:latin typeface="Courier New" panose="02070309020205020404" pitchFamily="49" charset="0"/>
              </a:rPr>
              <a:t>-	See participating parks</a:t>
            </a:r>
          </a:p>
          <a:p>
            <a:r>
              <a:rPr lang="en-US" sz="1200" dirty="0">
                <a:solidFill>
                  <a:schemeClr val="bg1"/>
                </a:solidFill>
                <a:effectLst/>
                <a:latin typeface="Courier New" panose="02070309020205020404" pitchFamily="49" charset="0"/>
              </a:rPr>
              <a:t>-	See the list of birds at a glance </a:t>
            </a:r>
          </a:p>
          <a:p>
            <a:r>
              <a:rPr lang="en-US" sz="1200" dirty="0">
                <a:solidFill>
                  <a:schemeClr val="bg1"/>
                </a:solidFill>
                <a:effectLst/>
                <a:latin typeface="Courier New" panose="02070309020205020404" pitchFamily="49" charset="0"/>
              </a:rPr>
              <a:t>-	Keep track of number of species captured!</a:t>
            </a:r>
            <a:endParaRPr lang="en-US" dirty="0"/>
          </a:p>
        </p:txBody>
      </p:sp>
      <p:sp>
        <p:nvSpPr>
          <p:cNvPr id="2" name="Title 1">
            <a:extLst>
              <a:ext uri="{FF2B5EF4-FFF2-40B4-BE49-F238E27FC236}">
                <a16:creationId xmlns:a16="http://schemas.microsoft.com/office/drawing/2014/main" id="{2A1761A9-1B3D-9E09-B01B-7FD51271489E}"/>
              </a:ext>
            </a:extLst>
          </p:cNvPr>
          <p:cNvSpPr>
            <a:spLocks noGrp="1"/>
          </p:cNvSpPr>
          <p:nvPr>
            <p:ph type="title"/>
          </p:nvPr>
        </p:nvSpPr>
        <p:spPr>
          <a:xfrm>
            <a:off x="883916" y="665690"/>
            <a:ext cx="10131425" cy="762000"/>
          </a:xfrm>
        </p:spPr>
        <p:txBody>
          <a:bodyPr/>
          <a:lstStyle/>
          <a:p>
            <a:pPr algn="ctr"/>
            <a:r>
              <a:rPr lang="en-US" dirty="0">
                <a:solidFill>
                  <a:schemeClr val="bg1"/>
                </a:solidFill>
              </a:rPr>
              <a:t>Overview</a:t>
            </a:r>
          </a:p>
        </p:txBody>
      </p:sp>
    </p:spTree>
    <p:extLst>
      <p:ext uri="{BB962C8B-B14F-4D97-AF65-F5344CB8AC3E}">
        <p14:creationId xmlns:p14="http://schemas.microsoft.com/office/powerpoint/2010/main" val="286277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F151-08F7-71C9-CAC2-161C7C0C9E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D7E7B0-207F-9087-C2BB-63C5C6782BE0}"/>
              </a:ext>
            </a:extLst>
          </p:cNvPr>
          <p:cNvSpPr>
            <a:spLocks noGrp="1"/>
          </p:cNvSpPr>
          <p:nvPr>
            <p:ph idx="1"/>
          </p:nvPr>
        </p:nvSpPr>
        <p:spPr/>
        <p:txBody>
          <a:bodyPr/>
          <a:lstStyle/>
          <a:p>
            <a:endParaRPr lang="en-US"/>
          </a:p>
        </p:txBody>
      </p:sp>
      <p:pic>
        <p:nvPicPr>
          <p:cNvPr id="4" name="Content Placeholder 7">
            <a:extLst>
              <a:ext uri="{FF2B5EF4-FFF2-40B4-BE49-F238E27FC236}">
                <a16:creationId xmlns:a16="http://schemas.microsoft.com/office/drawing/2014/main" id="{6CEB16AA-42F6-1B1A-ED9C-BA3384D59579}"/>
              </a:ext>
            </a:extLst>
          </p:cNvPr>
          <p:cNvPicPr>
            <a:picLocks noChangeAspect="1"/>
          </p:cNvPicPr>
          <p:nvPr/>
        </p:nvPicPr>
        <p:blipFill>
          <a:blip r:embed="rId2"/>
          <a:stretch>
            <a:fillRect/>
          </a:stretch>
        </p:blipFill>
        <p:spPr>
          <a:xfrm>
            <a:off x="602511" y="593651"/>
            <a:ext cx="10955079" cy="5756469"/>
          </a:xfrm>
          <a:prstGeom prst="rect">
            <a:avLst/>
          </a:prstGeom>
        </p:spPr>
      </p:pic>
      <p:sp>
        <p:nvSpPr>
          <p:cNvPr id="5" name="Title 1">
            <a:extLst>
              <a:ext uri="{FF2B5EF4-FFF2-40B4-BE49-F238E27FC236}">
                <a16:creationId xmlns:a16="http://schemas.microsoft.com/office/drawing/2014/main" id="{F176F46C-82D7-D8C2-EF35-69FFC6CDBE1D}"/>
              </a:ext>
            </a:extLst>
          </p:cNvPr>
          <p:cNvSpPr txBox="1">
            <a:spLocks/>
          </p:cNvSpPr>
          <p:nvPr/>
        </p:nvSpPr>
        <p:spPr>
          <a:xfrm>
            <a:off x="883916" y="665690"/>
            <a:ext cx="10131425"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Business application</a:t>
            </a:r>
          </a:p>
        </p:txBody>
      </p:sp>
      <p:sp>
        <p:nvSpPr>
          <p:cNvPr id="6" name="TextBox 5">
            <a:extLst>
              <a:ext uri="{FF2B5EF4-FFF2-40B4-BE49-F238E27FC236}">
                <a16:creationId xmlns:a16="http://schemas.microsoft.com/office/drawing/2014/main" id="{4A571217-CD7D-502A-84E7-119171145C9A}"/>
              </a:ext>
            </a:extLst>
          </p:cNvPr>
          <p:cNvSpPr txBox="1"/>
          <p:nvPr/>
        </p:nvSpPr>
        <p:spPr>
          <a:xfrm>
            <a:off x="1295722" y="2079427"/>
            <a:ext cx="9521504" cy="3323987"/>
          </a:xfrm>
          <a:prstGeom prst="rect">
            <a:avLst/>
          </a:prstGeom>
          <a:noFill/>
        </p:spPr>
        <p:txBody>
          <a:bodyPr wrap="square" rtlCol="0">
            <a:spAutoFit/>
          </a:bodyPr>
          <a:lstStyle/>
          <a:p>
            <a:r>
              <a:rPr lang="en-US" sz="1400" dirty="0">
                <a:solidFill>
                  <a:schemeClr val="bg1"/>
                </a:solidFill>
                <a:latin typeface="Courier New" panose="02070309020205020404" pitchFamily="49" charset="0"/>
              </a:rPr>
              <a:t>The theoretical business application of this application to to automate the process of participating in a competition. The participant would access the registration process, borrowing capabilities of equipment needed for this competition, contact information for people organizing this event, and meeting times for groups walks. In addition, the participant will be able to compare their progress compared to their peers. There will be a common database that will contain information regarding borrowed equipment, payment information, and species list. </a:t>
            </a:r>
          </a:p>
          <a:p>
            <a:endParaRPr lang="en-US" sz="1400" dirty="0">
              <a:solidFill>
                <a:schemeClr val="bg1"/>
              </a:solidFill>
              <a:effectLst/>
              <a:latin typeface="Courier New" panose="02070309020205020404" pitchFamily="49" charset="0"/>
            </a:endParaRPr>
          </a:p>
          <a:p>
            <a:r>
              <a:rPr lang="en-US" sz="1400" dirty="0">
                <a:solidFill>
                  <a:schemeClr val="bg1"/>
                </a:solidFill>
                <a:latin typeface="Courier New" panose="02070309020205020404" pitchFamily="49" charset="0"/>
              </a:rPr>
              <a:t>The goal is to run this competition each spring and fall (during the migratory bird season) to galvanize people to join. The funds or profit made will be used for wildlife conservation efforts in NYC.</a:t>
            </a:r>
          </a:p>
          <a:p>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By improving the efficiency of running a bird watching competition like this, money will be saved in hiring personnel to run it. Thus, all that money saved will be put into nature to make a better better parks for New Yorkers. </a:t>
            </a:r>
          </a:p>
        </p:txBody>
      </p:sp>
    </p:spTree>
    <p:extLst>
      <p:ext uri="{BB962C8B-B14F-4D97-AF65-F5344CB8AC3E}">
        <p14:creationId xmlns:p14="http://schemas.microsoft.com/office/powerpoint/2010/main" val="365304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8B007C-3BFF-230B-CF78-C568A7D98FD4}"/>
              </a:ext>
            </a:extLst>
          </p:cNvPr>
          <p:cNvPicPr>
            <a:picLocks noChangeAspect="1"/>
          </p:cNvPicPr>
          <p:nvPr/>
        </p:nvPicPr>
        <p:blipFill>
          <a:blip r:embed="rId2"/>
          <a:stretch>
            <a:fillRect/>
          </a:stretch>
        </p:blipFill>
        <p:spPr>
          <a:xfrm>
            <a:off x="709874" y="379504"/>
            <a:ext cx="10614061" cy="6098992"/>
          </a:xfrm>
          <a:prstGeom prst="rect">
            <a:avLst/>
          </a:prstGeom>
        </p:spPr>
      </p:pic>
    </p:spTree>
    <p:extLst>
      <p:ext uri="{BB962C8B-B14F-4D97-AF65-F5344CB8AC3E}">
        <p14:creationId xmlns:p14="http://schemas.microsoft.com/office/powerpoint/2010/main" val="67976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A692-3351-EB17-D98E-6541A78B1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EF71D-DF1E-2D66-572B-C21FF474C8C0}"/>
              </a:ext>
            </a:extLst>
          </p:cNvPr>
          <p:cNvSpPr>
            <a:spLocks noGrp="1"/>
          </p:cNvSpPr>
          <p:nvPr>
            <p:ph idx="1"/>
          </p:nvPr>
        </p:nvSpPr>
        <p:spPr/>
        <p:txBody>
          <a:bodyPr/>
          <a:lstStyle/>
          <a:p>
            <a:endParaRPr lang="en-US"/>
          </a:p>
        </p:txBody>
      </p:sp>
      <p:pic>
        <p:nvPicPr>
          <p:cNvPr id="4" name="Content Placeholder 7">
            <a:extLst>
              <a:ext uri="{FF2B5EF4-FFF2-40B4-BE49-F238E27FC236}">
                <a16:creationId xmlns:a16="http://schemas.microsoft.com/office/drawing/2014/main" id="{835CB0EE-5A8F-D491-B20A-0D94825C1771}"/>
              </a:ext>
            </a:extLst>
          </p:cNvPr>
          <p:cNvPicPr>
            <a:picLocks noChangeAspect="1"/>
          </p:cNvPicPr>
          <p:nvPr/>
        </p:nvPicPr>
        <p:blipFill>
          <a:blip r:embed="rId2"/>
          <a:stretch>
            <a:fillRect/>
          </a:stretch>
        </p:blipFill>
        <p:spPr>
          <a:xfrm>
            <a:off x="602511" y="593651"/>
            <a:ext cx="10955079" cy="5756469"/>
          </a:xfrm>
          <a:prstGeom prst="rect">
            <a:avLst/>
          </a:prstGeom>
        </p:spPr>
      </p:pic>
      <p:sp>
        <p:nvSpPr>
          <p:cNvPr id="5" name="Title 1">
            <a:extLst>
              <a:ext uri="{FF2B5EF4-FFF2-40B4-BE49-F238E27FC236}">
                <a16:creationId xmlns:a16="http://schemas.microsoft.com/office/drawing/2014/main" id="{797DA312-9D73-4F7B-361F-55EA77BD5A35}"/>
              </a:ext>
            </a:extLst>
          </p:cNvPr>
          <p:cNvSpPr txBox="1">
            <a:spLocks/>
          </p:cNvSpPr>
          <p:nvPr/>
        </p:nvSpPr>
        <p:spPr>
          <a:xfrm>
            <a:off x="883916" y="665690"/>
            <a:ext cx="10131425"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Lessons learned</a:t>
            </a:r>
          </a:p>
        </p:txBody>
      </p:sp>
      <p:sp>
        <p:nvSpPr>
          <p:cNvPr id="6" name="TextBox 5">
            <a:extLst>
              <a:ext uri="{FF2B5EF4-FFF2-40B4-BE49-F238E27FC236}">
                <a16:creationId xmlns:a16="http://schemas.microsoft.com/office/drawing/2014/main" id="{AB368491-CC76-5297-E7DA-55FBC8886E62}"/>
              </a:ext>
            </a:extLst>
          </p:cNvPr>
          <p:cNvSpPr txBox="1"/>
          <p:nvPr/>
        </p:nvSpPr>
        <p:spPr>
          <a:xfrm>
            <a:off x="1335248" y="1583147"/>
            <a:ext cx="9521504" cy="4031873"/>
          </a:xfrm>
          <a:prstGeom prst="rect">
            <a:avLst/>
          </a:prstGeom>
          <a:noFill/>
        </p:spPr>
        <p:txBody>
          <a:bodyPr wrap="square" rtlCol="0">
            <a:spAutoFit/>
          </a:bodyPr>
          <a:lstStyle/>
          <a:p>
            <a:pPr marL="171450" indent="-171450">
              <a:buFontTx/>
              <a:buChar char="-"/>
            </a:pPr>
            <a:r>
              <a:rPr lang="en-US" sz="1600" dirty="0">
                <a:solidFill>
                  <a:schemeClr val="bg1"/>
                </a:solidFill>
                <a:latin typeface="Courier New" panose="02070309020205020404" pitchFamily="49" charset="0"/>
              </a:rPr>
              <a:t>Creation of SQL databases that serve as storage unit for users to input their data straight from a website</a:t>
            </a:r>
          </a:p>
          <a:p>
            <a:pPr marL="171450" indent="-171450">
              <a:buFontTx/>
              <a:buChar char="-"/>
            </a:pPr>
            <a:endParaRPr lang="en-US" sz="1600" dirty="0">
              <a:solidFill>
                <a:schemeClr val="bg1"/>
              </a:solidFill>
              <a:latin typeface="Courier New" panose="02070309020205020404" pitchFamily="49" charset="0"/>
            </a:endParaRPr>
          </a:p>
          <a:p>
            <a:r>
              <a:rPr lang="en-US" sz="1600" dirty="0">
                <a:solidFill>
                  <a:schemeClr val="bg1"/>
                </a:solidFill>
                <a:latin typeface="Courier New" panose="02070309020205020404" pitchFamily="49" charset="0"/>
              </a:rPr>
              <a:t>– This case study taught me the importance of time management. This field does not work with cramming. There has to be a well laid out plan to move ahead and succeed completing any project. </a:t>
            </a:r>
          </a:p>
          <a:p>
            <a:endParaRPr lang="en-US" sz="1600" dirty="0">
              <a:solidFill>
                <a:schemeClr val="bg1"/>
              </a:solidFill>
              <a:latin typeface="Courier New" panose="02070309020205020404" pitchFamily="49" charset="0"/>
            </a:endParaRPr>
          </a:p>
          <a:p>
            <a:pPr marL="171450" indent="-171450">
              <a:buFontTx/>
              <a:buChar char="-"/>
            </a:pPr>
            <a:r>
              <a:rPr lang="en-US" sz="1600" dirty="0">
                <a:solidFill>
                  <a:schemeClr val="bg1"/>
                </a:solidFill>
                <a:latin typeface="Courier New" panose="02070309020205020404" pitchFamily="49" charset="0"/>
              </a:rPr>
              <a:t>Java is a powerful computing language. While learning on my own some of the concepts taught, there are a lot of java users that come up with very interesting applications.</a:t>
            </a:r>
          </a:p>
          <a:p>
            <a:pPr marL="171450" indent="-171450">
              <a:buFontTx/>
              <a:buChar char="-"/>
            </a:pPr>
            <a:endParaRPr lang="en-US" sz="1600" dirty="0">
              <a:solidFill>
                <a:schemeClr val="bg1"/>
              </a:solidFill>
              <a:latin typeface="Courier New" panose="02070309020205020404" pitchFamily="49" charset="0"/>
            </a:endParaRPr>
          </a:p>
          <a:p>
            <a:r>
              <a:rPr lang="en-US" sz="1600" dirty="0">
                <a:solidFill>
                  <a:schemeClr val="bg1"/>
                </a:solidFill>
                <a:latin typeface="Courier New" panose="02070309020205020404" pitchFamily="49" charset="0"/>
              </a:rPr>
              <a:t>-Troubleshooting is part of java programming. There encountered many challenges in integrating concepts learned in this bootcamp.</a:t>
            </a:r>
          </a:p>
          <a:p>
            <a:endParaRPr lang="en-US" sz="1600" dirty="0">
              <a:solidFill>
                <a:schemeClr val="bg1"/>
              </a:solidFill>
              <a:latin typeface="Courier New" panose="02070309020205020404" pitchFamily="49" charset="0"/>
            </a:endParaRPr>
          </a:p>
          <a:p>
            <a:r>
              <a:rPr lang="en-US" sz="1600" dirty="0">
                <a:solidFill>
                  <a:schemeClr val="bg1"/>
                </a:solidFill>
                <a:latin typeface="Courier New" panose="02070309020205020404" pitchFamily="49" charset="0"/>
              </a:rPr>
              <a:t>-Attention to detail is a must in this field as a misplaced semi-colon can derail a whole project.</a:t>
            </a:r>
          </a:p>
        </p:txBody>
      </p:sp>
    </p:spTree>
    <p:extLst>
      <p:ext uri="{BB962C8B-B14F-4D97-AF65-F5344CB8AC3E}">
        <p14:creationId xmlns:p14="http://schemas.microsoft.com/office/powerpoint/2010/main" val="181583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1F5A-C364-2235-65F2-2B676F31DC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8D00-104B-3BB8-06E0-24685420A676}"/>
              </a:ext>
            </a:extLst>
          </p:cNvPr>
          <p:cNvSpPr>
            <a:spLocks noGrp="1"/>
          </p:cNvSpPr>
          <p:nvPr>
            <p:ph idx="1"/>
          </p:nvPr>
        </p:nvSpPr>
        <p:spPr/>
        <p:txBody>
          <a:bodyPr/>
          <a:lstStyle/>
          <a:p>
            <a:endParaRPr lang="en-US"/>
          </a:p>
        </p:txBody>
      </p:sp>
      <p:pic>
        <p:nvPicPr>
          <p:cNvPr id="4" name="Content Placeholder 7">
            <a:extLst>
              <a:ext uri="{FF2B5EF4-FFF2-40B4-BE49-F238E27FC236}">
                <a16:creationId xmlns:a16="http://schemas.microsoft.com/office/drawing/2014/main" id="{7938B0A6-53C8-E216-3C83-6F4447C965E8}"/>
              </a:ext>
            </a:extLst>
          </p:cNvPr>
          <p:cNvPicPr>
            <a:picLocks noChangeAspect="1"/>
          </p:cNvPicPr>
          <p:nvPr/>
        </p:nvPicPr>
        <p:blipFill>
          <a:blip r:embed="rId2"/>
          <a:stretch>
            <a:fillRect/>
          </a:stretch>
        </p:blipFill>
        <p:spPr>
          <a:xfrm>
            <a:off x="602511" y="593651"/>
            <a:ext cx="10955079" cy="5756469"/>
          </a:xfrm>
          <a:prstGeom prst="rect">
            <a:avLst/>
          </a:prstGeom>
        </p:spPr>
      </p:pic>
      <p:sp>
        <p:nvSpPr>
          <p:cNvPr id="5" name="Title 1">
            <a:extLst>
              <a:ext uri="{FF2B5EF4-FFF2-40B4-BE49-F238E27FC236}">
                <a16:creationId xmlns:a16="http://schemas.microsoft.com/office/drawing/2014/main" id="{E1B97C86-8898-2BAE-01BA-061E409F8C24}"/>
              </a:ext>
            </a:extLst>
          </p:cNvPr>
          <p:cNvSpPr txBox="1">
            <a:spLocks/>
          </p:cNvSpPr>
          <p:nvPr/>
        </p:nvSpPr>
        <p:spPr>
          <a:xfrm>
            <a:off x="883916" y="665690"/>
            <a:ext cx="10131425"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Additional features</a:t>
            </a:r>
          </a:p>
        </p:txBody>
      </p:sp>
      <p:sp>
        <p:nvSpPr>
          <p:cNvPr id="6" name="TextBox 5">
            <a:extLst>
              <a:ext uri="{FF2B5EF4-FFF2-40B4-BE49-F238E27FC236}">
                <a16:creationId xmlns:a16="http://schemas.microsoft.com/office/drawing/2014/main" id="{6F08504C-3E86-8C03-6907-DD60DE96FCC2}"/>
              </a:ext>
            </a:extLst>
          </p:cNvPr>
          <p:cNvSpPr txBox="1"/>
          <p:nvPr/>
        </p:nvSpPr>
        <p:spPr>
          <a:xfrm>
            <a:off x="1295722" y="2079427"/>
            <a:ext cx="9521504" cy="2308324"/>
          </a:xfrm>
          <a:prstGeom prst="rect">
            <a:avLst/>
          </a:prstGeom>
          <a:noFill/>
        </p:spPr>
        <p:txBody>
          <a:bodyPr wrap="square" rtlCol="0">
            <a:spAutoFit/>
          </a:bodyPr>
          <a:lstStyle/>
          <a:p>
            <a:pPr marL="171450" indent="-171450">
              <a:buFontTx/>
              <a:buChar char="-"/>
            </a:pPr>
            <a:r>
              <a:rPr lang="en-US" sz="1600" dirty="0">
                <a:solidFill>
                  <a:schemeClr val="bg1"/>
                </a:solidFill>
                <a:latin typeface="Courier New" panose="02070309020205020404" pitchFamily="49" charset="0"/>
              </a:rPr>
              <a:t>More repositories were needed to allow user more access to this application</a:t>
            </a:r>
          </a:p>
          <a:p>
            <a:pPr marL="171450" indent="-171450">
              <a:buFontTx/>
              <a:buChar char="-"/>
            </a:pPr>
            <a:r>
              <a:rPr lang="en-US" sz="1600" dirty="0">
                <a:solidFill>
                  <a:schemeClr val="bg1"/>
                </a:solidFill>
                <a:latin typeface="Courier New" panose="02070309020205020404" pitchFamily="49" charset="0"/>
              </a:rPr>
              <a:t>Security system is lacking in my project</a:t>
            </a:r>
          </a:p>
          <a:p>
            <a:pPr marL="171450" indent="-171450">
              <a:buFontTx/>
              <a:buChar char="-"/>
            </a:pPr>
            <a:r>
              <a:rPr lang="en-US" sz="1600" dirty="0">
                <a:solidFill>
                  <a:schemeClr val="bg1"/>
                </a:solidFill>
                <a:latin typeface="Courier New" panose="02070309020205020404" pitchFamily="49" charset="0"/>
              </a:rPr>
              <a:t>To increase participant engagement bootstrap features is probably a good idea</a:t>
            </a:r>
          </a:p>
          <a:p>
            <a:pPr marL="171450" indent="-171450">
              <a:buFontTx/>
              <a:buChar char="-"/>
            </a:pPr>
            <a:r>
              <a:rPr lang="en-US" sz="1600" dirty="0">
                <a:solidFill>
                  <a:schemeClr val="bg1"/>
                </a:solidFill>
                <a:latin typeface="Courier New" panose="02070309020205020404" pitchFamily="49" charset="0"/>
              </a:rPr>
              <a:t>Adding external reference for </a:t>
            </a:r>
            <a:r>
              <a:rPr lang="en-US" sz="1600">
                <a:solidFill>
                  <a:schemeClr val="bg1"/>
                </a:solidFill>
                <a:latin typeface="Courier New" panose="02070309020205020404" pitchFamily="49" charset="0"/>
              </a:rPr>
              <a:t>wildlife information</a:t>
            </a:r>
            <a:endParaRPr lang="en-US" sz="1600" dirty="0">
              <a:solidFill>
                <a:schemeClr val="bg1"/>
              </a:solidFill>
              <a:latin typeface="Courier New" panose="02070309020205020404" pitchFamily="49" charset="0"/>
            </a:endParaRPr>
          </a:p>
          <a:p>
            <a:pPr marL="171450" indent="-171450">
              <a:buFontTx/>
              <a:buChar char="-"/>
            </a:pPr>
            <a:r>
              <a:rPr lang="en-US" sz="1600" dirty="0">
                <a:solidFill>
                  <a:schemeClr val="bg1"/>
                </a:solidFill>
                <a:latin typeface="Courier New" panose="02070309020205020404" pitchFamily="49" charset="0"/>
              </a:rPr>
              <a:t>A shopping cart made sense for this project. Instead of having a BUY button, the participant can have a CATCH button to add a specific bird to their collection list! </a:t>
            </a:r>
          </a:p>
        </p:txBody>
      </p:sp>
    </p:spTree>
    <p:extLst>
      <p:ext uri="{BB962C8B-B14F-4D97-AF65-F5344CB8AC3E}">
        <p14:creationId xmlns:p14="http://schemas.microsoft.com/office/powerpoint/2010/main" val="38447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B0305F-3EEB-2A43-BBB6-8E5311906E5E}"/>
              </a:ext>
            </a:extLst>
          </p:cNvPr>
          <p:cNvPicPr>
            <a:picLocks noChangeAspect="1"/>
          </p:cNvPicPr>
          <p:nvPr/>
        </p:nvPicPr>
        <p:blipFill>
          <a:blip r:embed="rId2"/>
          <a:stretch>
            <a:fillRect/>
          </a:stretch>
        </p:blipFill>
        <p:spPr>
          <a:xfrm>
            <a:off x="1110233" y="2729417"/>
            <a:ext cx="9971533" cy="2629393"/>
          </a:xfrm>
          <a:prstGeom prst="rect">
            <a:avLst/>
          </a:prstGeom>
        </p:spPr>
      </p:pic>
      <p:sp>
        <p:nvSpPr>
          <p:cNvPr id="7" name="TextBox 6">
            <a:extLst>
              <a:ext uri="{FF2B5EF4-FFF2-40B4-BE49-F238E27FC236}">
                <a16:creationId xmlns:a16="http://schemas.microsoft.com/office/drawing/2014/main" id="{CED3CD53-F280-F160-EAE8-EC478FE73487}"/>
              </a:ext>
            </a:extLst>
          </p:cNvPr>
          <p:cNvSpPr txBox="1"/>
          <p:nvPr/>
        </p:nvSpPr>
        <p:spPr>
          <a:xfrm>
            <a:off x="5644115" y="1671511"/>
            <a:ext cx="903768" cy="553998"/>
          </a:xfrm>
          <a:prstGeom prst="rect">
            <a:avLst/>
          </a:prstGeom>
          <a:noFill/>
        </p:spPr>
        <p:txBody>
          <a:bodyPr wrap="square" rtlCol="0">
            <a:spAutoFit/>
          </a:bodyPr>
          <a:lstStyle/>
          <a:p>
            <a:r>
              <a:rPr lang="en-US" sz="3000" dirty="0"/>
              <a:t>FIN</a:t>
            </a:r>
          </a:p>
        </p:txBody>
      </p:sp>
    </p:spTree>
    <p:extLst>
      <p:ext uri="{BB962C8B-B14F-4D97-AF65-F5344CB8AC3E}">
        <p14:creationId xmlns:p14="http://schemas.microsoft.com/office/powerpoint/2010/main" val="317735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{F162F6DE-ECC5-864B-9D89-4704334D741B}tf10001058</Template>
  <TotalTime>88</TotalTime>
  <Words>707</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Celestial</vt:lpstr>
      <vt:lpstr>Case study: catch-22</vt:lpstr>
      <vt:lpstr>Overview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catch-22</dc:title>
  <dc:creator>Daniel Beltran</dc:creator>
  <cp:lastModifiedBy>Daniel Beltran</cp:lastModifiedBy>
  <cp:revision>7</cp:revision>
  <dcterms:created xsi:type="dcterms:W3CDTF">2022-10-20T17:41:20Z</dcterms:created>
  <dcterms:modified xsi:type="dcterms:W3CDTF">2022-10-20T19:09:50Z</dcterms:modified>
</cp:coreProperties>
</file>