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56" r:id="rId3"/>
    <p:sldId id="257" r:id="rId5"/>
    <p:sldId id="258" r:id="rId6"/>
    <p:sldId id="269" r:id="rId7"/>
    <p:sldId id="270" r:id="rId8"/>
    <p:sldId id="271" r:id="rId9"/>
    <p:sldId id="272" r:id="rId10"/>
    <p:sldId id="259" r:id="rId11"/>
    <p:sldId id="273" r:id="rId12"/>
    <p:sldId id="274" r:id="rId13"/>
    <p:sldId id="275" r:id="rId14"/>
    <p:sldId id="276" r:id="rId15"/>
    <p:sldId id="278" r:id="rId16"/>
    <p:sldId id="268" r:id="rId17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1C0301E-2321-4F52-B85E-5901506D265C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29B22C3-6CB1-491B-AD00-E0837F23A3F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392AAC-879E-4B39-8824-AF6B730A809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11" name="图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118C275-B304-48F5-8C4F-015CBCF4E7C1}" type="datetime1">
              <a:rPr lang="zh-CN" altLang="en-US" smtClean="0"/>
            </a:fld>
            <a:r>
              <a:rPr lang="zh-CN" altLang="en-US" dirty="0"/>
              <a:t>​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791AA9-DDCB-4BA8-AD1D-963A3AA00622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170426F-E661-472B-BE42-25E072CD46D9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</a:fld>
            <a:endParaRPr lang="en-US" altLang="zh-CN" dirty="0"/>
          </a:p>
        </p:txBody>
      </p:sp>
      <p:grpSp>
        <p:nvGrpSpPr>
          <p:cNvPr id="7" name="组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直接连接符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BA78444-6099-4C0A-A3A9-C6F3C5D7F289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包含图片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直接连接符​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pic>
        <p:nvPicPr>
          <p:cNvPr id="10" name="图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9" name="说明文字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rtl="0"/>
            <a:r>
              <a:rPr lang="zh-CN" altLang="en-US" sz="1200" b="1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注意：</a:t>
            </a:r>
            <a:endParaRPr lang="zh-CN" altLang="en-US" sz="1200" b="1" i="1" noProof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rtl="0"/>
            <a:r>
              <a:rPr lang="zh-CN" altLang="en-US" sz="1200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若要更改此幻灯片上的图像，请选择该图片，并将其删除。然后单击占位符中的图片图标以插入自己的图像。</a:t>
            </a:r>
            <a:endParaRPr lang="zh-CN" altLang="en-US" sz="1200" i="1" noProof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组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​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直接连接符​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​​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F5F6A19-70BF-4380-9A40-68C9536408C6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</a:fld>
            <a:endParaRPr lang="zh-CN" altLang="en-US" dirty="0"/>
          </a:p>
        </p:txBody>
      </p:sp>
      <p:pic>
        <p:nvPicPr>
          <p:cNvPr id="7" name="图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017EB90-196C-4C15-BD31-13E0E0436C73}" type="datetime1">
              <a:rPr lang="zh-CN" altLang="en-US" dirty="0" smtClean="0"/>
            </a:fld>
            <a:r>
              <a:rPr lang="zh-CN" altLang="en-US" dirty="0"/>
              <a:t>​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10490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6611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EC0F41-B48F-4298-A7F6-618EB9D22195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B2D836-56E8-4B15-857C-14B1A5B3B67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8D929F-7D8C-4CC3-8AC7-BB9B8FE2DEB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892ACC-8BC8-4C9E-9D2B-0669DA5038B6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  <a:p>
            <a:pPr lvl="5" rtl="0"/>
            <a:r>
              <a:rPr lang="zh-CN" altLang="en-US" noProof="0" dirty="0"/>
              <a:t>第六级</a:t>
            </a:r>
            <a:endParaRPr lang="zh-CN" altLang="en-US" noProof="0" dirty="0"/>
          </a:p>
          <a:p>
            <a:pPr lvl="6" rtl="0"/>
            <a:r>
              <a:rPr lang="zh-CN" altLang="en-US" noProof="0" dirty="0"/>
              <a:t>第七级</a:t>
            </a:r>
            <a:endParaRPr lang="zh-CN" altLang="en-US" noProof="0" dirty="0"/>
          </a:p>
          <a:p>
            <a:pPr lvl="7" rtl="0"/>
            <a:r>
              <a:rPr lang="zh-CN" altLang="en-US" noProof="0" dirty="0"/>
              <a:t>第八级</a:t>
            </a:r>
            <a:endParaRPr lang="zh-CN" altLang="en-US" noProof="0" dirty="0"/>
          </a:p>
          <a:p>
            <a:pPr lvl="8" rtl="0"/>
            <a:r>
              <a:rPr lang="zh-CN" altLang="en-US" noProof="0" dirty="0"/>
              <a:t>第九级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60B6A15-7713-4A08-BBFD-F297CCC2B976}" type="datetime1">
              <a:rPr lang="zh-CN" altLang="en-US" dirty="0" smtClean="0"/>
            </a:fld>
            <a:r>
              <a:rPr lang="zh-CN" altLang="en-US" dirty="0"/>
              <a:t>​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0FF54DE5-C571-48E8-A5BC-B369434E2F44}" type="slidenum">
              <a:rPr lang="en-US" altLang="zh-CN" noProof="0" smtClean="0"/>
            </a:fld>
            <a:endParaRPr lang="zh-CN" altLang="en-US" noProof="0" dirty="0"/>
          </a:p>
        </p:txBody>
      </p:sp>
      <p:grpSp>
        <p:nvGrpSpPr>
          <p:cNvPr id="15" name="组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直接连接符​​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/>
          <a:p>
            <a:pPr rtl="0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在线考试系统的设计与实现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1104899" y="4174435"/>
            <a:ext cx="5876164" cy="1372909"/>
          </a:xfrm>
        </p:spPr>
        <p:txBody>
          <a:bodyPr rtlCol="0">
            <a:normAutofit fontScale="70000" lnSpcReduction="20000"/>
          </a:bodyPr>
          <a:lstStyle/>
          <a:p>
            <a:pPr rtl="0">
              <a:lnSpc>
                <a:spcPct val="150000"/>
              </a:lnSpc>
            </a:pPr>
            <a:r>
              <a:rPr lang="zh-CN" altLang="en-US" sz="2300" dirty="0"/>
              <a:t>答辩人：曾庆熙</a:t>
            </a:r>
            <a:endParaRPr lang="en-US" altLang="zh-CN" sz="2300" dirty="0"/>
          </a:p>
          <a:p>
            <a:pPr rtl="0">
              <a:lnSpc>
                <a:spcPct val="150000"/>
              </a:lnSpc>
            </a:pPr>
            <a:r>
              <a:rPr lang="zh-CN" altLang="en-US" sz="2300" dirty="0"/>
              <a:t>班级：软件工程</a:t>
            </a:r>
            <a:r>
              <a:rPr lang="en-US" altLang="zh-CN" sz="2300" dirty="0"/>
              <a:t>2</a:t>
            </a:r>
            <a:r>
              <a:rPr lang="zh-CN" altLang="en-US" sz="2300" dirty="0"/>
              <a:t>班</a:t>
            </a:r>
            <a:endParaRPr lang="en-US" altLang="zh-CN" sz="2300" dirty="0"/>
          </a:p>
          <a:p>
            <a:pPr rtl="0">
              <a:lnSpc>
                <a:spcPct val="150000"/>
              </a:lnSpc>
            </a:pPr>
            <a:r>
              <a:rPr lang="zh-CN" altLang="en-US" sz="2300" dirty="0"/>
              <a:t>学号：</a:t>
            </a:r>
            <a:r>
              <a:rPr lang="en-US" altLang="zh-CN" sz="2300" dirty="0"/>
              <a:t>14251104208</a:t>
            </a:r>
            <a:endParaRPr lang="en-US" altLang="zh-CN" sz="2300" dirty="0"/>
          </a:p>
          <a:p>
            <a:pPr rtl="0">
              <a:lnSpc>
                <a:spcPct val="150000"/>
              </a:lnSpc>
            </a:pP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指导老师：袁志斌</a:t>
            </a: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占位符 3" descr="桌上一本打开的书，书架在背景中模糊显示" title="示例图片"/>
          <p:cNvPicPr>
            <a:picLocks noGrp="1" noChangeAspect="1"/>
          </p:cNvPicPr>
          <p:nvPr>
            <p:ph type="pic" sz="quarter" idx="13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技术选型                                                                    开发环境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10636526" cy="4571999"/>
          </a:xfrm>
        </p:spPr>
        <p:txBody>
          <a:bodyPr rtlCol="0"/>
          <a:lstStyle/>
          <a:p>
            <a:r>
              <a:rPr lang="zh-CN" altLang="en-US" dirty="0"/>
              <a:t>操作系统：</a:t>
            </a:r>
            <a:r>
              <a:rPr lang="en-US" altLang="zh-CN" dirty="0"/>
              <a:t>Windows 7</a:t>
            </a:r>
            <a:endParaRPr lang="en-US" altLang="zh-CN" dirty="0"/>
          </a:p>
          <a:p>
            <a:r>
              <a:rPr lang="zh-CN" altLang="en-US" dirty="0"/>
              <a:t>编程语言</a:t>
            </a:r>
            <a:r>
              <a:rPr lang="en-US" altLang="zh-CN" dirty="0"/>
              <a:t>: Java 8</a:t>
            </a:r>
            <a:endParaRPr lang="en-US" altLang="zh-CN" dirty="0"/>
          </a:p>
          <a:p>
            <a:r>
              <a:rPr lang="zh-CN" altLang="en-US" dirty="0"/>
              <a:t>开发工具</a:t>
            </a:r>
            <a:r>
              <a:rPr lang="en-US" altLang="zh-CN" dirty="0"/>
              <a:t>: Eclipse</a:t>
            </a:r>
            <a:r>
              <a:rPr lang="zh-CN" altLang="en-US" dirty="0"/>
              <a:t>、</a:t>
            </a:r>
            <a:r>
              <a:rPr lang="en-US" altLang="zh-CN" dirty="0" err="1"/>
              <a:t>Navicat</a:t>
            </a:r>
            <a:r>
              <a:rPr lang="zh-CN" altLang="en-US" dirty="0"/>
              <a:t>、</a:t>
            </a:r>
            <a:r>
              <a:rPr lang="en-US" altLang="zh-CN" dirty="0"/>
              <a:t>Git</a:t>
            </a:r>
            <a:endParaRPr lang="en-US" altLang="zh-CN" dirty="0"/>
          </a:p>
          <a:p>
            <a:r>
              <a:rPr lang="zh-CN" altLang="en-US" dirty="0"/>
              <a:t>项目构建</a:t>
            </a:r>
            <a:r>
              <a:rPr lang="en-US" altLang="zh-CN" dirty="0"/>
              <a:t>: Maven 3.3.9</a:t>
            </a:r>
            <a:endParaRPr lang="en-US" altLang="zh-CN" dirty="0"/>
          </a:p>
          <a:p>
            <a:r>
              <a:rPr lang="zh-CN" altLang="en-US" dirty="0"/>
              <a:t>服务器：</a:t>
            </a:r>
            <a:r>
              <a:rPr lang="en-US" altLang="zh-CN" dirty="0"/>
              <a:t>Tomcat 8.5</a:t>
            </a:r>
            <a:endParaRPr lang="en-US" altLang="zh-CN" dirty="0"/>
          </a:p>
          <a:p>
            <a:r>
              <a:rPr lang="zh-CN" altLang="en-US" dirty="0"/>
              <a:t>数据库</a:t>
            </a:r>
            <a:r>
              <a:rPr lang="en-US" altLang="zh-CN" dirty="0"/>
              <a:t>: MySQL</a:t>
            </a:r>
            <a:r>
              <a:rPr lang="zh-CN" altLang="en-US" dirty="0"/>
              <a:t>、</a:t>
            </a:r>
            <a:r>
              <a:rPr lang="en-US" altLang="zh-CN" dirty="0" err="1"/>
              <a:t>Redis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技术选型                                                                    部署环境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4899" y="1600200"/>
            <a:ext cx="10716039" cy="4571999"/>
          </a:xfrm>
        </p:spPr>
        <p:txBody>
          <a:bodyPr rtlCol="0"/>
          <a:lstStyle/>
          <a:p>
            <a:r>
              <a:rPr lang="zh-CN" altLang="en-US" dirty="0"/>
              <a:t>操作系统</a:t>
            </a:r>
            <a:r>
              <a:rPr lang="en-US" altLang="zh-CN" dirty="0"/>
              <a:t>: CentOS 7.4</a:t>
            </a:r>
            <a:endParaRPr lang="en-US" altLang="zh-CN" dirty="0"/>
          </a:p>
          <a:p>
            <a:r>
              <a:rPr lang="zh-CN" altLang="en-US" dirty="0"/>
              <a:t>编程语言</a:t>
            </a:r>
            <a:r>
              <a:rPr lang="en-US" altLang="zh-CN" dirty="0"/>
              <a:t>: Java 8</a:t>
            </a:r>
            <a:endParaRPr lang="en-US" altLang="zh-CN" dirty="0"/>
          </a:p>
          <a:p>
            <a:r>
              <a:rPr lang="zh-CN" altLang="en-US" dirty="0"/>
              <a:t>服务器</a:t>
            </a:r>
            <a:r>
              <a:rPr lang="en-US" altLang="zh-CN" dirty="0"/>
              <a:t>: Tomcat 8.5</a:t>
            </a:r>
            <a:r>
              <a:rPr lang="zh-CN" altLang="en-US" dirty="0"/>
              <a:t>、</a:t>
            </a:r>
            <a:r>
              <a:rPr lang="en-US" altLang="zh-CN" dirty="0"/>
              <a:t>Nginx 1.12.2</a:t>
            </a:r>
            <a:endParaRPr lang="en-US" altLang="zh-CN" dirty="0"/>
          </a:p>
          <a:p>
            <a:r>
              <a:rPr lang="zh-CN" altLang="en-US" dirty="0"/>
              <a:t>数据库</a:t>
            </a:r>
            <a:r>
              <a:rPr lang="en-US" altLang="zh-CN" dirty="0"/>
              <a:t>: MySQL</a:t>
            </a:r>
            <a:r>
              <a:rPr lang="zh-CN" altLang="en-US" dirty="0"/>
              <a:t>、</a:t>
            </a:r>
            <a:r>
              <a:rPr lang="en-US" altLang="zh-CN" dirty="0" err="1"/>
              <a:t>Redis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开发工作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4899" y="1600200"/>
            <a:ext cx="10716039" cy="4571999"/>
          </a:xfrm>
        </p:spPr>
        <p:txBody>
          <a:bodyPr rtlCol="0"/>
          <a:lstStyle/>
          <a:p>
            <a:r>
              <a:rPr lang="zh-CN" altLang="en-US" b="1" dirty="0"/>
              <a:t>为什么要做这样的一个在线考试系统？</a:t>
            </a:r>
            <a:endParaRPr lang="zh-CN" altLang="en-US" b="1" dirty="0"/>
          </a:p>
          <a:p>
            <a:r>
              <a:rPr lang="zh-CN" altLang="en-US" b="1" dirty="0"/>
              <a:t>一个在线考试系统需要哪些功能？</a:t>
            </a:r>
            <a:endParaRPr lang="zh-CN" altLang="en-US" b="1" dirty="0"/>
          </a:p>
          <a:p>
            <a:r>
              <a:rPr lang="zh-CN" altLang="en-US" b="1" dirty="0"/>
              <a:t>开发这个在线考试系统需要用到哪些技术？</a:t>
            </a:r>
            <a:endParaRPr lang="zh-CN" altLang="en-US" b="1" dirty="0"/>
          </a:p>
          <a:p>
            <a:r>
              <a:rPr lang="zh-CN" altLang="en-US" b="1" dirty="0"/>
              <a:t>在开发过程中</a:t>
            </a:r>
            <a:r>
              <a:rPr lang="en-US" altLang="zh-CN" b="1" dirty="0"/>
              <a:t>,</a:t>
            </a:r>
            <a:r>
              <a:rPr lang="zh-CN" altLang="en-US" b="1" dirty="0"/>
              <a:t>做了什么工作？</a:t>
            </a:r>
            <a:endParaRPr lang="zh-CN" altLang="en-US" b="1" dirty="0"/>
          </a:p>
          <a:p>
            <a:r>
              <a:rPr lang="zh-CN" altLang="en-US" b="1" dirty="0"/>
              <a:t>在开发过程中</a:t>
            </a:r>
            <a:r>
              <a:rPr lang="en-US" altLang="zh-CN" b="1" dirty="0"/>
              <a:t>,</a:t>
            </a:r>
            <a:r>
              <a:rPr lang="zh-CN" altLang="en-US" b="1" dirty="0"/>
              <a:t>遇到过的困难有哪些？</a:t>
            </a:r>
            <a:endParaRPr lang="zh-CN" altLang="en-US" b="1" dirty="0"/>
          </a:p>
          <a:p>
            <a:r>
              <a:rPr lang="zh-CN" altLang="en-US" b="1" dirty="0"/>
              <a:t>整个开发过程中学到了什么？</a:t>
            </a:r>
            <a:endParaRPr lang="zh-CN" alt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b="1" dirty="0"/>
              <a:t>不足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4899" y="1600200"/>
            <a:ext cx="10716039" cy="4571999"/>
          </a:xfrm>
        </p:spPr>
        <p:txBody>
          <a:bodyPr rtlCol="0"/>
          <a:lstStyle/>
          <a:p>
            <a:r>
              <a:rPr lang="zh-CN" altLang="en-US" dirty="0"/>
              <a:t>前后端没有分离</a:t>
            </a:r>
            <a:endParaRPr lang="zh-CN" altLang="en-US" dirty="0"/>
          </a:p>
          <a:p>
            <a:r>
              <a:rPr lang="zh-CN" altLang="en-US" dirty="0"/>
              <a:t>需求分析没有做到位</a:t>
            </a:r>
            <a:r>
              <a:rPr lang="en-US" altLang="zh-CN" dirty="0"/>
              <a:t>,</a:t>
            </a:r>
            <a:r>
              <a:rPr lang="zh-CN" altLang="en-US" dirty="0"/>
              <a:t>导致功能实现出现一些问题</a:t>
            </a:r>
            <a:r>
              <a:rPr lang="en-US" altLang="zh-CN" dirty="0"/>
              <a:t>,</a:t>
            </a:r>
            <a:r>
              <a:rPr lang="zh-CN" altLang="en-US" dirty="0"/>
              <a:t>例如后台管理模块部分功能实现不理想</a:t>
            </a:r>
            <a:r>
              <a:rPr lang="en-US" altLang="zh-CN" dirty="0"/>
              <a:t>,</a:t>
            </a:r>
            <a:r>
              <a:rPr lang="zh-CN" altLang="en-US" dirty="0"/>
              <a:t>系统角色定位不理想等等</a:t>
            </a:r>
            <a:endParaRPr lang="zh-CN" altLang="en-US" dirty="0"/>
          </a:p>
          <a:p>
            <a:r>
              <a:rPr lang="zh-CN" altLang="en-US" dirty="0"/>
              <a:t>权限控制不完善</a:t>
            </a:r>
            <a:endParaRPr lang="zh-CN" altLang="en-US" dirty="0"/>
          </a:p>
          <a:p>
            <a:r>
              <a:rPr lang="zh-CN" altLang="en-US" dirty="0"/>
              <a:t>高并发架构设计、缓存设计不完善</a:t>
            </a:r>
            <a:endParaRPr lang="zh-CN" altLang="en-US" dirty="0"/>
          </a:p>
          <a:p>
            <a:endParaRPr lang="zh-CN" alt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38430" y="2080059"/>
            <a:ext cx="10096500" cy="2219691"/>
          </a:xfrm>
        </p:spPr>
        <p:txBody>
          <a:bodyPr rtlCol="0"/>
          <a:lstStyle/>
          <a:p>
            <a:pPr rtl="0"/>
            <a:r>
              <a:rPr lang="en-US" altLang="zh-CN" dirty="0"/>
              <a:t>Thanks YOU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系统概要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功能实现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/>
              <a:t>技术选型</a:t>
            </a:r>
            <a:endParaRPr lang="en-US" altLang="zh-CN" dirty="0"/>
          </a:p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开发工作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/>
              <a:t>实现效果</a:t>
            </a:r>
            <a:endParaRPr lang="en-US" altLang="zh-CN" dirty="0"/>
          </a:p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不足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功能实现</a:t>
            </a:r>
            <a:r>
              <a:rPr lang="en-US" altLang="zh-CN" dirty="0"/>
              <a:t>                                                      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在线考试模块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 </a:t>
            </a: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</a:t>
            </a:r>
            <a:r>
              <a:rPr lang="zh-CN" altLang="en-US" dirty="0">
                <a:solidFill>
                  <a:srgbClr val="FF0000"/>
                </a:solidFill>
                <a:sym typeface="Wingdings 2" panose="05020102010507070707" pitchFamily="18" charset="2"/>
              </a:rPr>
              <a:t> </a:t>
            </a:r>
            <a:r>
              <a:rPr lang="zh-CN" altLang="en-US" dirty="0"/>
              <a:t>考试倒计时、考试安排表 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 </a:t>
            </a: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</a:t>
            </a:r>
            <a:r>
              <a:rPr lang="zh-CN" altLang="en-US" dirty="0">
                <a:sym typeface="Wingdings 2" panose="05020102010507070707" pitchFamily="18" charset="2"/>
              </a:rPr>
              <a:t> </a:t>
            </a:r>
            <a:r>
              <a:rPr lang="zh-CN" altLang="en-US" dirty="0"/>
              <a:t>答题卡、作答区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 </a:t>
            </a:r>
            <a:r>
              <a:rPr lang="zh-CN" altLang="en-US" b="1" dirty="0">
                <a:solidFill>
                  <a:srgbClr val="FF0000"/>
                </a:solidFill>
                <a:sym typeface="Wingdings 2" panose="05020102010507070707" pitchFamily="18" charset="2"/>
              </a:rPr>
              <a:t> </a:t>
            </a:r>
            <a:r>
              <a:rPr lang="zh-CN" altLang="en-US" dirty="0"/>
              <a:t>批改完试卷后查看成绩情况以及参考答案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功能实现</a:t>
            </a:r>
            <a:r>
              <a:rPr lang="en-US" altLang="zh-CN" dirty="0"/>
              <a:t>                                                      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题库系统模块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 </a:t>
            </a: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</a:t>
            </a:r>
            <a:r>
              <a:rPr lang="zh-CN" altLang="en-US" dirty="0">
                <a:solidFill>
                  <a:srgbClr val="FF0000"/>
                </a:solidFill>
                <a:sym typeface="Wingdings 2" panose="05020102010507070707" pitchFamily="18" charset="2"/>
              </a:rPr>
              <a:t> </a:t>
            </a:r>
            <a:r>
              <a:rPr lang="zh-CN" altLang="en-US" dirty="0"/>
              <a:t>课程分类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 </a:t>
            </a: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</a:t>
            </a:r>
            <a:r>
              <a:rPr lang="zh-CN" altLang="en-US" dirty="0">
                <a:sym typeface="Wingdings 2" panose="05020102010507070707" pitchFamily="18" charset="2"/>
              </a:rPr>
              <a:t> 题目列表、题目难度</a:t>
            </a:r>
            <a:endParaRPr lang="en-US" altLang="zh-CN" dirty="0">
              <a:sym typeface="Wingdings 2" panose="05020102010507070707" pitchFamily="18" charset="2"/>
            </a:endParaRPr>
          </a:p>
          <a:p>
            <a:pPr marL="0" indent="0">
              <a:buNone/>
            </a:pPr>
            <a:r>
              <a:rPr lang="en-US" altLang="zh-CN" dirty="0">
                <a:sym typeface="Wingdings 2" panose="05020102010507070707" pitchFamily="18" charset="2"/>
              </a:rPr>
              <a:t> </a:t>
            </a: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</a:t>
            </a:r>
            <a:r>
              <a:rPr lang="zh-CN" altLang="en-US" dirty="0">
                <a:sym typeface="Wingdings 2" panose="05020102010507070707" pitchFamily="18" charset="2"/>
              </a:rPr>
              <a:t> 题目描述、参考答案</a:t>
            </a:r>
            <a:endParaRPr lang="en-US" altLang="zh-CN" dirty="0">
              <a:sym typeface="Wingdings 2" panose="05020102010507070707" pitchFamily="18" charset="2"/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 </a:t>
            </a:r>
            <a:r>
              <a:rPr lang="zh-CN" altLang="en-US" dirty="0">
                <a:sym typeface="Wingdings 2" panose="05020102010507070707" pitchFamily="18" charset="2"/>
              </a:rPr>
              <a:t> 题目标签</a:t>
            </a:r>
            <a:endParaRPr lang="en-US" altLang="zh-CN" dirty="0">
              <a:sym typeface="Wingdings 2" panose="05020102010507070707" pitchFamily="18" charset="2"/>
            </a:endParaRPr>
          </a:p>
          <a:p>
            <a:pPr marL="0" indent="0">
              <a:buNone/>
            </a:pPr>
            <a:r>
              <a:rPr lang="zh-CN" altLang="en-US" dirty="0"/>
              <a:t> </a:t>
            </a:r>
            <a:r>
              <a:rPr lang="zh-CN" altLang="en-US" b="1" dirty="0">
                <a:solidFill>
                  <a:srgbClr val="FF0000"/>
                </a:solidFill>
                <a:sym typeface="Wingdings 2" panose="05020102010507070707" pitchFamily="18" charset="2"/>
              </a:rPr>
              <a:t> </a:t>
            </a:r>
            <a:r>
              <a:rPr lang="zh-CN" altLang="en-US" dirty="0"/>
              <a:t>在线编程</a:t>
            </a:r>
            <a:r>
              <a:rPr lang="en-US" altLang="zh-CN" dirty="0"/>
              <a:t>(Online </a:t>
            </a:r>
            <a:r>
              <a:rPr lang="en-US" altLang="zh-CN" dirty="0" err="1"/>
              <a:t>Jduge</a:t>
            </a:r>
            <a:r>
              <a:rPr lang="en-US" altLang="zh-CN" dirty="0"/>
              <a:t>)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功能实现</a:t>
            </a:r>
            <a:r>
              <a:rPr lang="en-US" altLang="zh-CN" dirty="0"/>
              <a:t>                                                             </a:t>
            </a:r>
            <a:r>
              <a:rPr lang="zh-CN" altLang="en-US" dirty="0"/>
              <a:t>论坛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系统模块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 </a:t>
            </a: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</a:t>
            </a:r>
            <a:r>
              <a:rPr lang="zh-CN" altLang="en-US" dirty="0">
                <a:solidFill>
                  <a:srgbClr val="FF0000"/>
                </a:solidFill>
                <a:sym typeface="Wingdings 2" panose="05020102010507070707" pitchFamily="18" charset="2"/>
              </a:rPr>
              <a:t> </a:t>
            </a:r>
            <a:r>
              <a:rPr lang="zh-CN" altLang="en-US" dirty="0"/>
              <a:t>发布帖子、回帖、评论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 </a:t>
            </a: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</a:t>
            </a:r>
            <a:r>
              <a:rPr lang="zh-CN" altLang="en-US" dirty="0">
                <a:sym typeface="Wingdings 2" panose="05020102010507070707" pitchFamily="18" charset="2"/>
              </a:rPr>
              <a:t> 浏览帖子</a:t>
            </a:r>
            <a:endParaRPr lang="en-US" altLang="zh-CN" dirty="0">
              <a:sym typeface="Wingdings 2" panose="05020102010507070707" pitchFamily="18" charset="2"/>
            </a:endParaRPr>
          </a:p>
          <a:p>
            <a:pPr marL="0" indent="0">
              <a:buNone/>
            </a:pPr>
            <a:r>
              <a:rPr lang="en-US" altLang="zh-CN" dirty="0">
                <a:sym typeface="Wingdings 2" panose="05020102010507070707" pitchFamily="18" charset="2"/>
              </a:rPr>
              <a:t> </a:t>
            </a: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</a:t>
            </a:r>
            <a:r>
              <a:rPr lang="zh-CN" altLang="en-US" dirty="0">
                <a:sym typeface="Wingdings 2" panose="05020102010507070707" pitchFamily="18" charset="2"/>
              </a:rPr>
              <a:t> 传送门窗口</a:t>
            </a:r>
            <a:endParaRPr lang="en-US" altLang="zh-CN" dirty="0">
              <a:sym typeface="Wingdings 2" panose="05020102010507070707" pitchFamily="18" charset="2"/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sym typeface="Wingdings 2" panose="05020102010507070707" pitchFamily="18" charset="2"/>
              </a:rPr>
              <a:t></a:t>
            </a:r>
            <a:r>
              <a:rPr lang="zh-CN" altLang="en-US" dirty="0">
                <a:sym typeface="Wingdings 2" panose="05020102010507070707" pitchFamily="18" charset="2"/>
              </a:rPr>
              <a:t> 点赞、浏览数统计</a:t>
            </a:r>
            <a:endParaRPr lang="en-US" altLang="zh-CN" dirty="0">
              <a:sym typeface="Wingdings 2" panose="05020102010507070707" pitchFamily="18" charset="2"/>
            </a:endParaRPr>
          </a:p>
          <a:p>
            <a:pPr marL="0" indent="0">
              <a:buNone/>
            </a:pPr>
            <a:r>
              <a:rPr lang="zh-CN" altLang="en-US" dirty="0"/>
              <a:t> </a:t>
            </a:r>
            <a:r>
              <a:rPr lang="zh-CN" altLang="en-US" b="1" dirty="0">
                <a:solidFill>
                  <a:srgbClr val="FF0000"/>
                </a:solidFill>
                <a:sym typeface="Wingdings 2" panose="05020102010507070707" pitchFamily="18" charset="2"/>
              </a:rPr>
              <a:t> </a:t>
            </a:r>
            <a:r>
              <a:rPr lang="zh-CN" altLang="en-US" dirty="0">
                <a:sym typeface="Wingdings 2" panose="05020102010507070707" pitchFamily="18" charset="2"/>
              </a:rPr>
              <a:t>帖子分类</a:t>
            </a:r>
            <a:endParaRPr lang="en-US" altLang="zh-CN" dirty="0">
              <a:sym typeface="Wingdings 2" panose="05020102010507070707" pitchFamily="18" charset="2"/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  <a:sym typeface="Wingdings 2" panose="05020102010507070707" pitchFamily="18" charset="2"/>
              </a:rPr>
              <a:t>  </a:t>
            </a:r>
            <a:r>
              <a:rPr lang="zh-CN" altLang="en-US" dirty="0">
                <a:sym typeface="Wingdings 2" panose="05020102010507070707" pitchFamily="18" charset="2"/>
              </a:rPr>
              <a:t>帖子编辑、删除</a:t>
            </a:r>
            <a:endParaRPr lang="en-US" altLang="zh-CN" dirty="0">
              <a:sym typeface="Wingdings 2" panose="05020102010507070707" pitchFamily="18" charset="2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功能实现</a:t>
            </a:r>
            <a:r>
              <a:rPr lang="en-US" altLang="zh-CN" dirty="0"/>
              <a:t>                                                             </a:t>
            </a:r>
            <a:r>
              <a:rPr lang="zh-CN" altLang="en-US" dirty="0"/>
              <a:t>个人中心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 </a:t>
            </a: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</a:t>
            </a:r>
            <a:r>
              <a:rPr lang="zh-CN" altLang="en-US" dirty="0">
                <a:solidFill>
                  <a:srgbClr val="FF0000"/>
                </a:solidFill>
                <a:sym typeface="Wingdings 2" panose="05020102010507070707" pitchFamily="18" charset="2"/>
              </a:rPr>
              <a:t> </a:t>
            </a:r>
            <a:r>
              <a:rPr lang="zh-CN" altLang="en-US" dirty="0"/>
              <a:t>更新个人信息、上传头像等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 </a:t>
            </a: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</a:t>
            </a:r>
            <a:r>
              <a:rPr lang="zh-CN" altLang="en-US" dirty="0">
                <a:sym typeface="Wingdings 2" panose="05020102010507070707" pitchFamily="18" charset="2"/>
              </a:rPr>
              <a:t> 考试记录</a:t>
            </a:r>
            <a:endParaRPr lang="en-US" altLang="zh-CN" dirty="0">
              <a:sym typeface="Wingdings 2" panose="05020102010507070707" pitchFamily="18" charset="2"/>
            </a:endParaRPr>
          </a:p>
          <a:p>
            <a:pPr marL="0" indent="0">
              <a:buNone/>
            </a:pPr>
            <a:r>
              <a:rPr lang="en-US" altLang="zh-CN" dirty="0">
                <a:sym typeface="Wingdings 2" panose="05020102010507070707" pitchFamily="18" charset="2"/>
              </a:rPr>
              <a:t> </a:t>
            </a: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</a:t>
            </a:r>
            <a:r>
              <a:rPr lang="zh-CN" altLang="en-US" dirty="0">
                <a:sym typeface="Wingdings 2" panose="05020102010507070707" pitchFamily="18" charset="2"/>
              </a:rPr>
              <a:t> 发帖记录</a:t>
            </a:r>
            <a:endParaRPr lang="en-US" altLang="zh-CN" dirty="0">
              <a:sym typeface="Wingdings 2" panose="05020102010507070707" pitchFamily="18" charset="2"/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sym typeface="Wingdings 2" panose="05020102010507070707" pitchFamily="18" charset="2"/>
              </a:rPr>
              <a:t></a:t>
            </a:r>
            <a:r>
              <a:rPr lang="zh-CN" altLang="en-US" dirty="0">
                <a:sym typeface="Wingdings 2" panose="05020102010507070707" pitchFamily="18" charset="2"/>
              </a:rPr>
              <a:t> 考试成绩统计分析</a:t>
            </a:r>
            <a:endParaRPr lang="en-US" altLang="zh-CN" dirty="0">
              <a:sym typeface="Wingdings 2" panose="05020102010507070707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功能实现</a:t>
            </a:r>
            <a:r>
              <a:rPr lang="en-US" altLang="zh-CN" dirty="0"/>
              <a:t>                                                             </a:t>
            </a:r>
            <a:r>
              <a:rPr lang="zh-CN" altLang="en-US" dirty="0"/>
              <a:t>后台管理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 </a:t>
            </a: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 </a:t>
            </a:r>
            <a:r>
              <a:rPr lang="zh-CN" altLang="en-US" dirty="0"/>
              <a:t>用户管理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  </a:t>
            </a:r>
            <a:r>
              <a:rPr lang="zh-CN" altLang="en-US" dirty="0"/>
              <a:t>考试管理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 </a:t>
            </a:r>
            <a:r>
              <a:rPr lang="zh-CN" altLang="en-US" dirty="0"/>
              <a:t>题目管理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  </a:t>
            </a:r>
            <a:r>
              <a:rPr lang="zh-CN" altLang="en-US" dirty="0"/>
              <a:t>课程管理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  </a:t>
            </a:r>
            <a:r>
              <a:rPr lang="zh-CN" altLang="en-US" dirty="0"/>
              <a:t>成绩管理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  </a:t>
            </a:r>
            <a:r>
              <a:rPr lang="zh-CN" altLang="en-US" dirty="0"/>
              <a:t>帖子管理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  </a:t>
            </a:r>
            <a:r>
              <a:rPr lang="zh-CN" altLang="en-US" dirty="0"/>
              <a:t>评论管理</a:t>
            </a:r>
            <a:endParaRPr lang="zh-CN" altLang="en-US" dirty="0"/>
          </a:p>
          <a:p>
            <a:pPr marL="0" indent="0">
              <a:buNone/>
            </a:pPr>
            <a:endParaRPr lang="en-US" altLang="zh-CN" dirty="0">
              <a:sym typeface="Wingdings 2" panose="05020102010507070707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技术选型                                                                    后端技术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SpringBoot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SpringMVC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en-US" altLang="zh-CN" dirty="0" err="1"/>
              <a:t>Mybatis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en-US" altLang="zh-CN" dirty="0" err="1"/>
              <a:t>T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hymeleaf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技术选型                                                                    前端技术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emantic UI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en-US" altLang="zh-CN" dirty="0"/>
              <a:t>Bootstrap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学术文献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学术演示文稿、细条纹和丝带设计（宽屏）</Template>
  <TotalTime>0</TotalTime>
  <Words>1417</Words>
  <Application>WPS 演示</Application>
  <PresentationFormat>宽屏</PresentationFormat>
  <Paragraphs>109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Wingdings 2</vt:lpstr>
      <vt:lpstr>Wingdings</vt:lpstr>
      <vt:lpstr>Arial Unicode MS</vt:lpstr>
      <vt:lpstr>学术文献 16x9</vt:lpstr>
      <vt:lpstr>在线考试系统的设计与实现</vt:lpstr>
      <vt:lpstr>主要内容</vt:lpstr>
      <vt:lpstr>功能实现                                                             在线考试模块</vt:lpstr>
      <vt:lpstr>功能实现                                                             题库系统模块</vt:lpstr>
      <vt:lpstr>功能实现                                                             论坛系统模块</vt:lpstr>
      <vt:lpstr>功能实现                                                             个人中心模块</vt:lpstr>
      <vt:lpstr>功能实现                                                             后台管理模块</vt:lpstr>
      <vt:lpstr>技术选型                                                                    后端技术</vt:lpstr>
      <vt:lpstr>技术选型                                                                    前端技术</vt:lpstr>
      <vt:lpstr>技术选型                                                                    开发环境</vt:lpstr>
      <vt:lpstr>技术选型                                                                    部署环境</vt:lpstr>
      <vt:lpstr>开发工作</vt:lpstr>
      <vt:lpstr>不足</vt:lpstr>
      <vt:lpstr>Thanks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4</cp:revision>
  <dcterms:created xsi:type="dcterms:W3CDTF">2018-04-17T09:10:00Z</dcterms:created>
  <dcterms:modified xsi:type="dcterms:W3CDTF">2019-09-24T08:37:28Z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KSOProductBuildVer">
    <vt:lpwstr>2052-11.1.0.8976</vt:lpwstr>
  </property>
</Properties>
</file>