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87" r:id="rId5"/>
    <p:sldId id="257" r:id="rId6"/>
    <p:sldId id="288" r:id="rId7"/>
    <p:sldId id="258" r:id="rId8"/>
    <p:sldId id="285" r:id="rId9"/>
    <p:sldId id="261" r:id="rId10"/>
    <p:sldId id="289" r:id="rId11"/>
    <p:sldId id="28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1CAF-3AF7-6424-FE44-113A6A697F21}"/>
              </a:ext>
            </a:extLst>
          </p:cNvPr>
          <p:cNvSpPr>
            <a:spLocks noGrp="1"/>
          </p:cNvSpPr>
          <p:nvPr>
            <p:ph type="ctrTitle"/>
          </p:nvPr>
        </p:nvSpPr>
        <p:spPr>
          <a:xfrm>
            <a:off x="397566" y="834888"/>
            <a:ext cx="9350734" cy="723568"/>
          </a:xfrm>
        </p:spPr>
        <p:txBody>
          <a:bodyPr/>
          <a:lstStyle/>
          <a:p>
            <a:pPr algn="ctr"/>
            <a:r>
              <a:rPr lang="en-US" sz="3600" dirty="0">
                <a:solidFill>
                  <a:schemeClr val="bg1"/>
                </a:solidFill>
              </a:rPr>
              <a:t>OBJECT(VEHICLE)DETECTION AND COUNTING USING OPEN CV</a:t>
            </a:r>
            <a:endParaRPr lang="en-US" sz="3600" dirty="0"/>
          </a:p>
        </p:txBody>
      </p:sp>
      <p:sp>
        <p:nvSpPr>
          <p:cNvPr id="3" name="Subtitle 2">
            <a:extLst>
              <a:ext uri="{FF2B5EF4-FFF2-40B4-BE49-F238E27FC236}">
                <a16:creationId xmlns:a16="http://schemas.microsoft.com/office/drawing/2014/main" id="{F42BF1F4-D4C5-5A9D-66D8-8F9AE931BA60}"/>
              </a:ext>
            </a:extLst>
          </p:cNvPr>
          <p:cNvSpPr>
            <a:spLocks noGrp="1"/>
          </p:cNvSpPr>
          <p:nvPr>
            <p:ph type="subTitle" idx="1"/>
          </p:nvPr>
        </p:nvSpPr>
        <p:spPr>
          <a:xfrm>
            <a:off x="505838" y="3178634"/>
            <a:ext cx="11206264" cy="3173528"/>
          </a:xfrm>
        </p:spPr>
        <p:txBody>
          <a:bodyPr anchor="ctr"/>
          <a:lstStyle/>
          <a:p>
            <a:r>
              <a:rPr lang="en-US" dirty="0"/>
              <a:t>INTERNAL GUIDE                                   PRESENTED BY BATCH-A11</a:t>
            </a:r>
          </a:p>
          <a:p>
            <a:r>
              <a:rPr lang="en-US" dirty="0"/>
              <a:t>Mrs.Y.PADMA                                        J.VENKATESWARARAO-20MG1A0431</a:t>
            </a:r>
          </a:p>
          <a:p>
            <a:r>
              <a:rPr lang="en-US" dirty="0"/>
              <a:t>Asst.PROFESSOR                                  K.ANIL KUMAR           -20MG1A0434</a:t>
            </a:r>
          </a:p>
          <a:p>
            <a:r>
              <a:rPr lang="en-US" dirty="0"/>
              <a:t>                                                          CH.SRIVIDYA             -20MG1A0450</a:t>
            </a:r>
          </a:p>
          <a:p>
            <a:r>
              <a:rPr lang="en-US" dirty="0"/>
              <a:t>                                                          K.PUJITHA                -20MG1A0416</a:t>
            </a:r>
          </a:p>
          <a:p>
            <a:endParaRPr lang="en-US" dirty="0"/>
          </a:p>
        </p:txBody>
      </p:sp>
      <p:pic>
        <p:nvPicPr>
          <p:cNvPr id="4" name="Picture 3">
            <a:extLst>
              <a:ext uri="{FF2B5EF4-FFF2-40B4-BE49-F238E27FC236}">
                <a16:creationId xmlns:a16="http://schemas.microsoft.com/office/drawing/2014/main" id="{149F1B5A-6087-6473-1EB5-B7067F7B568E}"/>
              </a:ext>
            </a:extLst>
          </p:cNvPr>
          <p:cNvPicPr>
            <a:picLocks noChangeAspect="1"/>
          </p:cNvPicPr>
          <p:nvPr/>
        </p:nvPicPr>
        <p:blipFill>
          <a:blip r:embed="rId2"/>
          <a:stretch>
            <a:fillRect/>
          </a:stretch>
        </p:blipFill>
        <p:spPr>
          <a:xfrm>
            <a:off x="4616900" y="1663503"/>
            <a:ext cx="1667414" cy="1765497"/>
          </a:xfrm>
          <a:prstGeom prst="rect">
            <a:avLst/>
          </a:prstGeom>
        </p:spPr>
      </p:pic>
    </p:spTree>
    <p:extLst>
      <p:ext uri="{BB962C8B-B14F-4D97-AF65-F5344CB8AC3E}">
        <p14:creationId xmlns:p14="http://schemas.microsoft.com/office/powerpoint/2010/main" val="50033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96623"/>
            <a:ext cx="3976963" cy="906498"/>
          </a:xfrm>
        </p:spPr>
        <p:txBody>
          <a:bodyPr/>
          <a:lstStyle/>
          <a:p>
            <a:r>
              <a:rPr lang="en-US" dirty="0"/>
              <a:t>CONTENTS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083732" y="2248679"/>
            <a:ext cx="6551253" cy="3480317"/>
          </a:xfrm>
        </p:spPr>
        <p:txBody>
          <a:bodyPr>
            <a:normAutofit/>
          </a:bodyPr>
          <a:lstStyle/>
          <a:p>
            <a:r>
              <a:rPr lang="en-US" b="1" dirty="0"/>
              <a:t>ABSTRACT</a:t>
            </a:r>
          </a:p>
          <a:p>
            <a:r>
              <a:rPr lang="en-US" b="1" dirty="0"/>
              <a:t>INTRODUCTION</a:t>
            </a:r>
            <a:endParaRPr lang="en-US" sz="1400" b="1" dirty="0"/>
          </a:p>
          <a:p>
            <a:r>
              <a:rPr lang="en-US" sz="1400" b="1" dirty="0"/>
              <a:t>EXISTING METHODS</a:t>
            </a:r>
          </a:p>
          <a:p>
            <a:r>
              <a:rPr lang="en-US" sz="1400" b="1" dirty="0"/>
              <a:t>PROPOSED METHODS</a:t>
            </a:r>
          </a:p>
          <a:p>
            <a:r>
              <a:rPr lang="en-US" sz="1400" b="1" dirty="0"/>
              <a:t>BLOCK DIAGRAM</a:t>
            </a:r>
          </a:p>
          <a:p>
            <a:r>
              <a:rPr lang="en-US" sz="1400" b="1" dirty="0"/>
              <a:t>ADVANTAGES</a:t>
            </a:r>
          </a:p>
          <a:p>
            <a:r>
              <a:rPr lang="en-US" sz="1400" b="1" dirty="0"/>
              <a:t>APPLICATIONS</a:t>
            </a:r>
          </a:p>
          <a:p>
            <a:endParaRPr lang="en-US" b="1" dirty="0"/>
          </a:p>
          <a:p>
            <a:endParaRPr lang="en-US" b="1"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EE4-88B5-A6A7-0EC2-45351924EEAB}"/>
              </a:ext>
            </a:extLst>
          </p:cNvPr>
          <p:cNvSpPr>
            <a:spLocks noGrp="1"/>
          </p:cNvSpPr>
          <p:nvPr>
            <p:ph type="title"/>
          </p:nvPr>
        </p:nvSpPr>
        <p:spPr/>
        <p:txBody>
          <a:bodyPr/>
          <a:lstStyle/>
          <a:p>
            <a:r>
              <a:rPr lang="en-US" dirty="0"/>
              <a:t>ABSTRACT</a:t>
            </a:r>
            <a:endParaRPr lang="en-IN" dirty="0"/>
          </a:p>
        </p:txBody>
      </p:sp>
      <p:sp>
        <p:nvSpPr>
          <p:cNvPr id="3" name="Slide Number Placeholder 2">
            <a:extLst>
              <a:ext uri="{FF2B5EF4-FFF2-40B4-BE49-F238E27FC236}">
                <a16:creationId xmlns:a16="http://schemas.microsoft.com/office/drawing/2014/main" id="{2019CF07-F94C-1C52-0056-308D81FC9ACE}"/>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4DDEED3C-D9A2-D449-0C38-089FC84561F7}"/>
              </a:ext>
            </a:extLst>
          </p:cNvPr>
          <p:cNvSpPr>
            <a:spLocks noGrp="1"/>
          </p:cNvSpPr>
          <p:nvPr>
            <p:ph type="body" sz="quarter" idx="13"/>
          </p:nvPr>
        </p:nvSpPr>
        <p:spPr>
          <a:xfrm>
            <a:off x="758756" y="1439694"/>
            <a:ext cx="9289916" cy="4143983"/>
          </a:xfrm>
        </p:spPr>
        <p:txBody>
          <a:bodyPr/>
          <a:lstStyle/>
          <a:p>
            <a:pPr marL="0" indent="0">
              <a:buNone/>
            </a:pPr>
            <a:r>
              <a:rPr lang="en-US" sz="1800" dirty="0"/>
              <a:t>The technology of detection within the captured video has implementation within the sort of fields. This emerging technology when implemented over the real-time video feeds could even be beneficial. The supreme good thing about vehicle detection within the real-time streaming video feed is to trace vehicles in busy roads or Bridges like Padma or Jamuna Bridge. An accident occurred anywhere which may rather be detected. Vehicle detection also called computer vision beholding.</a:t>
            </a:r>
            <a:endParaRPr lang="en-IN" sz="1800" dirty="0"/>
          </a:p>
        </p:txBody>
      </p:sp>
    </p:spTree>
    <p:extLst>
      <p:ext uri="{BB962C8B-B14F-4D97-AF65-F5344CB8AC3E}">
        <p14:creationId xmlns:p14="http://schemas.microsoft.com/office/powerpoint/2010/main" val="310006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1" y="1517515"/>
            <a:ext cx="10619014" cy="5162685"/>
          </a:xfrm>
        </p:spPr>
        <p:txBody>
          <a:bodyPr/>
          <a:lstStyle/>
          <a:p>
            <a:pPr>
              <a:buFont typeface="Wingdings" panose="05000000000000000000" pitchFamily="2" charset="2"/>
              <a:buChar char="ü"/>
            </a:pPr>
            <a:r>
              <a:rPr lang="en-US" sz="1800" b="0" i="0" dirty="0">
                <a:effectLst/>
                <a:latin typeface="Söhne"/>
              </a:rPr>
              <a:t>Vehicle detection and counting system helps to regulate and control traffic. For this it is necessary to detect vehicles on streets, highways, narrow roads, etc. and count them with accuracy as well.</a:t>
            </a:r>
          </a:p>
          <a:p>
            <a:pPr>
              <a:buFont typeface="Wingdings" panose="05000000000000000000" pitchFamily="2" charset="2"/>
              <a:buChar char="ü"/>
            </a:pPr>
            <a:r>
              <a:rPr lang="en-US" sz="1800" b="1" i="0" dirty="0">
                <a:effectLst/>
                <a:latin typeface="Söhne"/>
              </a:rPr>
              <a:t> Object Detection Techniques:</a:t>
            </a:r>
            <a:r>
              <a:rPr lang="en-US" sz="1800" b="0" i="0" dirty="0">
                <a:effectLst/>
                <a:latin typeface="Söhne"/>
              </a:rPr>
              <a:t> Object detection techniques such as Haar cascades, Histogram of Oriented Gradients (HOG), and more recently, region-based CNNs , Single Shot Multibox Detector (SSD), and You Only Look Once (YOLO), are commonly used in vehicle detection algorithms</a:t>
            </a:r>
          </a:p>
          <a:p>
            <a:pPr>
              <a:buFont typeface="Wingdings" panose="05000000000000000000" pitchFamily="2" charset="2"/>
              <a:buChar char="ü"/>
            </a:pPr>
            <a:r>
              <a:rPr lang="en-US" sz="1800" b="1" i="0" dirty="0">
                <a:effectLst/>
                <a:latin typeface="Söhne"/>
              </a:rPr>
              <a:t> Tracking Algorithms:</a:t>
            </a:r>
            <a:r>
              <a:rPr lang="en-US" sz="1800" b="0" i="0" dirty="0">
                <a:effectLst/>
                <a:latin typeface="Söhne"/>
              </a:rPr>
              <a:t> In scenarios where vehicles are in motion, tracking algorithms are employed to maintain the identity of detected vehicles across consecutive frames. This helps in accurately counting vehicles and estimating their trajectories over time.</a:t>
            </a:r>
          </a:p>
          <a:p>
            <a:pPr>
              <a:buFont typeface="Wingdings" panose="05000000000000000000" pitchFamily="2" charset="2"/>
              <a:buChar char="ü"/>
            </a:pPr>
            <a:endParaRPr lang="en-US" b="0" i="0" dirty="0">
              <a:effectLst/>
              <a:latin typeface="Söhne"/>
            </a:endParaRPr>
          </a:p>
          <a:p>
            <a:pPr marL="0" indent="0" algn="just">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904672" y="542925"/>
            <a:ext cx="10753928" cy="535531"/>
          </a:xfrm>
        </p:spPr>
        <p:txBody>
          <a:bodyPr/>
          <a:lstStyle/>
          <a:p>
            <a:r>
              <a:rPr lang="en-US" dirty="0"/>
              <a:t>EXISTING METHODS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214008" y="2042809"/>
            <a:ext cx="10970097" cy="4036978"/>
          </a:xfrm>
        </p:spPr>
        <p:txBody>
          <a:bodyPr>
            <a:normAutofit/>
          </a:bodyPr>
          <a:lstStyle/>
          <a:p>
            <a:pPr marL="285750" indent="-285750" algn="just">
              <a:buFont typeface="Wingdings" panose="05000000000000000000" pitchFamily="2" charset="2"/>
              <a:buChar char="ü"/>
            </a:pPr>
            <a:r>
              <a:rPr lang="en-US" sz="1800" b="1" dirty="0"/>
              <a:t>Deep Learning-based Approaches: </a:t>
            </a:r>
            <a:r>
              <a:rPr lang="en-US" sz="1800" dirty="0"/>
              <a:t>Utilizing Convolutional Neural Networks (CNNs) like YOLO (You Only Look Once), SSD (Single Shot Detector), and Faster R-CNN. These methods offer high accuracy but require significant computational resources.</a:t>
            </a:r>
          </a:p>
          <a:p>
            <a:pPr marL="285750" indent="-285750" algn="l">
              <a:buFont typeface="Wingdings" panose="05000000000000000000" pitchFamily="2" charset="2"/>
              <a:buChar char="ü"/>
            </a:pPr>
            <a:r>
              <a:rPr lang="en-US" sz="1800" b="1" i="0" dirty="0">
                <a:effectLst/>
                <a:latin typeface="Söhne"/>
              </a:rPr>
              <a:t>Faster R-CNN (Region-based Convolutional Neural Networks): </a:t>
            </a:r>
            <a:r>
              <a:rPr lang="en-US" sz="1800" b="0" i="0" dirty="0">
                <a:effectLst/>
                <a:latin typeface="Söhne"/>
              </a:rPr>
              <a:t>Faster R-CNN is a two-stage deep learning-based object detection framework that first generates region proposals and then predicts class labels and bounding boxes for these regions. </a:t>
            </a:r>
          </a:p>
          <a:p>
            <a:pPr marL="285750" indent="-285750" algn="l">
              <a:buFont typeface="Wingdings" panose="05000000000000000000" pitchFamily="2" charset="2"/>
              <a:buChar char="ü"/>
            </a:pPr>
            <a:r>
              <a:rPr lang="en-US" sz="1800" b="1" dirty="0"/>
              <a:t>Traditional Computer Vision Techniques: </a:t>
            </a:r>
            <a:r>
              <a:rPr lang="en-US" sz="1800" dirty="0"/>
              <a:t>Such as </a:t>
            </a:r>
            <a:r>
              <a:rPr lang="en-US" sz="1800" dirty="0" err="1"/>
              <a:t>Haar</a:t>
            </a:r>
            <a:r>
              <a:rPr lang="en-US" sz="1800" dirty="0"/>
              <a:t> cascades, Histogram of Oriented Gradients (HOG), and feature-based methods like SIFT (Scale-Invariant Feature Transform) and SURF (Speeded Up Robust Features).</a:t>
            </a:r>
          </a:p>
          <a:p>
            <a:pPr algn="l"/>
            <a:endParaRPr lang="en-US" sz="1800" dirty="0"/>
          </a:p>
          <a:p>
            <a:pPr marL="285750" indent="-285750" algn="l">
              <a:buFont typeface="Wingdings" panose="05000000000000000000" pitchFamily="2" charset="2"/>
              <a:buChar char="ü"/>
            </a:pPr>
            <a:endParaRPr lang="en-US" sz="1800" dirty="0"/>
          </a:p>
          <a:p>
            <a:pPr marL="285750" indent="-285750" algn="l">
              <a:buFont typeface="Wingdings" panose="05000000000000000000" pitchFamily="2" charset="2"/>
              <a:buChar char="ü"/>
            </a:pPr>
            <a:endParaRPr lang="en-US" sz="1800" b="0" i="0" dirty="0">
              <a:effectLst/>
              <a:latin typeface="Söhne"/>
            </a:endParaRPr>
          </a:p>
          <a:p>
            <a:pPr marL="285750" indent="-285750" algn="l">
              <a:buFont typeface="Wingdings" panose="05000000000000000000" pitchFamily="2" charset="2"/>
              <a:buChar char="ü"/>
            </a:pPr>
            <a:endParaRPr lang="en-US" sz="18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BLOCK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10668259" cy="4318421"/>
          </a:xfrm>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endParaRPr lang="en-US" dirty="0"/>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id="{0A0AB9F1-2EBD-F171-BD4E-2623A4598C45}"/>
              </a:ext>
            </a:extLst>
          </p:cNvPr>
          <p:cNvPicPr>
            <a:picLocks noChangeAspect="1"/>
          </p:cNvPicPr>
          <p:nvPr/>
        </p:nvPicPr>
        <p:blipFill>
          <a:blip r:embed="rId2"/>
          <a:stretch>
            <a:fillRect/>
          </a:stretch>
        </p:blipFill>
        <p:spPr>
          <a:xfrm>
            <a:off x="3377683" y="1681163"/>
            <a:ext cx="4470254" cy="4277234"/>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B603-C57D-9C7A-CF50-1CF1AD8E5187}"/>
              </a:ext>
            </a:extLst>
          </p:cNvPr>
          <p:cNvSpPr>
            <a:spLocks noGrp="1"/>
          </p:cNvSpPr>
          <p:nvPr>
            <p:ph type="title"/>
          </p:nvPr>
        </p:nvSpPr>
        <p:spPr/>
        <p:txBody>
          <a:bodyPr/>
          <a:lstStyle/>
          <a:p>
            <a:r>
              <a:rPr lang="en-US" dirty="0"/>
              <a:t>components</a:t>
            </a:r>
            <a:endParaRPr lang="en-IN" dirty="0"/>
          </a:p>
        </p:txBody>
      </p:sp>
      <p:sp>
        <p:nvSpPr>
          <p:cNvPr id="3" name="Slide Number Placeholder 2">
            <a:extLst>
              <a:ext uri="{FF2B5EF4-FFF2-40B4-BE49-F238E27FC236}">
                <a16:creationId xmlns:a16="http://schemas.microsoft.com/office/drawing/2014/main" id="{A4CC0CE9-9125-4194-4F32-CBAED48DFC2E}"/>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52F43D68-1011-6D86-1BF2-199F53172024}"/>
              </a:ext>
            </a:extLst>
          </p:cNvPr>
          <p:cNvSpPr>
            <a:spLocks noGrp="1"/>
          </p:cNvSpPr>
          <p:nvPr>
            <p:ph idx="1"/>
          </p:nvPr>
        </p:nvSpPr>
        <p:spPr>
          <a:xfrm>
            <a:off x="0" y="1521096"/>
            <a:ext cx="11215235" cy="4351338"/>
          </a:xfrm>
        </p:spPr>
        <p:txBody>
          <a:bodyPr>
            <a:normAutofit/>
          </a:bodyPr>
          <a:lstStyle/>
          <a:p>
            <a:br>
              <a:rPr lang="en-IN" sz="1100" b="0" i="0">
                <a:solidFill>
                  <a:srgbClr val="0D0D0D"/>
                </a:solidFill>
                <a:effectLst/>
                <a:highlight>
                  <a:srgbClr val="FFFFFF"/>
                </a:highlight>
                <a:latin typeface="Söhne"/>
              </a:rPr>
            </a:br>
            <a:endParaRPr lang="en-IN" sz="1600" dirty="0"/>
          </a:p>
        </p:txBody>
      </p:sp>
    </p:spTree>
    <p:extLst>
      <p:ext uri="{BB962C8B-B14F-4D97-AF65-F5344CB8AC3E}">
        <p14:creationId xmlns:p14="http://schemas.microsoft.com/office/powerpoint/2010/main" val="413553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945532" y="542925"/>
            <a:ext cx="9713068" cy="556301"/>
          </a:xfrm>
        </p:spPr>
        <p:txBody>
          <a:bodyPr/>
          <a:lstStyle/>
          <a:p>
            <a:r>
              <a:rPr lang="en-US" dirty="0"/>
              <a:t>ADVANTAGES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 Placeholder 4">
            <a:extLst>
              <a:ext uri="{FF2B5EF4-FFF2-40B4-BE49-F238E27FC236}">
                <a16:creationId xmlns:a16="http://schemas.microsoft.com/office/drawing/2014/main" id="{53C17C3B-015B-D08E-28CD-95E158ADD7C9}"/>
              </a:ext>
            </a:extLst>
          </p:cNvPr>
          <p:cNvSpPr>
            <a:spLocks noGrp="1"/>
          </p:cNvSpPr>
          <p:nvPr>
            <p:ph type="body" sz="quarter" idx="18"/>
          </p:nvPr>
        </p:nvSpPr>
        <p:spPr>
          <a:xfrm>
            <a:off x="155643" y="1459148"/>
            <a:ext cx="10457234" cy="5398852"/>
          </a:xfrm>
        </p:spPr>
        <p:txBody>
          <a:bodyPr/>
          <a:lstStyle/>
          <a:p>
            <a:pPr marL="285750" indent="-285750" algn="l">
              <a:buFont typeface="Wingdings" panose="05000000000000000000" pitchFamily="2" charset="2"/>
              <a:buChar char="ü"/>
            </a:pPr>
            <a:r>
              <a:rPr lang="en-US" sz="1800" b="1" i="0" dirty="0">
                <a:effectLst/>
                <a:latin typeface="Söhne"/>
              </a:rPr>
              <a:t>Real-time Processing</a:t>
            </a:r>
            <a:r>
              <a:rPr lang="en-US" sz="1800" b="0" i="0" dirty="0">
                <a:effectLst/>
                <a:latin typeface="Söhne"/>
              </a:rPr>
              <a:t>: OpenCV provides efficient algorithms and tools for real-time image and video processing</a:t>
            </a:r>
          </a:p>
          <a:p>
            <a:pPr marL="285750" indent="-285750" algn="l">
              <a:buFont typeface="Wingdings" panose="05000000000000000000" pitchFamily="2" charset="2"/>
              <a:buChar char="ü"/>
            </a:pPr>
            <a:r>
              <a:rPr lang="en-US" sz="1800" b="1" i="0" dirty="0">
                <a:effectLst/>
                <a:latin typeface="Söhne"/>
              </a:rPr>
              <a:t>Accuracy</a:t>
            </a:r>
            <a:r>
              <a:rPr lang="en-US" sz="1800" b="0" i="0" dirty="0">
                <a:effectLst/>
                <a:latin typeface="Söhne"/>
              </a:rPr>
              <a:t>: OpenCV provides a wide range of algorithms and techniques for object detection, including vehicles</a:t>
            </a:r>
          </a:p>
          <a:p>
            <a:pPr marL="285750" indent="-285750" algn="l">
              <a:buFont typeface="Wingdings" panose="05000000000000000000" pitchFamily="2" charset="2"/>
              <a:buChar char="ü"/>
            </a:pPr>
            <a:r>
              <a:rPr lang="en-US" sz="1800" b="1" i="0" dirty="0">
                <a:effectLst/>
                <a:latin typeface="Söhne"/>
              </a:rPr>
              <a:t>Robustness</a:t>
            </a:r>
            <a:r>
              <a:rPr lang="en-US" sz="1800" b="0" i="0" dirty="0">
                <a:effectLst/>
                <a:latin typeface="Söhne"/>
              </a:rPr>
              <a:t>: OpenCV offers robust algorithms that can handle challenges such as varying vehicle sizes, orientations, and occlusions</a:t>
            </a:r>
          </a:p>
          <a:p>
            <a:pPr marL="285750" indent="-285750" algn="l">
              <a:buFont typeface="Wingdings" panose="05000000000000000000" pitchFamily="2" charset="2"/>
              <a:buChar char="ü"/>
            </a:pPr>
            <a:r>
              <a:rPr lang="en-US" sz="1800" b="1" i="0" dirty="0">
                <a:effectLst/>
                <a:latin typeface="Söhne"/>
              </a:rPr>
              <a:t>Customization</a:t>
            </a:r>
            <a:r>
              <a:rPr lang="en-US" sz="1800" b="0" i="0" dirty="0">
                <a:effectLst/>
                <a:latin typeface="Söhne"/>
              </a:rPr>
              <a:t>: OpenCV is an open-source library, which means developers have access to the source code and can customize algorithms according to specific requirements.</a:t>
            </a:r>
          </a:p>
          <a:p>
            <a:pPr marL="285750" indent="-285750" algn="l">
              <a:buFont typeface="Wingdings" panose="05000000000000000000" pitchFamily="2" charset="2"/>
              <a:buChar char="ü"/>
            </a:pPr>
            <a:r>
              <a:rPr lang="en-US" sz="1800" b="1" i="0" dirty="0">
                <a:effectLst/>
                <a:latin typeface="Söhne"/>
              </a:rPr>
              <a:t>Integration</a:t>
            </a:r>
            <a:r>
              <a:rPr lang="en-US" sz="1800" b="0" i="0" dirty="0">
                <a:effectLst/>
                <a:latin typeface="Söhne"/>
              </a:rPr>
              <a:t>: OpenCV is compatible with various programming languages including Python, C++, and Java, making it easy to integrate with existing systems and applications</a:t>
            </a:r>
          </a:p>
          <a:p>
            <a:pPr marL="285750" indent="-285750" algn="l">
              <a:buFont typeface="Wingdings" panose="05000000000000000000" pitchFamily="2" charset="2"/>
              <a:buChar char="ü"/>
            </a:pPr>
            <a:r>
              <a:rPr lang="en-US" sz="1800" b="1" i="0" dirty="0">
                <a:effectLst/>
                <a:latin typeface="Söhne"/>
              </a:rPr>
              <a:t>Scalability</a:t>
            </a:r>
            <a:r>
              <a:rPr lang="en-US" sz="1800" b="0" i="0" dirty="0">
                <a:effectLst/>
                <a:latin typeface="Söhne"/>
              </a:rPr>
              <a:t>: OpenCV is scalable and can be deployed across different platforms including desktops, embedded systems, and cloud infrastructure.</a:t>
            </a:r>
          </a:p>
          <a:p>
            <a:pPr marL="285750" indent="-285750" algn="l">
              <a:buFont typeface="Wingdings" panose="05000000000000000000" pitchFamily="2" charset="2"/>
              <a:buChar char="ü"/>
            </a:pPr>
            <a:r>
              <a:rPr lang="en-US" sz="1800" b="1" i="0" dirty="0">
                <a:effectLst/>
                <a:latin typeface="Söhne"/>
              </a:rPr>
              <a:t>Low Cost</a:t>
            </a:r>
            <a:r>
              <a:rPr lang="en-US" sz="1800" b="0" i="0" dirty="0">
                <a:effectLst/>
                <a:latin typeface="Söhne"/>
              </a:rPr>
              <a:t>: OpenCV is open-source and freely available, making it a cost-effective solution for vehicle detection and counting compared to proprietary software or third-party solutions. </a:t>
            </a:r>
          </a:p>
          <a:p>
            <a:pPr marL="285750" indent="-285750" algn="l">
              <a:buFont typeface="Wingdings" panose="05000000000000000000" pitchFamily="2" charset="2"/>
              <a:buChar char="ü"/>
            </a:pP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APPLICATIONS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0" y="1282024"/>
            <a:ext cx="11416004" cy="5064773"/>
          </a:xfrm>
        </p:spPr>
        <p:txBody>
          <a:bodyPr/>
          <a:lstStyle/>
          <a:p>
            <a:endParaRPr lang="en-US" sz="1800" b="0" i="0" dirty="0">
              <a:effectLst/>
              <a:latin typeface="Söhne"/>
            </a:endParaRPr>
          </a:p>
          <a:p>
            <a:pPr algn="l"/>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4443C9F9-C28D-7548-73AE-7B5C3C88215A}"/>
              </a:ext>
            </a:extLst>
          </p:cNvPr>
          <p:cNvSpPr txBox="1"/>
          <p:nvPr/>
        </p:nvSpPr>
        <p:spPr>
          <a:xfrm>
            <a:off x="266667" y="1153620"/>
            <a:ext cx="11022822" cy="4524315"/>
          </a:xfrm>
          <a:prstGeom prst="rect">
            <a:avLst/>
          </a:prstGeom>
          <a:noFill/>
        </p:spPr>
        <p:txBody>
          <a:bodyPr wrap="square">
            <a:spAutoFit/>
          </a:bodyPr>
          <a:lstStyle/>
          <a:p>
            <a:pPr algn="l">
              <a:buFont typeface="+mj-lt"/>
              <a:buAutoNum type="arabicPeriod"/>
            </a:pPr>
            <a:endParaRPr lang="en-US" b="0" i="0" dirty="0">
              <a:solidFill>
                <a:schemeClr val="bg1"/>
              </a:solidFill>
              <a:effectLst/>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Real-time Detection</a:t>
            </a:r>
            <a:r>
              <a:rPr lang="en-US" b="0" i="0" dirty="0">
                <a:solidFill>
                  <a:schemeClr val="bg1"/>
                </a:solidFill>
                <a:effectLst/>
                <a:latin typeface="Söhne"/>
              </a:rPr>
              <a:t>: Once trained, the model can be used for real-time vehicle detection.</a:t>
            </a:r>
          </a:p>
          <a:p>
            <a:pPr marL="285750" indent="-285750" algn="l">
              <a:buFont typeface="Wingdings" panose="05000000000000000000" pitchFamily="2" charset="2"/>
              <a:buChar char="ü"/>
            </a:pPr>
            <a:endParaRPr lang="en-US" b="0" i="0" dirty="0">
              <a:solidFill>
                <a:schemeClr val="bg1"/>
              </a:solidFill>
              <a:effectLst/>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Post-processing</a:t>
            </a:r>
            <a:r>
              <a:rPr lang="en-US" b="0" i="0" dirty="0">
                <a:solidFill>
                  <a:schemeClr val="bg1"/>
                </a:solidFill>
                <a:effectLst/>
                <a:latin typeface="Söhne"/>
              </a:rPr>
              <a:t>: After obtaining bounding box predictions, apply post-processing techniques to refine the results.</a:t>
            </a:r>
          </a:p>
          <a:p>
            <a:pPr marL="285750" indent="-285750" algn="l">
              <a:buFont typeface="Wingdings" panose="05000000000000000000" pitchFamily="2" charset="2"/>
              <a:buChar char="ü"/>
            </a:pPr>
            <a:endParaRPr lang="en-US" b="0" i="0" dirty="0">
              <a:solidFill>
                <a:schemeClr val="bg1"/>
              </a:solidFill>
              <a:effectLst/>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Tracking and Counting</a:t>
            </a:r>
            <a:r>
              <a:rPr lang="en-US" b="0" i="0" dirty="0">
                <a:solidFill>
                  <a:schemeClr val="bg1"/>
                </a:solidFill>
                <a:effectLst/>
                <a:latin typeface="Söhne"/>
              </a:rPr>
              <a:t>: If counting vehicles over time is required, implement a tracking algorithm to associate detections across frames</a:t>
            </a:r>
          </a:p>
          <a:p>
            <a:pPr marL="285750" indent="-285750" algn="l">
              <a:buFont typeface="Wingdings" panose="05000000000000000000" pitchFamily="2" charset="2"/>
              <a:buChar char="ü"/>
            </a:pPr>
            <a:endParaRPr lang="en-US" dirty="0">
              <a:solidFill>
                <a:schemeClr val="bg1"/>
              </a:solidFill>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Training the Object Detection Model</a:t>
            </a:r>
            <a:r>
              <a:rPr lang="en-US" b="0" i="0" dirty="0">
                <a:solidFill>
                  <a:schemeClr val="bg1"/>
                </a:solidFill>
                <a:effectLst/>
                <a:latin typeface="Söhne"/>
              </a:rPr>
              <a:t>: Train a deep learning object detection model like YOLOv3 or YOLOv4 on the annotated dataset</a:t>
            </a:r>
          </a:p>
          <a:p>
            <a:pPr marL="285750" indent="-285750" algn="l">
              <a:buFont typeface="Wingdings" panose="05000000000000000000" pitchFamily="2" charset="2"/>
              <a:buChar char="ü"/>
            </a:pPr>
            <a:endParaRPr lang="en-US" dirty="0">
              <a:solidFill>
                <a:schemeClr val="bg1"/>
              </a:solidFill>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Data Collection and Preprocessing</a:t>
            </a:r>
            <a:r>
              <a:rPr lang="en-US" b="0" i="0" dirty="0">
                <a:solidFill>
                  <a:schemeClr val="bg1"/>
                </a:solidFill>
                <a:effectLst/>
                <a:latin typeface="Söhne"/>
              </a:rPr>
              <a:t>: Gather a large dataset of images or videos containing various scenes with vehicles. Annotate these datasets with bounding boxes around the vehicles. </a:t>
            </a:r>
          </a:p>
          <a:p>
            <a:pPr marL="285750" indent="-285750" algn="l">
              <a:buFont typeface="Wingdings" panose="05000000000000000000" pitchFamily="2" charset="2"/>
              <a:buChar char="ü"/>
            </a:pPr>
            <a:endParaRPr lang="en-US" dirty="0">
              <a:solidFill>
                <a:schemeClr val="bg1"/>
              </a:solidFill>
              <a:latin typeface="Söhne"/>
            </a:endParaRPr>
          </a:p>
          <a:p>
            <a:pPr marL="285750" indent="-285750" algn="l">
              <a:buFont typeface="Wingdings" panose="05000000000000000000" pitchFamily="2" charset="2"/>
              <a:buChar char="ü"/>
            </a:pPr>
            <a:r>
              <a:rPr lang="en-US" b="1" i="0" dirty="0">
                <a:solidFill>
                  <a:schemeClr val="bg1"/>
                </a:solidFill>
                <a:effectLst/>
                <a:latin typeface="Söhne"/>
              </a:rPr>
              <a:t>Performance Optimization</a:t>
            </a:r>
            <a:r>
              <a:rPr lang="en-US" b="0" i="0" dirty="0">
                <a:solidFill>
                  <a:schemeClr val="bg1"/>
                </a:solidFill>
                <a:effectLst/>
                <a:latin typeface="Söhne"/>
              </a:rPr>
              <a:t>: Depending on the specific application, optimize the algorithm for speed and efficiency.</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420</TotalTime>
  <Words>665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Trade Gothic LT Pro</vt:lpstr>
      <vt:lpstr>Trebuchet MS</vt:lpstr>
      <vt:lpstr>Wingdings</vt:lpstr>
      <vt:lpstr>Office Theme</vt:lpstr>
      <vt:lpstr>OBJECT(VEHICLE)DETECTION AND COUNTING USING OPEN CV</vt:lpstr>
      <vt:lpstr>CONTENTS </vt:lpstr>
      <vt:lpstr>ABSTRACT</vt:lpstr>
      <vt:lpstr>INTRODUCTION</vt:lpstr>
      <vt:lpstr>EXISTING METHODS</vt:lpstr>
      <vt:lpstr>BLOCK DIAGRAM</vt:lpstr>
      <vt:lpstr>components</vt:lpstr>
      <vt:lpstr>ADVANTAGES</vt:lpstr>
      <vt:lpstr>APPLICATIONS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OBJECT(VEHICLE)DETECTION AND COUNTING USING OPEN CV</dc:title>
  <dc:creator>Seelam Venkata Rami Reddy</dc:creator>
  <cp:lastModifiedBy>sanju p</cp:lastModifiedBy>
  <cp:revision>10</cp:revision>
  <dcterms:created xsi:type="dcterms:W3CDTF">2024-04-03T04:49:57Z</dcterms:created>
  <dcterms:modified xsi:type="dcterms:W3CDTF">2024-05-20T11:14:28Z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