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6"/>
  </p:notesMasterIdLst>
  <p:sldIdLst>
    <p:sldId id="263" r:id="rId5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E7E7E7"/>
    <a:srgbClr val="79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7"/>
    <p:restoredTop sz="86405"/>
  </p:normalViewPr>
  <p:slideViewPr>
    <p:cSldViewPr snapToGrid="0">
      <p:cViewPr>
        <p:scale>
          <a:sx n="30" d="100"/>
          <a:sy n="30" d="100"/>
        </p:scale>
        <p:origin x="704" y="176"/>
      </p:cViewPr>
      <p:guideLst/>
    </p:cSldViewPr>
  </p:slideViewPr>
  <p:outlineViewPr>
    <p:cViewPr>
      <p:scale>
        <a:sx n="33" d="100"/>
        <a:sy n="33" d="100"/>
      </p:scale>
      <p:origin x="0" y="-7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A0208-2FB6-7F47-9F19-C5F9EC207FA2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BB3B0-1486-B345-8187-C90C28EC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9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BB3B0-1486-B345-8187-C90C28EC0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earchPoster-48x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cMaster University Health Sciences Logo" descr="McMaster University Health Sciences Logo">
            <a:extLst>
              <a:ext uri="{FF2B5EF4-FFF2-40B4-BE49-F238E27FC236}">
                <a16:creationId xmlns:a16="http://schemas.microsoft.com/office/drawing/2014/main" id="{5C6B30ED-3FCC-E515-6585-8D1157471B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0177" y="1815225"/>
            <a:ext cx="5423766" cy="1134382"/>
          </a:xfrm>
          <a:prstGeom prst="rect">
            <a:avLst/>
          </a:prstGeom>
        </p:spPr>
      </p:pic>
      <p:sp>
        <p:nvSpPr>
          <p:cNvPr id="41" name="Heading">
            <a:extLst>
              <a:ext uri="{FF2B5EF4-FFF2-40B4-BE49-F238E27FC236}">
                <a16:creationId xmlns:a16="http://schemas.microsoft.com/office/drawing/2014/main" id="{FB8CC234-BD5F-EB1C-E1DB-CFA959A92B1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42175" y="1645083"/>
            <a:ext cx="12504699" cy="1031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Researcher MD FRCPC1, Second Researcher MSc2, Third Researcher PhD3 and the Investigators*</a:t>
            </a:r>
          </a:p>
        </p:txBody>
      </p:sp>
      <p:sp>
        <p:nvSpPr>
          <p:cNvPr id="33" name="Subheading">
            <a:extLst>
              <a:ext uri="{FF2B5EF4-FFF2-40B4-BE49-F238E27FC236}">
                <a16:creationId xmlns:a16="http://schemas.microsoft.com/office/drawing/2014/main" id="{78AE7299-3A5C-B0C1-101F-953C23E633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42176" y="2910706"/>
            <a:ext cx="12504698" cy="562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  <a:lvl2pPr marL="2194560" indent="0">
              <a:buNone/>
              <a:defRPr/>
            </a:lvl2pPr>
            <a:lvl3pPr marL="4389120" indent="0">
              <a:buNone/>
              <a:defRPr/>
            </a:lvl3pPr>
            <a:lvl4pPr marL="6583680" indent="0">
              <a:buNone/>
              <a:defRPr/>
            </a:lvl4pPr>
            <a:lvl5pPr marL="8778240" indent="0">
              <a:buNone/>
              <a:defRPr/>
            </a:lvl5pPr>
          </a:lstStyle>
          <a:p>
            <a:r>
              <a:rPr lang="en-US" dirty="0">
                <a:solidFill>
                  <a:schemeClr val="accent3"/>
                </a:solidFill>
              </a:rPr>
              <a:t>1 Department, McMaster University, Hamilton, Canada. 2 Research Group, Group Health Sciences Centre, City, Canada. 3 Department, University of City, City, Canada.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B36112-8AA6-F707-03FB-CA3D40F25FC6}"/>
              </a:ext>
            </a:extLst>
          </p:cNvPr>
          <p:cNvCxnSpPr>
            <a:cxnSpLocks/>
          </p:cNvCxnSpPr>
          <p:nvPr userDrawn="1"/>
        </p:nvCxnSpPr>
        <p:spPr>
          <a:xfrm>
            <a:off x="0" y="3951288"/>
            <a:ext cx="2513617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E885D2C-DD3E-0FAA-E8C7-376929E23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9699" y="4601722"/>
            <a:ext cx="5434243" cy="50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Introduction Copy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4585DF-C692-92C3-3FA9-885ED5E988D0}"/>
              </a:ext>
            </a:extLst>
          </p:cNvPr>
          <p:cNvCxnSpPr>
            <a:cxnSpLocks/>
          </p:cNvCxnSpPr>
          <p:nvPr userDrawn="1"/>
        </p:nvCxnSpPr>
        <p:spPr>
          <a:xfrm>
            <a:off x="1409699" y="5340470"/>
            <a:ext cx="543424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B1231B6-E164-542A-2996-39BC8DE51A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9699" y="5597487"/>
            <a:ext cx="5434243" cy="537530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800"/>
            </a:lvl1pPr>
            <a:lvl2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6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E1AD0B93-6F07-F095-2BEF-AE35968EB9B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20177" y="11463802"/>
            <a:ext cx="5423766" cy="50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Objective Copy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4CFFFB-ED07-4B0A-C112-3837B34E5CB3}"/>
              </a:ext>
            </a:extLst>
          </p:cNvPr>
          <p:cNvCxnSpPr>
            <a:cxnSpLocks/>
          </p:cNvCxnSpPr>
          <p:nvPr userDrawn="1"/>
        </p:nvCxnSpPr>
        <p:spPr>
          <a:xfrm>
            <a:off x="1396244" y="12202550"/>
            <a:ext cx="545817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45">
            <a:extLst>
              <a:ext uri="{FF2B5EF4-FFF2-40B4-BE49-F238E27FC236}">
                <a16:creationId xmlns:a16="http://schemas.microsoft.com/office/drawing/2014/main" id="{36A8B1CE-C853-2C8D-DAB9-9EE30349B92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420177" y="12463830"/>
            <a:ext cx="5423766" cy="629539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800"/>
            </a:lvl1pPr>
            <a:lvl2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6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367F0B1-6FF6-E70D-7294-480E9FDAC8D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242175" y="4601722"/>
            <a:ext cx="5403287" cy="50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Subjects and Methods Copy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DB9F04-6C54-65A7-8824-154B29A34424}"/>
              </a:ext>
            </a:extLst>
          </p:cNvPr>
          <p:cNvCxnSpPr>
            <a:cxnSpLocks/>
          </p:cNvCxnSpPr>
          <p:nvPr userDrawn="1"/>
        </p:nvCxnSpPr>
        <p:spPr>
          <a:xfrm>
            <a:off x="7242175" y="5340470"/>
            <a:ext cx="544376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D8E1E85D-AF0A-419A-7424-19B21C0127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34176" y="5597487"/>
            <a:ext cx="5443767" cy="64250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Text Placeholder 45">
            <a:extLst>
              <a:ext uri="{FF2B5EF4-FFF2-40B4-BE49-F238E27FC236}">
                <a16:creationId xmlns:a16="http://schemas.microsoft.com/office/drawing/2014/main" id="{E0D8DB15-9348-9B2D-5B93-4E2781E9316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229964" y="12491829"/>
            <a:ext cx="5451765" cy="626739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800"/>
            </a:lvl1pPr>
            <a:lvl2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6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5AE18460-D43F-B0CF-109D-295E90BA3C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024699" y="4601722"/>
            <a:ext cx="5487473" cy="50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Results Copy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F4DD74-2C18-12DE-F822-174995512097}"/>
              </a:ext>
            </a:extLst>
          </p:cNvPr>
          <p:cNvCxnSpPr>
            <a:cxnSpLocks/>
          </p:cNvCxnSpPr>
          <p:nvPr userDrawn="1"/>
        </p:nvCxnSpPr>
        <p:spPr>
          <a:xfrm>
            <a:off x="13020240" y="5340470"/>
            <a:ext cx="5492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5">
            <a:extLst>
              <a:ext uri="{FF2B5EF4-FFF2-40B4-BE49-F238E27FC236}">
                <a16:creationId xmlns:a16="http://schemas.microsoft.com/office/drawing/2014/main" id="{81885B63-CF16-F74C-763D-C2206A38E8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3046196" y="5574042"/>
            <a:ext cx="5465641" cy="775724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800"/>
            </a:lvl1pPr>
            <a:lvl2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6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0" name="Table Placeholder 59">
            <a:extLst>
              <a:ext uri="{FF2B5EF4-FFF2-40B4-BE49-F238E27FC236}">
                <a16:creationId xmlns:a16="http://schemas.microsoft.com/office/drawing/2014/main" id="{8733E78F-016D-53FD-FD90-5E262157388D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13046196" y="13802678"/>
            <a:ext cx="5465642" cy="48520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3B1BEC9-FDC8-A95D-EAEA-1C52DED3F7C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883132" y="4601722"/>
            <a:ext cx="5403287" cy="50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Conclusions Copy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F5BEB3-7F15-91B1-A88A-191812960ED4}"/>
              </a:ext>
            </a:extLst>
          </p:cNvPr>
          <p:cNvCxnSpPr>
            <a:cxnSpLocks/>
          </p:cNvCxnSpPr>
          <p:nvPr userDrawn="1"/>
        </p:nvCxnSpPr>
        <p:spPr>
          <a:xfrm>
            <a:off x="18889267" y="5340470"/>
            <a:ext cx="539715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able Placeholder 59">
            <a:extLst>
              <a:ext uri="{FF2B5EF4-FFF2-40B4-BE49-F238E27FC236}">
                <a16:creationId xmlns:a16="http://schemas.microsoft.com/office/drawing/2014/main" id="{7073FDB8-A221-AE83-F15F-D976D607B080}"/>
              </a:ext>
            </a:extLst>
          </p:cNvPr>
          <p:cNvSpPr>
            <a:spLocks noGrp="1"/>
          </p:cNvSpPr>
          <p:nvPr>
            <p:ph type="tbl" sz="quarter" idx="44"/>
          </p:nvPr>
        </p:nvSpPr>
        <p:spPr>
          <a:xfrm>
            <a:off x="18900793" y="5643353"/>
            <a:ext cx="5406899" cy="421199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B644CFCF-C897-8870-374A-76320CA4A16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8907142" y="10333375"/>
            <a:ext cx="5400550" cy="832134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800"/>
            </a:lvl1pPr>
            <a:lvl2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6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798E4D-1CCA-A412-821B-AE866B221572}"/>
              </a:ext>
            </a:extLst>
          </p:cNvPr>
          <p:cNvSpPr>
            <a:spLocks/>
          </p:cNvSpPr>
          <p:nvPr userDrawn="1"/>
        </p:nvSpPr>
        <p:spPr>
          <a:xfrm>
            <a:off x="24753156" y="0"/>
            <a:ext cx="6769000" cy="22025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7A69B63-1093-C077-BD26-3915977575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420864" y="1645083"/>
            <a:ext cx="5448579" cy="50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References Copy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5EEA45B-8DF0-2448-4205-C4847E19D84C}"/>
              </a:ext>
            </a:extLst>
          </p:cNvPr>
          <p:cNvCxnSpPr>
            <a:cxnSpLocks/>
          </p:cNvCxnSpPr>
          <p:nvPr userDrawn="1"/>
        </p:nvCxnSpPr>
        <p:spPr>
          <a:xfrm>
            <a:off x="25416405" y="2383831"/>
            <a:ext cx="54527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5">
            <a:extLst>
              <a:ext uri="{FF2B5EF4-FFF2-40B4-BE49-F238E27FC236}">
                <a16:creationId xmlns:a16="http://schemas.microsoft.com/office/drawing/2014/main" id="{32CD26CA-47F1-46DA-2F40-048A1D11DD9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5400607" y="2700112"/>
            <a:ext cx="5448579" cy="790692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8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600">
                <a:solidFill>
                  <a:schemeClr val="bg1"/>
                </a:solidFill>
              </a:defRPr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1" name="Text Placeholder 39">
            <a:extLst>
              <a:ext uri="{FF2B5EF4-FFF2-40B4-BE49-F238E27FC236}">
                <a16:creationId xmlns:a16="http://schemas.microsoft.com/office/drawing/2014/main" id="{0D9154AD-6D0F-0B27-EABF-F3C37983E4A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425323" y="11087037"/>
            <a:ext cx="5383723" cy="50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The Investigators Copy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129799-642D-A909-CE1D-480B95E56570}"/>
              </a:ext>
            </a:extLst>
          </p:cNvPr>
          <p:cNvCxnSpPr>
            <a:cxnSpLocks/>
          </p:cNvCxnSpPr>
          <p:nvPr userDrawn="1"/>
        </p:nvCxnSpPr>
        <p:spPr>
          <a:xfrm>
            <a:off x="25420864" y="11825785"/>
            <a:ext cx="5387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5">
            <a:extLst>
              <a:ext uri="{FF2B5EF4-FFF2-40B4-BE49-F238E27FC236}">
                <a16:creationId xmlns:a16="http://schemas.microsoft.com/office/drawing/2014/main" id="{24B447F1-B462-74AD-BACC-7EBC13872BB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5425323" y="12180235"/>
            <a:ext cx="5383723" cy="811305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8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defRPr sz="1600">
                <a:solidFill>
                  <a:schemeClr val="bg1"/>
                </a:solidFill>
              </a:defRPr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descr="Brighter World Logo">
            <a:extLst>
              <a:ext uri="{FF2B5EF4-FFF2-40B4-BE49-F238E27FC236}">
                <a16:creationId xmlns:a16="http://schemas.microsoft.com/office/drawing/2014/main" id="{A55D3FC1-5D3F-B823-4699-E25F2F406F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0177" y="19484795"/>
            <a:ext cx="1588558" cy="107425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C0614B-CD94-1A1A-5D4E-B096052C40A1}"/>
              </a:ext>
            </a:extLst>
          </p:cNvPr>
          <p:cNvCxnSpPr>
            <a:cxnSpLocks/>
          </p:cNvCxnSpPr>
          <p:nvPr userDrawn="1"/>
        </p:nvCxnSpPr>
        <p:spPr>
          <a:xfrm>
            <a:off x="2618326" y="19201449"/>
            <a:ext cx="2251785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1A33A69-CFE8-0B65-FBFF-E624F2206E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52288" y="19421734"/>
            <a:ext cx="943752" cy="94904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 lIns="0" tIns="0" rIns="0" bIns="0" anchor="ctr" anchorCtr="0"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C44EEC-F5FC-AF48-7232-599D680E96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1175" y="19472442"/>
            <a:ext cx="6054051" cy="4317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/>
            </a:lvl1pPr>
          </a:lstStyle>
          <a:p>
            <a:pPr lvl="0"/>
            <a:r>
              <a:rPr lang="en-US" dirty="0"/>
              <a:t>Dr. First Name, Last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598B09B6-ECA0-26B5-CB5C-C246E89917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1175" y="19978536"/>
            <a:ext cx="6054051" cy="320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Credentials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0C2201F3-EF84-2939-91E2-6643814B3A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43593" y="19599794"/>
            <a:ext cx="4676126" cy="3043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McMaster University, Department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1FD88A10-2109-26FD-B946-C99DF2524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43593" y="19978536"/>
            <a:ext cx="4676126" cy="3043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Building Name, Room Number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7060223-A4A7-A5ED-B35C-A7682A3A52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61114" y="19599792"/>
            <a:ext cx="6054053" cy="3043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3FFC2662-E904-C705-181E-C9B45A550C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61114" y="19978536"/>
            <a:ext cx="6054053" cy="3043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428504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9" userDrawn="1">
          <p15:clr>
            <a:srgbClr val="FBAE40"/>
          </p15:clr>
        </p15:guide>
        <p15:guide id="2" pos="4313" userDrawn="1">
          <p15:clr>
            <a:srgbClr val="FBAE40"/>
          </p15:clr>
        </p15:guide>
        <p15:guide id="3" pos="4562" userDrawn="1">
          <p15:clr>
            <a:srgbClr val="FBAE40"/>
          </p15:clr>
        </p15:guide>
        <p15:guide id="4" pos="7987" userDrawn="1">
          <p15:clr>
            <a:srgbClr val="FBAE40"/>
          </p15:clr>
        </p15:guide>
        <p15:guide id="5" pos="8213" userDrawn="1">
          <p15:clr>
            <a:srgbClr val="FBAE40"/>
          </p15:clr>
        </p15:guide>
        <p15:guide id="6" pos="11661" userDrawn="1">
          <p15:clr>
            <a:srgbClr val="FBAE40"/>
          </p15:clr>
        </p15:guide>
        <p15:guide id="7" pos="118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7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88" userDrawn="1">
          <p15:clr>
            <a:srgbClr val="F26B43"/>
          </p15:clr>
        </p15:guide>
        <p15:guide id="2" orient="horz" pos="12945" userDrawn="1">
          <p15:clr>
            <a:srgbClr val="F26B43"/>
          </p15:clr>
        </p15:guide>
        <p15:guide id="3" pos="19848" userDrawn="1">
          <p15:clr>
            <a:srgbClr val="F26B43"/>
          </p15:clr>
        </p15:guide>
        <p15:guide id="4" orient="horz" pos="8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F1F3B573-708B-5A47-A19B-E019D8E3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2469"/>
            <a:ext cx="28873304" cy="7360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34173AD-6302-A646-9855-207EFB19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63" y="18884232"/>
            <a:ext cx="28873304" cy="736004"/>
          </a:xfrm>
          <a:prstGeom prst="rect">
            <a:avLst/>
          </a:prstGeom>
        </p:spPr>
      </p:pic>
      <p:pic>
        <p:nvPicPr>
          <p:cNvPr id="68" name="Picture 6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F3C0FA55-5B7E-2641-8FDE-ECAF934AE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67756" y="4872263"/>
            <a:ext cx="5825763" cy="8255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C3DC27-8516-A048-AC9F-B3B46FC68B86}"/>
              </a:ext>
            </a:extLst>
          </p:cNvPr>
          <p:cNvCxnSpPr>
            <a:cxnSpLocks/>
          </p:cNvCxnSpPr>
          <p:nvPr/>
        </p:nvCxnSpPr>
        <p:spPr>
          <a:xfrm>
            <a:off x="24569461" y="3383212"/>
            <a:ext cx="28329" cy="18596438"/>
          </a:xfrm>
          <a:prstGeom prst="line">
            <a:avLst/>
          </a:prstGeom>
          <a:ln>
            <a:solidFill>
              <a:srgbClr val="DADA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A87337B8-0875-CD4C-87D7-FB7CDDB8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3687" y="4948981"/>
            <a:ext cx="5726508" cy="17428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07F7882-21C1-234F-8016-2EFB3F7A3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175" y="5236581"/>
            <a:ext cx="5726508" cy="1742850"/>
          </a:xfrm>
          <a:prstGeom prst="rect">
            <a:avLst/>
          </a:prstGeom>
        </p:spPr>
      </p:pic>
      <p:pic>
        <p:nvPicPr>
          <p:cNvPr id="100" name="Picture 9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36FEFAFD-C0E3-6C4A-A280-E038D9110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99959" y="19361330"/>
            <a:ext cx="5463951" cy="21855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F427C4-49AC-A64A-990E-16BE74CCF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155" y="11579750"/>
            <a:ext cx="5756975" cy="14057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F399188-5F06-4840-B829-2DA16DDA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58" y="5132512"/>
            <a:ext cx="6794911" cy="1742850"/>
          </a:xfrm>
          <a:prstGeom prst="rect">
            <a:avLst/>
          </a:prstGeom>
        </p:spPr>
      </p:pic>
      <p:pic>
        <p:nvPicPr>
          <p:cNvPr id="66" name="Picture 65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FBE700B3-BDDF-7644-A197-E81910E4B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7378" y="3552925"/>
            <a:ext cx="7302384" cy="183996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BB23F18-9998-7443-8402-D28DFD362828}"/>
              </a:ext>
            </a:extLst>
          </p:cNvPr>
          <p:cNvSpPr/>
          <p:nvPr/>
        </p:nvSpPr>
        <p:spPr>
          <a:xfrm>
            <a:off x="0" y="-46184"/>
            <a:ext cx="32918400" cy="361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3E9AA8-9CBB-AA52-5C89-DA531A1378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2175" y="1376413"/>
            <a:ext cx="20951825" cy="854922"/>
          </a:xfrm>
        </p:spPr>
        <p:txBody>
          <a:bodyPr/>
          <a:lstStyle/>
          <a:p>
            <a:r>
              <a:rPr lang="en-CA" sz="5500" dirty="0">
                <a:solidFill>
                  <a:schemeClr val="bg1"/>
                </a:solidFill>
              </a:rPr>
              <a:t>Effects of Urban and Rural Environments on Mental </a:t>
            </a:r>
            <a:r>
              <a:rPr lang="en-CA" sz="6000" dirty="0">
                <a:solidFill>
                  <a:schemeClr val="bg1"/>
                </a:solidFill>
              </a:rPr>
              <a:t>Rotation</a:t>
            </a:r>
            <a:endParaRPr lang="en-US" sz="6000" dirty="0"/>
          </a:p>
          <a:p>
            <a:r>
              <a:rPr lang="en-CA" sz="5500" dirty="0">
                <a:solidFill>
                  <a:schemeClr val="bg1"/>
                </a:solidFill>
              </a:rPr>
              <a:t> 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04B0-1EAF-DC40-9DC2-4C4D6E3671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090" y="3969750"/>
            <a:ext cx="6516784" cy="488583"/>
          </a:xfrm>
        </p:spPr>
        <p:txBody>
          <a:bodyPr/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9AB6B-EEBC-9DA2-58D6-B91F565E60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3767" y="4997741"/>
            <a:ext cx="6690313" cy="5489550"/>
          </a:xfrm>
        </p:spPr>
        <p:txBody>
          <a:bodyPr/>
          <a:lstStyle/>
          <a:p>
            <a:pPr>
              <a:spcBef>
                <a:spcPts val="50"/>
              </a:spcBef>
            </a:pPr>
            <a:r>
              <a:rPr lang="en-CA" sz="2500" dirty="0"/>
              <a:t>Perception and spatial cognition are influenced by environmental experiences.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Urban and rural environments shape visual perception differently:</a:t>
            </a:r>
          </a:p>
          <a:p>
            <a:pPr marL="1155700" lvl="1" indent="-676275">
              <a:spcBef>
                <a:spcPts val="50"/>
              </a:spcBef>
            </a:pPr>
            <a:r>
              <a:rPr lang="en-CA" sz="2500" dirty="0"/>
              <a:t>Rural individuals are more susceptible to perspective illusions.</a:t>
            </a:r>
          </a:p>
          <a:p>
            <a:pPr marL="1155700" lvl="1" indent="-676275">
              <a:spcBef>
                <a:spcPts val="50"/>
              </a:spcBef>
            </a:pPr>
            <a:r>
              <a:rPr lang="en-CA" sz="2500" dirty="0"/>
              <a:t>Urban individuals are more affected by horizontal-vertical illusions (Hagen, 1977).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Environmental context affects spatial processing and cognitive abilities across the lifespan (Hirst et al., 2022; Saenz et al., 2022).</a:t>
            </a:r>
          </a:p>
          <a:p>
            <a:pPr lvl="1"/>
            <a:endParaRPr lang="en-US" sz="25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29F285-AE59-97C2-A8C3-72E03B3F3FA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332030" y="11429078"/>
            <a:ext cx="6690313" cy="441177"/>
          </a:xfrm>
        </p:spPr>
        <p:txBody>
          <a:bodyPr/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Research Gap + 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DBB98B-1A31-158D-EF93-32156A013F3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383331" y="3913472"/>
            <a:ext cx="6259663" cy="503009"/>
          </a:xfrm>
        </p:spPr>
        <p:txBody>
          <a:bodyPr/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5014F6-396A-9A96-2740-E38EC1869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203681" y="3924454"/>
            <a:ext cx="6546346" cy="614933"/>
          </a:xfrm>
        </p:spPr>
        <p:txBody>
          <a:bodyPr/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870FBF-57B6-E3B7-18A8-A637C0C98A5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904547" y="4813711"/>
            <a:ext cx="7005267" cy="5629438"/>
          </a:xfrm>
        </p:spPr>
        <p:txBody>
          <a:bodyPr/>
          <a:lstStyle/>
          <a:p>
            <a:pPr>
              <a:spcBef>
                <a:spcPts val="50"/>
              </a:spcBef>
            </a:pPr>
            <a:r>
              <a:rPr lang="en-CA" sz="2500" b="1" dirty="0"/>
              <a:t>Reaction Time: </a:t>
            </a:r>
            <a:r>
              <a:rPr lang="en-CA" sz="2500" dirty="0"/>
              <a:t>Urban-primed participants responded significantly faster than rural-primed participants across both 45° and 90° angles.</a:t>
            </a:r>
          </a:p>
          <a:p>
            <a:pPr>
              <a:spcBef>
                <a:spcPts val="50"/>
              </a:spcBef>
            </a:pPr>
            <a:r>
              <a:rPr lang="en-CA" sz="2500" b="1" dirty="0"/>
              <a:t>Accuracy: </a:t>
            </a:r>
            <a:r>
              <a:rPr lang="en-CA" sz="2500" dirty="0"/>
              <a:t>Significant differences in accuracy were found between Urban and Rural environments at both angles.</a:t>
            </a:r>
          </a:p>
          <a:p>
            <a:pPr>
              <a:spcBef>
                <a:spcPts val="50"/>
              </a:spcBef>
            </a:pPr>
            <a:r>
              <a:rPr lang="en-CA" sz="2500" b="1" dirty="0"/>
              <a:t>Rotation Angle Effect:</a:t>
            </a:r>
          </a:p>
          <a:p>
            <a:pPr marL="1431925" lvl="1" indent="-730250">
              <a:spcBef>
                <a:spcPts val="50"/>
              </a:spcBef>
            </a:pPr>
            <a:r>
              <a:rPr lang="en-CA" sz="2500" dirty="0"/>
              <a:t>No significant interaction between rotation angle and environment, but Urban participants showed higher accuracy and reaction time overall.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069827-DAE6-9213-F755-5615274B2D9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161086" y="9681395"/>
            <a:ext cx="6544468" cy="486123"/>
          </a:xfrm>
        </p:spPr>
        <p:txBody>
          <a:bodyPr/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C923A7-A033-F66D-E49F-40441EA8B22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4977914" y="10505024"/>
            <a:ext cx="7409422" cy="6519254"/>
          </a:xfrm>
        </p:spPr>
        <p:txBody>
          <a:bodyPr/>
          <a:lstStyle/>
          <a:p>
            <a:pPr>
              <a:spcBef>
                <a:spcPts val="50"/>
              </a:spcBef>
            </a:pPr>
            <a:r>
              <a:rPr lang="en-CA" sz="2500" dirty="0"/>
              <a:t>Hypothesis supported: Urban-primed participants responded faster than rural-primed participants.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Unexpected finding: Urban-primed participants also showed higher accuracy </a:t>
            </a:r>
          </a:p>
          <a:p>
            <a:pPr lvl="1">
              <a:spcBef>
                <a:spcPts val="50"/>
              </a:spcBef>
            </a:pPr>
            <a:r>
              <a:rPr lang="en-CA" sz="2300" dirty="0"/>
              <a:t>Maybe due to urban </a:t>
            </a:r>
            <a:r>
              <a:rPr lang="en-CA" sz="2300" dirty="0" err="1"/>
              <a:t>environemnts</a:t>
            </a:r>
            <a:r>
              <a:rPr lang="en-CA" sz="2300" dirty="0"/>
              <a:t> being visually dense </a:t>
            </a:r>
            <a:r>
              <a:rPr lang="en-CA" sz="2300" dirty="0">
                <a:sym typeface="Wingdings" pitchFamily="2" charset="2"/>
              </a:rPr>
              <a:t> need to recognize patterns and align objects correctly </a:t>
            </a:r>
            <a:endParaRPr lang="en-CA" sz="2300" dirty="0"/>
          </a:p>
          <a:p>
            <a:pPr>
              <a:spcBef>
                <a:spcPts val="50"/>
              </a:spcBef>
            </a:pPr>
            <a:r>
              <a:rPr lang="en-CA" sz="2500" dirty="0"/>
              <a:t>Environmental context affected performance regardless of rotation angle.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Implications: Exposure to urban environments enhances spatial perception and cognition </a:t>
            </a:r>
            <a:r>
              <a:rPr lang="en-CA" sz="2500" dirty="0">
                <a:sym typeface="Wingdings" pitchFamily="2" charset="2"/>
              </a:rPr>
              <a:t> can have implications on navigation and wayfinding</a:t>
            </a:r>
            <a:endParaRPr lang="en-CA" sz="2500" dirty="0"/>
          </a:p>
        </p:txBody>
      </p:sp>
      <p:pic>
        <p:nvPicPr>
          <p:cNvPr id="37" name="Picture 36" descr="A logo for a university&#10;&#10;Description automatically generated">
            <a:extLst>
              <a:ext uri="{FF2B5EF4-FFF2-40B4-BE49-F238E27FC236}">
                <a16:creationId xmlns:a16="http://schemas.microsoft.com/office/drawing/2014/main" id="{416A9E34-6D4E-0C41-AD7F-F1D2E7B014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2331"/>
          <a:stretch/>
        </p:blipFill>
        <p:spPr>
          <a:xfrm>
            <a:off x="2260188" y="459372"/>
            <a:ext cx="3698440" cy="270594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FA2D3A-75CF-1C47-F917-83EC27C0F0F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2090" y="12435994"/>
            <a:ext cx="6650114" cy="3428704"/>
          </a:xfrm>
        </p:spPr>
        <p:txBody>
          <a:bodyPr/>
          <a:lstStyle/>
          <a:p>
            <a:pPr>
              <a:spcBef>
                <a:spcPts val="50"/>
              </a:spcBef>
            </a:pPr>
            <a:r>
              <a:rPr lang="en-CA" sz="2500" dirty="0"/>
              <a:t>Limited research explores how environmental context influences mental rotation. 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This study investigates whether priming with urban vs. rural imagery affects reaction time and accuracy in 45° and 90° rotations.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Hypothesis: Urban-primed participants will respond faster than rural-primed participants, but accuracy will not significantly differ between groups</a:t>
            </a:r>
            <a:r>
              <a:rPr lang="en-CA" sz="2800" dirty="0"/>
              <a:t>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548330-22EF-7A41-8E40-7F94C4FC6584}"/>
              </a:ext>
            </a:extLst>
          </p:cNvPr>
          <p:cNvCxnSpPr/>
          <p:nvPr/>
        </p:nvCxnSpPr>
        <p:spPr>
          <a:xfrm>
            <a:off x="893663" y="12073162"/>
            <a:ext cx="657854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80ED1812-F09C-784B-8871-28F5FAB7418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6210" y="13239978"/>
            <a:ext cx="6678005" cy="5619640"/>
          </a:xfrm>
        </p:spPr>
        <p:txBody>
          <a:bodyPr/>
          <a:lstStyle/>
          <a:p>
            <a:pPr>
              <a:spcBef>
                <a:spcPts val="50"/>
              </a:spcBef>
            </a:pPr>
            <a:r>
              <a:rPr lang="en-US" sz="2500" dirty="0"/>
              <a:t>34 participants 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Participants were primed with images of either urban or rural environments.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They completed a mental rotation task (judging if two rotated images were the same)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Rotations tested at 45° and 90°.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Reaction time (</a:t>
            </a:r>
            <a:r>
              <a:rPr lang="en-CA" sz="2500" dirty="0" err="1"/>
              <a:t>ms</a:t>
            </a:r>
            <a:r>
              <a:rPr lang="en-CA" sz="2500" dirty="0"/>
              <a:t>) and accuracy (%) recorded.</a:t>
            </a:r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AA8E0A16-16DD-E54D-8101-457E74FA3162}"/>
              </a:ext>
            </a:extLst>
          </p:cNvPr>
          <p:cNvSpPr txBox="1">
            <a:spLocks/>
          </p:cNvSpPr>
          <p:nvPr/>
        </p:nvSpPr>
        <p:spPr>
          <a:xfrm rot="10800000" flipV="1">
            <a:off x="25081045" y="17203498"/>
            <a:ext cx="7302382" cy="975726"/>
          </a:xfrm>
          <a:prstGeom prst="rect">
            <a:avLst/>
          </a:prstGeom>
        </p:spPr>
        <p:txBody>
          <a:bodyPr/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3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tx1"/>
                </a:solidFill>
              </a:rPr>
              <a:t>Limitations &amp; Future Studies </a:t>
            </a:r>
          </a:p>
        </p:txBody>
      </p:sp>
      <p:sp>
        <p:nvSpPr>
          <p:cNvPr id="70" name="Text Placeholder 11">
            <a:extLst>
              <a:ext uri="{FF2B5EF4-FFF2-40B4-BE49-F238E27FC236}">
                <a16:creationId xmlns:a16="http://schemas.microsoft.com/office/drawing/2014/main" id="{60844949-7F57-5448-9BAA-4D1C3C3E2551}"/>
              </a:ext>
            </a:extLst>
          </p:cNvPr>
          <p:cNvSpPr txBox="1">
            <a:spLocks/>
          </p:cNvSpPr>
          <p:nvPr/>
        </p:nvSpPr>
        <p:spPr>
          <a:xfrm>
            <a:off x="25278840" y="18134354"/>
            <a:ext cx="6782610" cy="335505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731520" indent="-731520" algn="l" defTabSz="2926080" rtl="0" eaLnBrk="1" latinLnBrk="0" hangingPunct="1"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110000"/>
              </a:lnSpc>
              <a:spcBef>
                <a:spcPts val="24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"/>
              </a:spcBef>
            </a:pPr>
            <a:r>
              <a:rPr lang="en-CA" sz="2500" dirty="0"/>
              <a:t>Developmental environment could have impacted study 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Priming strength: more immersive priming methods (e.g., VR simulations) could enhance effects.</a:t>
            </a:r>
          </a:p>
          <a:p>
            <a:pPr>
              <a:spcBef>
                <a:spcPts val="50"/>
              </a:spcBef>
            </a:pPr>
            <a:r>
              <a:rPr lang="en-CA" sz="2500" dirty="0"/>
              <a:t>Exploring other spatial tasks such as navigation and depth perception.</a:t>
            </a:r>
          </a:p>
        </p:txBody>
      </p:sp>
      <p:pic>
        <p:nvPicPr>
          <p:cNvPr id="72" name="Picture 71" descr="A black and white logo of a house and a road&#10;&#10;Description automatically generated">
            <a:extLst>
              <a:ext uri="{FF2B5EF4-FFF2-40B4-BE49-F238E27FC236}">
                <a16:creationId xmlns:a16="http://schemas.microsoft.com/office/drawing/2014/main" id="{0F5EF31C-93E9-7C42-9C13-3D462F1521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6335" y="17469885"/>
            <a:ext cx="6102539" cy="2760225"/>
          </a:xfrm>
          <a:prstGeom prst="rect">
            <a:avLst/>
          </a:prstGeom>
        </p:spPr>
      </p:pic>
      <p:pic>
        <p:nvPicPr>
          <p:cNvPr id="74" name="Picture 7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A44A36B-3FF0-E54D-BBC4-7AB5A34CDD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57106" y="10402052"/>
            <a:ext cx="6370878" cy="4141566"/>
          </a:xfrm>
          <a:prstGeom prst="rect">
            <a:avLst/>
          </a:prstGeom>
        </p:spPr>
      </p:pic>
      <p:pic>
        <p:nvPicPr>
          <p:cNvPr id="76" name="Picture 75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C6E6917-5755-1E4D-9734-5F0E36C8FE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96980" y="16041414"/>
            <a:ext cx="6385548" cy="4143600"/>
          </a:xfrm>
          <a:prstGeom prst="rect">
            <a:avLst/>
          </a:prstGeom>
        </p:spPr>
      </p:pic>
      <p:pic>
        <p:nvPicPr>
          <p:cNvPr id="18" name="Picture 17" descr="A diagram of a process&#10;&#10;Description automatically generated">
            <a:extLst>
              <a:ext uri="{FF2B5EF4-FFF2-40B4-BE49-F238E27FC236}">
                <a16:creationId xmlns:a16="http://schemas.microsoft.com/office/drawing/2014/main" id="{506AEF25-8AA3-2842-8909-520234819B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60014" y="4561826"/>
            <a:ext cx="5319061" cy="81831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880287-4992-D74C-993B-6F1A589FECEF}"/>
              </a:ext>
            </a:extLst>
          </p:cNvPr>
          <p:cNvCxnSpPr>
            <a:cxnSpLocks/>
          </p:cNvCxnSpPr>
          <p:nvPr/>
        </p:nvCxnSpPr>
        <p:spPr>
          <a:xfrm>
            <a:off x="783966" y="4638449"/>
            <a:ext cx="665011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ED14F087-40A9-8641-B4CA-62E970CA03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94193" y="3941816"/>
            <a:ext cx="6546346" cy="41415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2CA1559-CEBC-134E-9ECD-0D2236213EF0}"/>
              </a:ext>
            </a:extLst>
          </p:cNvPr>
          <p:cNvSpPr txBox="1"/>
          <p:nvPr/>
        </p:nvSpPr>
        <p:spPr>
          <a:xfrm>
            <a:off x="16904547" y="14713917"/>
            <a:ext cx="7637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Figure 3: </a:t>
            </a:r>
            <a:r>
              <a:rPr lang="en-CA" dirty="0"/>
              <a:t>Reaction Time (45° vs 90°) by Environment: Boxplot with error bars showing reaction times for 45° and 90° rotations across environments. Urban-primed participants responded significantly faster.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EBBB32-EF13-0141-9961-C73E599508C8}"/>
              </a:ext>
            </a:extLst>
          </p:cNvPr>
          <p:cNvSpPr txBox="1"/>
          <p:nvPr/>
        </p:nvSpPr>
        <p:spPr>
          <a:xfrm>
            <a:off x="17373597" y="20401267"/>
            <a:ext cx="6852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Figure 4: </a:t>
            </a:r>
            <a:r>
              <a:rPr lang="en-CA" dirty="0"/>
              <a:t>Accuracy (45°) by Environment: Boxplot with error bars illustrating significantly higher accuracy at 45° in the urban environment compared to the rural environment.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E550B0-62DE-154C-85C7-4E8169B7FDF4}"/>
              </a:ext>
            </a:extLst>
          </p:cNvPr>
          <p:cNvSpPr txBox="1"/>
          <p:nvPr/>
        </p:nvSpPr>
        <p:spPr>
          <a:xfrm>
            <a:off x="24994231" y="8283454"/>
            <a:ext cx="7165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Figure 5</a:t>
            </a:r>
            <a:r>
              <a:rPr lang="en-CA" dirty="0"/>
              <a:t>: Accuracy (90°) by Environment: Boxplot with error bars demonstrating a highly significant accuracy difference at 90°, with urban-primed participants outperforming rural-primed participants</a:t>
            </a:r>
            <a:endParaRPr lang="en-US" dirty="0"/>
          </a:p>
        </p:txBody>
      </p:sp>
      <p:pic>
        <p:nvPicPr>
          <p:cNvPr id="80" name="Picture 79" descr="A close-up of several cubes&#10;&#10;Description automatically generated">
            <a:extLst>
              <a:ext uri="{FF2B5EF4-FFF2-40B4-BE49-F238E27FC236}">
                <a16:creationId xmlns:a16="http://schemas.microsoft.com/office/drawing/2014/main" id="{0834EC79-125F-E544-BF80-F198133526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2880" y="17580617"/>
            <a:ext cx="4243591" cy="351250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24F3454-CD93-074A-9CFA-6BCB318CEA3E}"/>
              </a:ext>
            </a:extLst>
          </p:cNvPr>
          <p:cNvSpPr txBox="1"/>
          <p:nvPr/>
        </p:nvSpPr>
        <p:spPr>
          <a:xfrm>
            <a:off x="13053389" y="18179225"/>
            <a:ext cx="26508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Figure 2: Mental Rotation Trial Example</a:t>
            </a:r>
            <a:br>
              <a:rPr lang="en-CA" dirty="0"/>
            </a:br>
            <a:r>
              <a:rPr lang="en-CA" dirty="0"/>
              <a:t>Top image is the reference image. Bottom left is the incorrect image rotation. Bottom right is the correct 45° rotation.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5C1C91-0325-CF4B-8CB0-A0C8A00C338F}"/>
              </a:ext>
            </a:extLst>
          </p:cNvPr>
          <p:cNvSpPr txBox="1"/>
          <p:nvPr/>
        </p:nvSpPr>
        <p:spPr>
          <a:xfrm>
            <a:off x="13764446" y="11512664"/>
            <a:ext cx="1988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Figure 1: </a:t>
            </a:r>
            <a:r>
              <a:rPr lang="en-CA" dirty="0"/>
              <a:t>Study Methods Flow Chart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3268BC-BE01-9644-BDE9-E6B21C2B5160}"/>
              </a:ext>
            </a:extLst>
          </p:cNvPr>
          <p:cNvCxnSpPr>
            <a:cxnSpLocks/>
          </p:cNvCxnSpPr>
          <p:nvPr/>
        </p:nvCxnSpPr>
        <p:spPr>
          <a:xfrm>
            <a:off x="17065916" y="4558120"/>
            <a:ext cx="684287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4EF54AB-A6E1-A149-B07E-897F765A89D1}"/>
              </a:ext>
            </a:extLst>
          </p:cNvPr>
          <p:cNvCxnSpPr>
            <a:cxnSpLocks/>
          </p:cNvCxnSpPr>
          <p:nvPr/>
        </p:nvCxnSpPr>
        <p:spPr>
          <a:xfrm>
            <a:off x="24977914" y="10344735"/>
            <a:ext cx="708353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F716B6-FA86-E446-871E-B263D58A90B5}"/>
              </a:ext>
            </a:extLst>
          </p:cNvPr>
          <p:cNvCxnSpPr>
            <a:cxnSpLocks/>
          </p:cNvCxnSpPr>
          <p:nvPr/>
        </p:nvCxnSpPr>
        <p:spPr>
          <a:xfrm>
            <a:off x="25022442" y="17805309"/>
            <a:ext cx="7039008" cy="5343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A close-up of a sign&#10;&#10;Description automatically generated">
            <a:extLst>
              <a:ext uri="{FF2B5EF4-FFF2-40B4-BE49-F238E27FC236}">
                <a16:creationId xmlns:a16="http://schemas.microsoft.com/office/drawing/2014/main" id="{BE4BAAA7-941F-C245-AB8C-AF03F091296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57065" b="4475"/>
          <a:stretch/>
        </p:blipFill>
        <p:spPr>
          <a:xfrm>
            <a:off x="656317" y="20043302"/>
            <a:ext cx="1898646" cy="1503539"/>
          </a:xfrm>
          <a:prstGeom prst="rect">
            <a:avLst/>
          </a:prstGeom>
        </p:spPr>
      </p:pic>
      <p:sp>
        <p:nvSpPr>
          <p:cNvPr id="104" name="Text Placeholder 1">
            <a:extLst>
              <a:ext uri="{FF2B5EF4-FFF2-40B4-BE49-F238E27FC236}">
                <a16:creationId xmlns:a16="http://schemas.microsoft.com/office/drawing/2014/main" id="{8ECB18FB-93B8-2C47-879D-6DE511829ADC}"/>
              </a:ext>
            </a:extLst>
          </p:cNvPr>
          <p:cNvSpPr txBox="1">
            <a:spLocks/>
          </p:cNvSpPr>
          <p:nvPr/>
        </p:nvSpPr>
        <p:spPr>
          <a:xfrm>
            <a:off x="30548982" y="2927931"/>
            <a:ext cx="6022384" cy="428155"/>
          </a:xfrm>
          <a:prstGeom prst="rect">
            <a:avLst/>
          </a:prstGeom>
        </p:spPr>
        <p:txBody>
          <a:bodyPr/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3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>
                <a:solidFill>
                  <a:schemeClr val="bg1"/>
                </a:solidFill>
              </a:rPr>
              <a:t>Fatema Mala</a:t>
            </a:r>
            <a:endParaRPr lang="en-US" sz="2500" dirty="0"/>
          </a:p>
          <a:p>
            <a:r>
              <a:rPr lang="en-CA" sz="2500" dirty="0">
                <a:solidFill>
                  <a:schemeClr val="bg1"/>
                </a:solidFill>
              </a:rPr>
              <a:t> 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FB6C4D-2173-974C-AC18-5893D002598D}"/>
              </a:ext>
            </a:extLst>
          </p:cNvPr>
          <p:cNvCxnSpPr>
            <a:cxnSpLocks/>
          </p:cNvCxnSpPr>
          <p:nvPr/>
        </p:nvCxnSpPr>
        <p:spPr>
          <a:xfrm>
            <a:off x="8992880" y="4579432"/>
            <a:ext cx="665011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0A1628-46CB-6F45-B169-D6361F5085F6}"/>
              </a:ext>
            </a:extLst>
          </p:cNvPr>
          <p:cNvCxnSpPr>
            <a:cxnSpLocks/>
          </p:cNvCxnSpPr>
          <p:nvPr/>
        </p:nvCxnSpPr>
        <p:spPr>
          <a:xfrm>
            <a:off x="16459200" y="3701359"/>
            <a:ext cx="28329" cy="18596438"/>
          </a:xfrm>
          <a:prstGeom prst="line">
            <a:avLst/>
          </a:prstGeom>
          <a:ln>
            <a:solidFill>
              <a:srgbClr val="DADA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DD8083-230C-A240-9D31-B4A9D7A3F9A7}"/>
              </a:ext>
            </a:extLst>
          </p:cNvPr>
          <p:cNvCxnSpPr>
            <a:cxnSpLocks/>
          </p:cNvCxnSpPr>
          <p:nvPr/>
        </p:nvCxnSpPr>
        <p:spPr>
          <a:xfrm>
            <a:off x="8472398" y="3643546"/>
            <a:ext cx="28329" cy="18596438"/>
          </a:xfrm>
          <a:prstGeom prst="line">
            <a:avLst/>
          </a:prstGeom>
          <a:ln>
            <a:solidFill>
              <a:srgbClr val="DADA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Master Main Colours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b0a0ff-d3b5-49df-8481-a9e681bdc8a6">
      <Terms xmlns="http://schemas.microsoft.com/office/infopath/2007/PartnerControls"/>
    </lcf76f155ced4ddcb4097134ff3c332f>
    <TaxCatchAll xmlns="56b50f8d-715f-480a-838b-715664365a5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38F74C9162C478D8F165ED878BC5B" ma:contentTypeVersion="15" ma:contentTypeDescription="Create a new document." ma:contentTypeScope="" ma:versionID="e47a23570109c110b7798bafe919556a">
  <xsd:schema xmlns:xsd="http://www.w3.org/2001/XMLSchema" xmlns:xs="http://www.w3.org/2001/XMLSchema" xmlns:p="http://schemas.microsoft.com/office/2006/metadata/properties" xmlns:ns2="88b0a0ff-d3b5-49df-8481-a9e681bdc8a6" xmlns:ns3="56b50f8d-715f-480a-838b-715664365a53" targetNamespace="http://schemas.microsoft.com/office/2006/metadata/properties" ma:root="true" ma:fieldsID="fca2d4002b9751db08dcbe4d29144a3f" ns2:_="" ns3:_="">
    <xsd:import namespace="88b0a0ff-d3b5-49df-8481-a9e681bdc8a6"/>
    <xsd:import namespace="56b50f8d-715f-480a-838b-715664365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0a0ff-d3b5-49df-8481-a9e681bd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50f8d-715f-480a-838b-715664365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58ff6b1-b036-4316-b274-01ca8d384497}" ma:internalName="TaxCatchAll" ma:showField="CatchAllData" ma:web="56b50f8d-715f-480a-838b-715664365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6F01A8-AA6A-4C34-BC32-D096A6915099}">
  <ds:schemaRefs>
    <ds:schemaRef ds:uri="http://schemas.microsoft.com/office/2006/metadata/properties"/>
    <ds:schemaRef ds:uri="http://schemas.microsoft.com/office/infopath/2007/PartnerControls"/>
    <ds:schemaRef ds:uri="88b0a0ff-d3b5-49df-8481-a9e681bdc8a6"/>
    <ds:schemaRef ds:uri="56b50f8d-715f-480a-838b-715664365a53"/>
  </ds:schemaRefs>
</ds:datastoreItem>
</file>

<file path=customXml/itemProps2.xml><?xml version="1.0" encoding="utf-8"?>
<ds:datastoreItem xmlns:ds="http://schemas.openxmlformats.org/officeDocument/2006/customXml" ds:itemID="{057E0297-F6A6-4B9D-AAB0-1963DBEEC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A26E09-29DE-4831-B67D-185B39D8F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0a0ff-d3b5-49df-8481-a9e681bdc8a6"/>
    <ds:schemaRef ds:uri="56b50f8d-715f-480a-838b-715664365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3746</TotalTime>
  <Words>491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Izokaitis</dc:creator>
  <cp:lastModifiedBy>Fatema Mala</cp:lastModifiedBy>
  <cp:revision>145</cp:revision>
  <dcterms:created xsi:type="dcterms:W3CDTF">2024-04-16T11:19:42Z</dcterms:created>
  <dcterms:modified xsi:type="dcterms:W3CDTF">2025-04-02T16:59:57Z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0x01010042A38F74C9162C478D8F165ED878BC5B</vt:lpwstr>
  </property>
</Properties>
</file>