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9" r:id="rId13"/>
    <p:sldId id="271" r:id="rId14"/>
    <p:sldId id="272" r:id="rId15"/>
    <p:sldId id="273" r:id="rId16"/>
    <p:sldId id="274" r:id="rId17"/>
    <p:sldId id="275" r:id="rId18"/>
    <p:sldId id="276" r:id="rId19"/>
    <p:sldId id="260" r:id="rId20"/>
    <p:sldId id="277" r:id="rId21"/>
    <p:sldId id="278" r:id="rId22"/>
    <p:sldId id="279" r:id="rId23"/>
    <p:sldId id="280" r:id="rId24"/>
    <p:sldId id="261" r:id="rId25"/>
    <p:sldId id="281" r:id="rId26"/>
    <p:sldId id="282" r:id="rId27"/>
    <p:sldId id="283" r:id="rId28"/>
    <p:sldId id="262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2" autoAdjust="0"/>
    <p:restoredTop sz="94660"/>
  </p:normalViewPr>
  <p:slideViewPr>
    <p:cSldViewPr snapToGrid="0">
      <p:cViewPr>
        <p:scale>
          <a:sx n="150" d="100"/>
          <a:sy n="15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S:\OneDrive\Documents\Portland%20State%20University\ECE_CAPSTONE\Powerpoints\presentation_03\demo03_desktop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S:\OneDrive\Documents\Portland%20State%20University\ECE_CAPSTONE\Powerpoints\presentation_03\demo03_desktop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S:\OneDrive\Documents\Portland%20State%20University\ECE_CAPSTONE\Powerpoints\presentation_03\demo03_desktop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S:\OneDrive\Documents\Portland%20State%20University\ECE_CAPSTONE\Powerpoints\presentation_03\demo03_desktop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S:\OneDrive\Documents\Portland%20State%20University\ECE_CAPSTONE\Powerpoints\presentation_03\demo03_desktop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S:\OneDrive\Documents\Portland%20State%20University\ECE_CAPSTONE\Powerpoints\presentation_03\demo03_desktop_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NUC PCL 1.7.2 vs 1.8 Installation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Sheet1!$I$68</c:f>
              <c:strCache>
                <c:ptCount val="1"/>
                <c:pt idx="0">
                  <c:v>1.7.2 time (ms)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Sheet1!$H$69:$H$93</c:f>
              <c:strCache>
                <c:ptCount val="25"/>
                <c:pt idx="0">
                  <c:v>Extract Prism</c:v>
                </c:pt>
                <c:pt idx="9">
                  <c:v>Plane Segmentation</c:v>
                </c:pt>
                <c:pt idx="15">
                  <c:v>Noise Removal</c:v>
                </c:pt>
                <c:pt idx="20">
                  <c:v>Voxel Filter</c:v>
                </c:pt>
                <c:pt idx="24">
                  <c:v>Passthrough Filter</c:v>
                </c:pt>
              </c:strCache>
            </c:strRef>
          </c:cat>
          <c:val>
            <c:numRef>
              <c:f>Sheet1!$I$69:$I$93</c:f>
              <c:numCache>
                <c:formatCode>General</c:formatCode>
                <c:ptCount val="25"/>
                <c:pt idx="0">
                  <c:v>2979</c:v>
                </c:pt>
                <c:pt idx="2">
                  <c:v>2932</c:v>
                </c:pt>
                <c:pt idx="3">
                  <c:v>3471</c:v>
                </c:pt>
                <c:pt idx="4">
                  <c:v>2928</c:v>
                </c:pt>
                <c:pt idx="5">
                  <c:v>2926</c:v>
                </c:pt>
                <c:pt idx="6">
                  <c:v>2928</c:v>
                </c:pt>
                <c:pt idx="7">
                  <c:v>2946</c:v>
                </c:pt>
                <c:pt idx="8">
                  <c:v>3077</c:v>
                </c:pt>
                <c:pt idx="9">
                  <c:v>639</c:v>
                </c:pt>
                <c:pt idx="11">
                  <c:v>496</c:v>
                </c:pt>
                <c:pt idx="12">
                  <c:v>968</c:v>
                </c:pt>
                <c:pt idx="13">
                  <c:v>305</c:v>
                </c:pt>
                <c:pt idx="14">
                  <c:v>496</c:v>
                </c:pt>
                <c:pt idx="15">
                  <c:v>495</c:v>
                </c:pt>
                <c:pt idx="17">
                  <c:v>4</c:v>
                </c:pt>
                <c:pt idx="18">
                  <c:v>4</c:v>
                </c:pt>
                <c:pt idx="19">
                  <c:v>3</c:v>
                </c:pt>
                <c:pt idx="20">
                  <c:v>4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3C-4747-937B-5185189E0673}"/>
            </c:ext>
          </c:extLst>
        </c:ser>
        <c:ser>
          <c:idx val="1"/>
          <c:order val="1"/>
          <c:tx>
            <c:strRef>
              <c:f>Sheet1!$J$68</c:f>
              <c:strCache>
                <c:ptCount val="1"/>
                <c:pt idx="0">
                  <c:v>1.8 time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Sheet1!$H$69:$H$93</c:f>
              <c:strCache>
                <c:ptCount val="25"/>
                <c:pt idx="0">
                  <c:v>Extract Prism</c:v>
                </c:pt>
                <c:pt idx="9">
                  <c:v>Plane Segmentation</c:v>
                </c:pt>
                <c:pt idx="15">
                  <c:v>Noise Removal</c:v>
                </c:pt>
                <c:pt idx="20">
                  <c:v>Voxel Filter</c:v>
                </c:pt>
                <c:pt idx="24">
                  <c:v>Passthrough Filter</c:v>
                </c:pt>
              </c:strCache>
            </c:strRef>
          </c:cat>
          <c:val>
            <c:numRef>
              <c:f>Sheet1!$J$69:$J$93</c:f>
              <c:numCache>
                <c:formatCode>General</c:formatCode>
                <c:ptCount val="25"/>
                <c:pt idx="0">
                  <c:v>74239</c:v>
                </c:pt>
                <c:pt idx="2">
                  <c:v>74202</c:v>
                </c:pt>
                <c:pt idx="3">
                  <c:v>88458</c:v>
                </c:pt>
                <c:pt idx="4">
                  <c:v>73594</c:v>
                </c:pt>
                <c:pt idx="5">
                  <c:v>73982</c:v>
                </c:pt>
                <c:pt idx="6">
                  <c:v>73845</c:v>
                </c:pt>
                <c:pt idx="7">
                  <c:v>74297</c:v>
                </c:pt>
                <c:pt idx="8">
                  <c:v>73751</c:v>
                </c:pt>
                <c:pt idx="9">
                  <c:v>11052</c:v>
                </c:pt>
                <c:pt idx="11">
                  <c:v>4335</c:v>
                </c:pt>
                <c:pt idx="12">
                  <c:v>8518</c:v>
                </c:pt>
                <c:pt idx="13">
                  <c:v>1989</c:v>
                </c:pt>
                <c:pt idx="14">
                  <c:v>4283</c:v>
                </c:pt>
                <c:pt idx="15">
                  <c:v>4315</c:v>
                </c:pt>
                <c:pt idx="17">
                  <c:v>182</c:v>
                </c:pt>
                <c:pt idx="18">
                  <c:v>182</c:v>
                </c:pt>
                <c:pt idx="19">
                  <c:v>165</c:v>
                </c:pt>
                <c:pt idx="20">
                  <c:v>166</c:v>
                </c:pt>
                <c:pt idx="22">
                  <c:v>18</c:v>
                </c:pt>
                <c:pt idx="23">
                  <c:v>11</c:v>
                </c:pt>
                <c:pt idx="2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3C-4747-937B-5185189E067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16450744"/>
        <c:axId val="716453040"/>
      </c:barChart>
      <c:catAx>
        <c:axId val="716450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453040"/>
        <c:crosses val="autoZero"/>
        <c:auto val="1"/>
        <c:lblAlgn val="ctr"/>
        <c:lblOffset val="100"/>
        <c:noMultiLvlLbl val="0"/>
      </c:catAx>
      <c:valAx>
        <c:axId val="716453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450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Voxel</a:t>
            </a:r>
            <a:r>
              <a:rPr lang="en-US" baseline="0"/>
              <a:t> Filter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Leaf Size vs. Execution Time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Sheet1!$C$5:$C$14</c:f>
              <c:numCache>
                <c:formatCode>General</c:formatCode>
                <c:ptCount val="10"/>
                <c:pt idx="0">
                  <c:v>34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F4E-4A44-B519-6EEF6FC3A6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3470136"/>
        <c:axId val="663479648"/>
      </c:scatterChart>
      <c:scatterChart>
        <c:scatterStyle val="lineMarker"/>
        <c:varyColors val="0"/>
        <c:ser>
          <c:idx val="1"/>
          <c:order val="1"/>
          <c:tx>
            <c:v>Leaf Size vs. Remaining Data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Sheet1!$D$5:$D$14</c:f>
              <c:numCache>
                <c:formatCode>General</c:formatCode>
                <c:ptCount val="10"/>
                <c:pt idx="0">
                  <c:v>4620</c:v>
                </c:pt>
                <c:pt idx="1">
                  <c:v>1153</c:v>
                </c:pt>
                <c:pt idx="2">
                  <c:v>823</c:v>
                </c:pt>
                <c:pt idx="3">
                  <c:v>591</c:v>
                </c:pt>
                <c:pt idx="4">
                  <c:v>407</c:v>
                </c:pt>
                <c:pt idx="5">
                  <c:v>331</c:v>
                </c:pt>
                <c:pt idx="6">
                  <c:v>264</c:v>
                </c:pt>
                <c:pt idx="7">
                  <c:v>226</c:v>
                </c:pt>
                <c:pt idx="8">
                  <c:v>200</c:v>
                </c:pt>
                <c:pt idx="9">
                  <c:v>163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F4E-4A44-B519-6EEF6FC3A6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6384160"/>
        <c:axId val="716394000"/>
      </c:scatterChart>
      <c:catAx>
        <c:axId val="663470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Leaf Size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479648"/>
        <c:crosses val="autoZero"/>
        <c:auto val="1"/>
        <c:lblAlgn val="ctr"/>
        <c:lblOffset val="100"/>
        <c:noMultiLvlLbl val="0"/>
      </c:catAx>
      <c:valAx>
        <c:axId val="66347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</a:t>
                </a:r>
                <a:r>
                  <a:rPr lang="en-US" baseline="0"/>
                  <a:t> Time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470136"/>
        <c:crosses val="autoZero"/>
        <c:crossBetween val="between"/>
      </c:valAx>
      <c:valAx>
        <c:axId val="7163940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384160"/>
        <c:crosses val="max"/>
        <c:crossBetween val="midCat"/>
      </c:valAx>
      <c:valAx>
        <c:axId val="7163841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16394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Noise Removal:</a:t>
            </a:r>
            <a:r>
              <a:rPr lang="en-US" baseline="0"/>
              <a:t> Number of Neighbors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Sheet1!$G$3:$G$4</c:f>
              <c:strCache>
                <c:ptCount val="2"/>
                <c:pt idx="0">
                  <c:v>Noise Removal Filter: Nearest Neighbors</c:v>
                </c:pt>
                <c:pt idx="1">
                  <c:v>time (ms)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Sheet1!$F$5:$F$14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Sheet1!$G$5:$G$14</c:f>
              <c:numCache>
                <c:formatCode>General</c:formatCode>
                <c:ptCount val="10"/>
                <c:pt idx="0">
                  <c:v>259</c:v>
                </c:pt>
                <c:pt idx="1">
                  <c:v>253</c:v>
                </c:pt>
                <c:pt idx="2">
                  <c:v>266</c:v>
                </c:pt>
                <c:pt idx="3">
                  <c:v>375</c:v>
                </c:pt>
                <c:pt idx="4">
                  <c:v>427</c:v>
                </c:pt>
                <c:pt idx="5">
                  <c:v>498</c:v>
                </c:pt>
                <c:pt idx="6">
                  <c:v>603</c:v>
                </c:pt>
                <c:pt idx="7">
                  <c:v>689</c:v>
                </c:pt>
                <c:pt idx="8">
                  <c:v>762</c:v>
                </c:pt>
                <c:pt idx="9">
                  <c:v>837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84-45B9-B119-F279666DD2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282848"/>
        <c:axId val="662281208"/>
      </c:scatterChart>
      <c:valAx>
        <c:axId val="662282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Nearest Neighbors Analyzed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281208"/>
        <c:crosses val="autoZero"/>
        <c:crossBetween val="midCat"/>
      </c:valAx>
      <c:valAx>
        <c:axId val="662281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28284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Noise Removal:</a:t>
            </a:r>
            <a:r>
              <a:rPr lang="en-US" baseline="0"/>
              <a:t> Standard Deviation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Sheet1!$K$3:$K$4</c:f>
              <c:strCache>
                <c:ptCount val="2"/>
                <c:pt idx="0">
                  <c:v>Noise Removal Filter: Standard Deviation</c:v>
                </c:pt>
                <c:pt idx="1">
                  <c:v>time (ms)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Sheet1!$J$5:$J$15</c:f>
              <c:numCache>
                <c:formatCode>General</c:formatCode>
                <c:ptCount val="11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  <c:pt idx="5">
                  <c:v>1.1000000000000001</c:v>
                </c:pt>
                <c:pt idx="6">
                  <c:v>1.3</c:v>
                </c:pt>
                <c:pt idx="7">
                  <c:v>1.5</c:v>
                </c:pt>
                <c:pt idx="8">
                  <c:v>1.7</c:v>
                </c:pt>
                <c:pt idx="9">
                  <c:v>1.9</c:v>
                </c:pt>
                <c:pt idx="10">
                  <c:v>2.1</c:v>
                </c:pt>
              </c:numCache>
            </c:numRef>
          </c:xVal>
          <c:yVal>
            <c:numRef>
              <c:f>Sheet1!$K$5:$K$15</c:f>
              <c:numCache>
                <c:formatCode>General</c:formatCode>
                <c:ptCount val="11"/>
                <c:pt idx="0">
                  <c:v>430</c:v>
                </c:pt>
                <c:pt idx="1">
                  <c:v>428</c:v>
                </c:pt>
                <c:pt idx="2">
                  <c:v>426</c:v>
                </c:pt>
                <c:pt idx="3">
                  <c:v>432</c:v>
                </c:pt>
                <c:pt idx="4">
                  <c:v>422</c:v>
                </c:pt>
                <c:pt idx="5">
                  <c:v>436</c:v>
                </c:pt>
                <c:pt idx="6">
                  <c:v>424</c:v>
                </c:pt>
                <c:pt idx="7">
                  <c:v>426</c:v>
                </c:pt>
                <c:pt idx="8">
                  <c:v>427</c:v>
                </c:pt>
                <c:pt idx="9">
                  <c:v>426</c:v>
                </c:pt>
                <c:pt idx="10">
                  <c:v>428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3B2-40E1-A631-854C156C61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7738312"/>
        <c:axId val="617739624"/>
      </c:scatterChart>
      <c:valAx>
        <c:axId val="617738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Standard</a:t>
                </a:r>
                <a:r>
                  <a:rPr lang="en-US" baseline="0"/>
                  <a:t> Deviation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739624"/>
        <c:crosses val="autoZero"/>
        <c:crossBetween val="midCat"/>
      </c:valAx>
      <c:valAx>
        <c:axId val="617739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Time</a:t>
                </a:r>
                <a:r>
                  <a:rPr lang="en-US" baseline="0"/>
                  <a:t>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738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Extract</a:t>
            </a:r>
            <a:r>
              <a:rPr lang="en-US" baseline="0"/>
              <a:t> Prism: RANSAC Iterations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RANSAC Iterations vs. Execution Time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Sheet1!$B$19:$B$28</c:f>
              <c:numCache>
                <c:formatCode>General</c:formatCode>
                <c:ptCount val="10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</c:numCache>
            </c:numRef>
          </c:xVal>
          <c:yVal>
            <c:numRef>
              <c:f>Sheet1!$C$19:$C$28</c:f>
              <c:numCache>
                <c:formatCode>General</c:formatCode>
                <c:ptCount val="10"/>
                <c:pt idx="0">
                  <c:v>692</c:v>
                </c:pt>
                <c:pt idx="1">
                  <c:v>915</c:v>
                </c:pt>
                <c:pt idx="2">
                  <c:v>1376</c:v>
                </c:pt>
                <c:pt idx="3">
                  <c:v>1824</c:v>
                </c:pt>
                <c:pt idx="4">
                  <c:v>2286</c:v>
                </c:pt>
                <c:pt idx="5">
                  <c:v>2718</c:v>
                </c:pt>
                <c:pt idx="6">
                  <c:v>2718</c:v>
                </c:pt>
                <c:pt idx="7">
                  <c:v>2723</c:v>
                </c:pt>
                <c:pt idx="8">
                  <c:v>2722</c:v>
                </c:pt>
                <c:pt idx="9">
                  <c:v>2725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95-4085-B5CF-B02F634C8D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571720"/>
        <c:axId val="604682288"/>
      </c:scatterChart>
      <c:scatterChart>
        <c:scatterStyle val="lineMarker"/>
        <c:varyColors val="0"/>
        <c:ser>
          <c:idx val="1"/>
          <c:order val="1"/>
          <c:tx>
            <c:v>RANSAC Iterations vs. Inliers Found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Sheet1!$B$19:$B$28</c:f>
              <c:numCache>
                <c:formatCode>General</c:formatCode>
                <c:ptCount val="10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</c:numCache>
            </c:numRef>
          </c:xVal>
          <c:yVal>
            <c:numRef>
              <c:f>Sheet1!$D$19:$D$28</c:f>
              <c:numCache>
                <c:formatCode>General</c:formatCode>
                <c:ptCount val="10"/>
                <c:pt idx="0">
                  <c:v>12930</c:v>
                </c:pt>
                <c:pt idx="1">
                  <c:v>22938</c:v>
                </c:pt>
                <c:pt idx="2">
                  <c:v>22938</c:v>
                </c:pt>
                <c:pt idx="3">
                  <c:v>22938</c:v>
                </c:pt>
                <c:pt idx="4">
                  <c:v>22938</c:v>
                </c:pt>
                <c:pt idx="5">
                  <c:v>22938</c:v>
                </c:pt>
                <c:pt idx="6">
                  <c:v>22938</c:v>
                </c:pt>
                <c:pt idx="7">
                  <c:v>22938</c:v>
                </c:pt>
                <c:pt idx="8">
                  <c:v>22938</c:v>
                </c:pt>
                <c:pt idx="9">
                  <c:v>22938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95-4085-B5CF-B02F634C8D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066232"/>
        <c:axId val="409073448"/>
      </c:scatterChart>
      <c:valAx>
        <c:axId val="613571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RANSAC</a:t>
                </a:r>
                <a:r>
                  <a:rPr lang="en-US" baseline="0"/>
                  <a:t> Iterations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682288"/>
        <c:crosses val="autoZero"/>
        <c:crossBetween val="midCat"/>
      </c:valAx>
      <c:valAx>
        <c:axId val="60468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571720"/>
        <c:crosses val="autoZero"/>
        <c:crossBetween val="midCat"/>
      </c:valAx>
      <c:valAx>
        <c:axId val="4090734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Inliers</a:t>
                </a:r>
                <a:r>
                  <a:rPr lang="en-US" baseline="0"/>
                  <a:t> Points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066232"/>
        <c:crosses val="max"/>
        <c:crossBetween val="midCat"/>
      </c:valAx>
      <c:valAx>
        <c:axId val="409066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09073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Extract</a:t>
            </a:r>
            <a:r>
              <a:rPr lang="en-US" baseline="0"/>
              <a:t> Prism: Threshold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Threshold Distance vs. Execution Time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Sheet1!$F$19:$F$28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Sheet1!$G$19:$G$28</c:f>
              <c:numCache>
                <c:formatCode>General</c:formatCode>
                <c:ptCount val="10"/>
                <c:pt idx="0">
                  <c:v>2269</c:v>
                </c:pt>
                <c:pt idx="1">
                  <c:v>2124</c:v>
                </c:pt>
                <c:pt idx="2">
                  <c:v>1297</c:v>
                </c:pt>
                <c:pt idx="3">
                  <c:v>909</c:v>
                </c:pt>
                <c:pt idx="4">
                  <c:v>669</c:v>
                </c:pt>
                <c:pt idx="5">
                  <c:v>517</c:v>
                </c:pt>
                <c:pt idx="6">
                  <c:v>447</c:v>
                </c:pt>
                <c:pt idx="7">
                  <c:v>404</c:v>
                </c:pt>
                <c:pt idx="8">
                  <c:v>382</c:v>
                </c:pt>
                <c:pt idx="9">
                  <c:v>353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5C-4671-86D1-15E83D425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6488464"/>
        <c:axId val="716240496"/>
      </c:scatterChart>
      <c:scatterChart>
        <c:scatterStyle val="lineMarker"/>
        <c:varyColors val="0"/>
        <c:ser>
          <c:idx val="1"/>
          <c:order val="1"/>
          <c:tx>
            <c:v>Threshold Distance vs. Inliers Found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Sheet1!$F$19:$F$28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Sheet1!$H$19:$H$28</c:f>
              <c:numCache>
                <c:formatCode>General</c:formatCode>
                <c:ptCount val="10"/>
                <c:pt idx="0">
                  <c:v>22938</c:v>
                </c:pt>
                <c:pt idx="1">
                  <c:v>46296</c:v>
                </c:pt>
                <c:pt idx="2">
                  <c:v>42369</c:v>
                </c:pt>
                <c:pt idx="3">
                  <c:v>18366</c:v>
                </c:pt>
                <c:pt idx="4">
                  <c:v>21527</c:v>
                </c:pt>
                <c:pt idx="5">
                  <c:v>34242</c:v>
                </c:pt>
                <c:pt idx="6">
                  <c:v>38347</c:v>
                </c:pt>
                <c:pt idx="7">
                  <c:v>42999</c:v>
                </c:pt>
                <c:pt idx="8">
                  <c:v>37939</c:v>
                </c:pt>
                <c:pt idx="9">
                  <c:v>45008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55C-4671-86D1-15E83D425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6315936"/>
        <c:axId val="716310688"/>
      </c:scatterChart>
      <c:valAx>
        <c:axId val="716488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Threshold</a:t>
                </a:r>
                <a:r>
                  <a:rPr lang="en-US" baseline="0"/>
                  <a:t> Distance (cm)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240496"/>
        <c:crosses val="autoZero"/>
        <c:crossBetween val="midCat"/>
      </c:valAx>
      <c:valAx>
        <c:axId val="71624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</a:t>
                </a:r>
                <a:r>
                  <a:rPr lang="en-US" baseline="0"/>
                  <a:t> Time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488464"/>
        <c:crosses val="autoZero"/>
        <c:crossBetween val="midCat"/>
      </c:valAx>
      <c:valAx>
        <c:axId val="71631068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Inlier</a:t>
                </a:r>
                <a:r>
                  <a:rPr lang="en-US" baseline="0"/>
                  <a:t> Points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315936"/>
        <c:crosses val="max"/>
        <c:crossBetween val="midCat"/>
      </c:valAx>
      <c:valAx>
        <c:axId val="7163159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163106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FEC1-CCCD-4438-A7BB-0DBA16CEDF7D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D601-5D82-410E-BBE9-EAF247BB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5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FEC1-CCCD-4438-A7BB-0DBA16CEDF7D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D601-5D82-410E-BBE9-EAF247BB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9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FEC1-CCCD-4438-A7BB-0DBA16CEDF7D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D601-5D82-410E-BBE9-EAF247BB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6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FEC1-CCCD-4438-A7BB-0DBA16CEDF7D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D601-5D82-410E-BBE9-EAF247BB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0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FEC1-CCCD-4438-A7BB-0DBA16CEDF7D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D601-5D82-410E-BBE9-EAF247BB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7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FEC1-CCCD-4438-A7BB-0DBA16CEDF7D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D601-5D82-410E-BBE9-EAF247BB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2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FEC1-CCCD-4438-A7BB-0DBA16CEDF7D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D601-5D82-410E-BBE9-EAF247BB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2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FEC1-CCCD-4438-A7BB-0DBA16CEDF7D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D601-5D82-410E-BBE9-EAF247BB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3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FEC1-CCCD-4438-A7BB-0DBA16CEDF7D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D601-5D82-410E-BBE9-EAF247BB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6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FEC1-CCCD-4438-A7BB-0DBA16CEDF7D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D601-5D82-410E-BBE9-EAF247BB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2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FEC1-CCCD-4438-A7BB-0DBA16CEDF7D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D601-5D82-410E-BBE9-EAF247BB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9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4FEC1-CCCD-4438-A7BB-0DBA16CEDF7D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2D601-5D82-410E-BBE9-EAF247BB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#44: Object 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 March 2016 Presentation</a:t>
            </a:r>
          </a:p>
        </p:txBody>
      </p:sp>
    </p:spTree>
    <p:extLst>
      <p:ext uri="{BB962C8B-B14F-4D97-AF65-F5344CB8AC3E}">
        <p14:creationId xmlns:p14="http://schemas.microsoft.com/office/powerpoint/2010/main" val="67236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Voxel Filter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Size = 7 cm</a:t>
            </a:r>
          </a:p>
          <a:p>
            <a:r>
              <a:rPr lang="en-US" dirty="0"/>
              <a:t>Time = 3 </a:t>
            </a:r>
            <a:r>
              <a:rPr lang="en-US" dirty="0" err="1"/>
              <a:t>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59" y="1733798"/>
            <a:ext cx="8116124" cy="45653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85254" y="1321356"/>
            <a:ext cx="569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4620 data points                                             264 data points  </a:t>
            </a:r>
          </a:p>
        </p:txBody>
      </p:sp>
    </p:spTree>
    <p:extLst>
      <p:ext uri="{BB962C8B-B14F-4D97-AF65-F5344CB8AC3E}">
        <p14:creationId xmlns:p14="http://schemas.microsoft.com/office/powerpoint/2010/main" val="75147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Voxel Filter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Size = 8 cm</a:t>
            </a:r>
          </a:p>
          <a:p>
            <a:r>
              <a:rPr lang="en-US" dirty="0"/>
              <a:t>Time = 2 </a:t>
            </a:r>
            <a:r>
              <a:rPr lang="en-US" dirty="0" err="1"/>
              <a:t>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59" y="1733798"/>
            <a:ext cx="8116124" cy="45653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85254" y="1321356"/>
            <a:ext cx="569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4620 data points                                             226 data points  </a:t>
            </a:r>
          </a:p>
        </p:txBody>
      </p:sp>
    </p:spTree>
    <p:extLst>
      <p:ext uri="{BB962C8B-B14F-4D97-AF65-F5344CB8AC3E}">
        <p14:creationId xmlns:p14="http://schemas.microsoft.com/office/powerpoint/2010/main" val="44977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Data: Nearest Neighbors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910244"/>
              </p:ext>
            </p:extLst>
          </p:nvPr>
        </p:nvGraphicFramePr>
        <p:xfrm>
          <a:off x="3354779" y="1690688"/>
          <a:ext cx="799902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1" y="2196934"/>
            <a:ext cx="307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Deviation = 1.0</a:t>
            </a:r>
          </a:p>
        </p:txBody>
      </p:sp>
    </p:spTree>
    <p:extLst>
      <p:ext uri="{BB962C8B-B14F-4D97-AF65-F5344CB8AC3E}">
        <p14:creationId xmlns:p14="http://schemas.microsoft.com/office/powerpoint/2010/main" val="367671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Filter: Nearest Neighbors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Std. Deviation = 1.0</a:t>
            </a:r>
          </a:p>
          <a:p>
            <a:r>
              <a:rPr lang="en-US" dirty="0"/>
              <a:t>Neighbors = 10</a:t>
            </a:r>
          </a:p>
          <a:p>
            <a:r>
              <a:rPr lang="en-US" dirty="0"/>
              <a:t>Time = 259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number of nearest neighbors to be analyzed while keeping standard deviation constant.</a:t>
            </a:r>
          </a:p>
          <a:p>
            <a:endParaRPr lang="en-US" dirty="0"/>
          </a:p>
          <a:p>
            <a:r>
              <a:rPr lang="en-US" dirty="0"/>
              <a:t>Red shows outliers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removeNoise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0" y="1733798"/>
            <a:ext cx="8116122" cy="45653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75048" y="1321356"/>
            <a:ext cx="26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828 data points removed  </a:t>
            </a:r>
          </a:p>
        </p:txBody>
      </p:sp>
    </p:spTree>
    <p:extLst>
      <p:ext uri="{BB962C8B-B14F-4D97-AF65-F5344CB8AC3E}">
        <p14:creationId xmlns:p14="http://schemas.microsoft.com/office/powerpoint/2010/main" val="289295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Filter: Nearest Neighbors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Std. Deviation = 1.0</a:t>
            </a:r>
          </a:p>
          <a:p>
            <a:r>
              <a:rPr lang="en-US" dirty="0"/>
              <a:t>Neighbors = 20</a:t>
            </a:r>
          </a:p>
          <a:p>
            <a:r>
              <a:rPr lang="en-US" dirty="0"/>
              <a:t>Time = 253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number of nearest neighbors to be analyzed while keeping standard deviation constant.</a:t>
            </a:r>
          </a:p>
          <a:p>
            <a:endParaRPr lang="en-US" dirty="0"/>
          </a:p>
          <a:p>
            <a:r>
              <a:rPr lang="en-US" dirty="0"/>
              <a:t>Red shows outliers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removeNoise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0" y="1733798"/>
            <a:ext cx="8116122" cy="45653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6539" y="1321356"/>
            <a:ext cx="2752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1016 data points removed  </a:t>
            </a:r>
          </a:p>
        </p:txBody>
      </p:sp>
    </p:spTree>
    <p:extLst>
      <p:ext uri="{BB962C8B-B14F-4D97-AF65-F5344CB8AC3E}">
        <p14:creationId xmlns:p14="http://schemas.microsoft.com/office/powerpoint/2010/main" val="3116975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Filter: Nearest Neighbors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Std. Deviation = 1.0</a:t>
            </a:r>
          </a:p>
          <a:p>
            <a:r>
              <a:rPr lang="en-US" dirty="0"/>
              <a:t>Neighbors = 30</a:t>
            </a:r>
          </a:p>
          <a:p>
            <a:r>
              <a:rPr lang="en-US" dirty="0"/>
              <a:t>Time = 266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number of nearest neighbors to be analyzed while keeping standard deviation constant.</a:t>
            </a:r>
          </a:p>
          <a:p>
            <a:endParaRPr lang="en-US" dirty="0"/>
          </a:p>
          <a:p>
            <a:r>
              <a:rPr lang="en-US" dirty="0"/>
              <a:t>Red shows outliers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removeNoise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1" y="1733798"/>
            <a:ext cx="8116120" cy="45653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6539" y="1321356"/>
            <a:ext cx="2752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1209 data points removed  </a:t>
            </a:r>
          </a:p>
        </p:txBody>
      </p:sp>
    </p:spTree>
    <p:extLst>
      <p:ext uri="{BB962C8B-B14F-4D97-AF65-F5344CB8AC3E}">
        <p14:creationId xmlns:p14="http://schemas.microsoft.com/office/powerpoint/2010/main" val="147543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Filter: Nearest Neighbors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Std. Deviation = 1.0</a:t>
            </a:r>
          </a:p>
          <a:p>
            <a:r>
              <a:rPr lang="en-US" dirty="0"/>
              <a:t>Neighbors = 40</a:t>
            </a:r>
          </a:p>
          <a:p>
            <a:r>
              <a:rPr lang="en-US" dirty="0"/>
              <a:t>Time = 375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number of nearest neighbors to be analyzed while keeping standard deviation constant.</a:t>
            </a:r>
          </a:p>
          <a:p>
            <a:endParaRPr lang="en-US" dirty="0"/>
          </a:p>
          <a:p>
            <a:r>
              <a:rPr lang="en-US" dirty="0"/>
              <a:t>Red shows outliers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removeNoise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1" y="1733798"/>
            <a:ext cx="8116120" cy="45653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6539" y="1321356"/>
            <a:ext cx="2752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1336 data points removed  </a:t>
            </a:r>
          </a:p>
        </p:txBody>
      </p:sp>
    </p:spTree>
    <p:extLst>
      <p:ext uri="{BB962C8B-B14F-4D97-AF65-F5344CB8AC3E}">
        <p14:creationId xmlns:p14="http://schemas.microsoft.com/office/powerpoint/2010/main" val="4066172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Filter: Nearest Neighbors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Std. Deviation = 1.0</a:t>
            </a:r>
          </a:p>
          <a:p>
            <a:r>
              <a:rPr lang="en-US" dirty="0"/>
              <a:t>Neighbors = 50</a:t>
            </a:r>
          </a:p>
          <a:p>
            <a:r>
              <a:rPr lang="en-US" dirty="0"/>
              <a:t>Time = 427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number of nearest neighbors to be analyzed while keeping standard deviation constant.</a:t>
            </a:r>
          </a:p>
          <a:p>
            <a:endParaRPr lang="en-US" dirty="0"/>
          </a:p>
          <a:p>
            <a:r>
              <a:rPr lang="en-US" dirty="0"/>
              <a:t>Red shows outliers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removeNoise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1" y="1733798"/>
            <a:ext cx="8116119" cy="45653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6539" y="1321356"/>
            <a:ext cx="2752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1386 data points removed  </a:t>
            </a:r>
          </a:p>
        </p:txBody>
      </p:sp>
    </p:spTree>
    <p:extLst>
      <p:ext uri="{BB962C8B-B14F-4D97-AF65-F5344CB8AC3E}">
        <p14:creationId xmlns:p14="http://schemas.microsoft.com/office/powerpoint/2010/main" val="296583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Filter: Nearest Neighbors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Std. Deviation = 1.0</a:t>
            </a:r>
          </a:p>
          <a:p>
            <a:r>
              <a:rPr lang="en-US" dirty="0"/>
              <a:t>Neighbors = 100</a:t>
            </a:r>
          </a:p>
          <a:p>
            <a:r>
              <a:rPr lang="en-US" dirty="0"/>
              <a:t>Time = 837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number of nearest neighbors to be analyzed while keeping standard deviation constant.</a:t>
            </a:r>
          </a:p>
          <a:p>
            <a:endParaRPr lang="en-US" dirty="0"/>
          </a:p>
          <a:p>
            <a:r>
              <a:rPr lang="en-US" dirty="0"/>
              <a:t>Red shows outliers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removeNoise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1" y="1733798"/>
            <a:ext cx="8116119" cy="45653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6539" y="1321356"/>
            <a:ext cx="2752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1573 data points removed  </a:t>
            </a:r>
          </a:p>
        </p:txBody>
      </p:sp>
    </p:spTree>
    <p:extLst>
      <p:ext uri="{BB962C8B-B14F-4D97-AF65-F5344CB8AC3E}">
        <p14:creationId xmlns:p14="http://schemas.microsoft.com/office/powerpoint/2010/main" val="828536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Data: Standard Deviation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36777"/>
              </p:ext>
            </p:extLst>
          </p:nvPr>
        </p:nvGraphicFramePr>
        <p:xfrm>
          <a:off x="3212276" y="1690689"/>
          <a:ext cx="8141524" cy="4486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2095995"/>
            <a:ext cx="237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Nearest Neighbors = 50</a:t>
            </a:r>
          </a:p>
        </p:txBody>
      </p:sp>
    </p:spTree>
    <p:extLst>
      <p:ext uri="{BB962C8B-B14F-4D97-AF65-F5344CB8AC3E}">
        <p14:creationId xmlns:p14="http://schemas.microsoft.com/office/powerpoint/2010/main" val="104382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 PCL Performance Problems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599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4208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Filter: Standard Deviation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Std. Deviation = 0.1</a:t>
            </a:r>
          </a:p>
          <a:p>
            <a:r>
              <a:rPr lang="en-US" dirty="0"/>
              <a:t>Neighbors = 50</a:t>
            </a:r>
          </a:p>
          <a:p>
            <a:r>
              <a:rPr lang="en-US" dirty="0"/>
              <a:t>Time = 430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standard deviation while keeping the number of neighbors to be analyzed deviation constant.</a:t>
            </a:r>
          </a:p>
          <a:p>
            <a:endParaRPr lang="en-US" dirty="0"/>
          </a:p>
          <a:p>
            <a:r>
              <a:rPr lang="en-US" dirty="0"/>
              <a:t>Green shows outliers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removeNoise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2" y="1733798"/>
            <a:ext cx="8116117" cy="45653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6539" y="1321356"/>
            <a:ext cx="2752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8341 data points removed  </a:t>
            </a:r>
          </a:p>
        </p:txBody>
      </p:sp>
    </p:spTree>
    <p:extLst>
      <p:ext uri="{BB962C8B-B14F-4D97-AF65-F5344CB8AC3E}">
        <p14:creationId xmlns:p14="http://schemas.microsoft.com/office/powerpoint/2010/main" val="2848655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Filter: Standard Deviation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Std. Deviation = 0.5</a:t>
            </a:r>
          </a:p>
          <a:p>
            <a:r>
              <a:rPr lang="en-US" dirty="0"/>
              <a:t>Neighbors = 50</a:t>
            </a:r>
          </a:p>
          <a:p>
            <a:r>
              <a:rPr lang="en-US" dirty="0"/>
              <a:t>Time = 426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standard deviation while keeping the number of neighbors to be analyzed deviation constant.</a:t>
            </a:r>
          </a:p>
          <a:p>
            <a:endParaRPr lang="en-US" dirty="0"/>
          </a:p>
          <a:p>
            <a:r>
              <a:rPr lang="en-US" dirty="0"/>
              <a:t>Green shows outliers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removeNoise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2" y="1733798"/>
            <a:ext cx="8116117" cy="45653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6539" y="1321356"/>
            <a:ext cx="2752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2598 data points removed  </a:t>
            </a:r>
          </a:p>
        </p:txBody>
      </p:sp>
    </p:spTree>
    <p:extLst>
      <p:ext uri="{BB962C8B-B14F-4D97-AF65-F5344CB8AC3E}">
        <p14:creationId xmlns:p14="http://schemas.microsoft.com/office/powerpoint/2010/main" val="3888390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Filter: Standard Deviation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Std. Deviation = 1.1</a:t>
            </a:r>
          </a:p>
          <a:p>
            <a:r>
              <a:rPr lang="en-US" dirty="0"/>
              <a:t>Neighbors = 50</a:t>
            </a:r>
          </a:p>
          <a:p>
            <a:r>
              <a:rPr lang="en-US" dirty="0"/>
              <a:t>Time = 436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standard deviation while keeping the number of neighbors to be analyzed deviation constant.</a:t>
            </a:r>
          </a:p>
          <a:p>
            <a:endParaRPr lang="en-US" dirty="0"/>
          </a:p>
          <a:p>
            <a:r>
              <a:rPr lang="en-US" dirty="0"/>
              <a:t>Green shows outliers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removeNoise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3" y="1733798"/>
            <a:ext cx="8116115" cy="45653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6539" y="1321356"/>
            <a:ext cx="2752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1352 data points removed  </a:t>
            </a:r>
          </a:p>
        </p:txBody>
      </p:sp>
    </p:spTree>
    <p:extLst>
      <p:ext uri="{BB962C8B-B14F-4D97-AF65-F5344CB8AC3E}">
        <p14:creationId xmlns:p14="http://schemas.microsoft.com/office/powerpoint/2010/main" val="150628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Filter: Standard Deviation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Std. Deviation = 2.1</a:t>
            </a:r>
          </a:p>
          <a:p>
            <a:r>
              <a:rPr lang="en-US" dirty="0"/>
              <a:t>Neighbors = 50</a:t>
            </a:r>
          </a:p>
          <a:p>
            <a:r>
              <a:rPr lang="en-US" dirty="0"/>
              <a:t>Time = 428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standard deviation while keeping the number of neighbors to be analyzed deviation constant.</a:t>
            </a:r>
          </a:p>
          <a:p>
            <a:endParaRPr lang="en-US" dirty="0"/>
          </a:p>
          <a:p>
            <a:r>
              <a:rPr lang="en-US" dirty="0"/>
              <a:t>Green shows outliers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removeNoise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3" y="1733798"/>
            <a:ext cx="8116115" cy="45653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6539" y="1321356"/>
            <a:ext cx="26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907 data points removed  </a:t>
            </a:r>
          </a:p>
        </p:txBody>
      </p:sp>
    </p:spTree>
    <p:extLst>
      <p:ext uri="{BB962C8B-B14F-4D97-AF65-F5344CB8AC3E}">
        <p14:creationId xmlns:p14="http://schemas.microsoft.com/office/powerpoint/2010/main" val="2291214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Prism Data: RANSAC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629197"/>
              </p:ext>
            </p:extLst>
          </p:nvPr>
        </p:nvGraphicFramePr>
        <p:xfrm>
          <a:off x="2743200" y="1690688"/>
          <a:ext cx="861060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690688"/>
            <a:ext cx="220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= 1 cm</a:t>
            </a:r>
          </a:p>
        </p:txBody>
      </p:sp>
    </p:spTree>
    <p:extLst>
      <p:ext uri="{BB962C8B-B14F-4D97-AF65-F5344CB8AC3E}">
        <p14:creationId xmlns:p14="http://schemas.microsoft.com/office/powerpoint/2010/main" val="3717053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Prism Data: RANSAC Iterations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= 200</a:t>
            </a:r>
          </a:p>
          <a:p>
            <a:r>
              <a:rPr lang="en-US" dirty="0"/>
              <a:t>Threshold = 1 cm</a:t>
            </a:r>
          </a:p>
          <a:p>
            <a:r>
              <a:rPr lang="en-US" dirty="0"/>
              <a:t>Time = 692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number of iterations RANSAC can go through to find a planar surface.</a:t>
            </a:r>
          </a:p>
          <a:p>
            <a:endParaRPr lang="en-US" dirty="0"/>
          </a:p>
          <a:p>
            <a:r>
              <a:rPr lang="en-US" dirty="0"/>
              <a:t>Green shows inliers of extraction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getPrism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3" cy="45653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6391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12930 points  </a:t>
            </a:r>
          </a:p>
        </p:txBody>
      </p:sp>
    </p:spTree>
    <p:extLst>
      <p:ext uri="{BB962C8B-B14F-4D97-AF65-F5344CB8AC3E}">
        <p14:creationId xmlns:p14="http://schemas.microsoft.com/office/powerpoint/2010/main" val="75449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Prism Data: RANSAC Iterations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= 400</a:t>
            </a:r>
          </a:p>
          <a:p>
            <a:r>
              <a:rPr lang="en-US" dirty="0"/>
              <a:t>Threshold = 1 cm</a:t>
            </a:r>
          </a:p>
          <a:p>
            <a:r>
              <a:rPr lang="en-US" dirty="0"/>
              <a:t>Time = 915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number of iterations RANSAC can go through to find a planar surface.</a:t>
            </a:r>
          </a:p>
          <a:p>
            <a:endParaRPr lang="en-US" dirty="0"/>
          </a:p>
          <a:p>
            <a:r>
              <a:rPr lang="en-US" dirty="0"/>
              <a:t>Green shows inliers of extraction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getPrism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3" cy="4565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6228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22938 points  </a:t>
            </a:r>
          </a:p>
        </p:txBody>
      </p:sp>
    </p:spTree>
    <p:extLst>
      <p:ext uri="{BB962C8B-B14F-4D97-AF65-F5344CB8AC3E}">
        <p14:creationId xmlns:p14="http://schemas.microsoft.com/office/powerpoint/2010/main" val="3540624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Prism Data: RANSAC Iterations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= 800</a:t>
            </a:r>
          </a:p>
          <a:p>
            <a:r>
              <a:rPr lang="en-US" dirty="0"/>
              <a:t>Threshold = 1 cm</a:t>
            </a:r>
          </a:p>
          <a:p>
            <a:r>
              <a:rPr lang="en-US" dirty="0"/>
              <a:t>Time = 1376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number of iterations RANSAC can go through to find a planar surface.</a:t>
            </a:r>
          </a:p>
          <a:p>
            <a:endParaRPr lang="en-US" dirty="0"/>
          </a:p>
          <a:p>
            <a:r>
              <a:rPr lang="en-US" dirty="0"/>
              <a:t>Green shows inliers of extraction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getPrism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2" cy="4565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6228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22938 points  </a:t>
            </a:r>
          </a:p>
        </p:txBody>
      </p:sp>
    </p:spTree>
    <p:extLst>
      <p:ext uri="{BB962C8B-B14F-4D97-AF65-F5344CB8AC3E}">
        <p14:creationId xmlns:p14="http://schemas.microsoft.com/office/powerpoint/2010/main" val="1789734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Prism Data: Threshold Distance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932258"/>
              </p:ext>
            </p:extLst>
          </p:nvPr>
        </p:nvGraphicFramePr>
        <p:xfrm>
          <a:off x="2744190" y="1690688"/>
          <a:ext cx="860961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690688"/>
            <a:ext cx="190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RANSAC Iterations   = 1000</a:t>
            </a:r>
          </a:p>
        </p:txBody>
      </p:sp>
    </p:spTree>
    <p:extLst>
      <p:ext uri="{BB962C8B-B14F-4D97-AF65-F5344CB8AC3E}">
        <p14:creationId xmlns:p14="http://schemas.microsoft.com/office/powerpoint/2010/main" val="3781128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Prism Data: Threshold Distance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= 1000</a:t>
            </a:r>
          </a:p>
          <a:p>
            <a:r>
              <a:rPr lang="en-US" dirty="0"/>
              <a:t>Threshold = 1 cm</a:t>
            </a:r>
          </a:p>
          <a:p>
            <a:r>
              <a:rPr lang="en-US" dirty="0"/>
              <a:t>Time = 2269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threshold distance used by the RANSAC algorithm</a:t>
            </a:r>
          </a:p>
          <a:p>
            <a:endParaRPr lang="en-US" dirty="0"/>
          </a:p>
          <a:p>
            <a:r>
              <a:rPr lang="en-US" dirty="0"/>
              <a:t>Violet shows inliers of extraction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getPrism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2" cy="4565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6228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22938 points  </a:t>
            </a:r>
          </a:p>
        </p:txBody>
      </p:sp>
    </p:spTree>
    <p:extLst>
      <p:ext uri="{BB962C8B-B14F-4D97-AF65-F5344CB8AC3E}">
        <p14:creationId xmlns:p14="http://schemas.microsoft.com/office/powerpoint/2010/main" val="151557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Voxel Filter Data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5901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5280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Prism Data: Threshold Distance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= 1000</a:t>
            </a:r>
          </a:p>
          <a:p>
            <a:r>
              <a:rPr lang="en-US" dirty="0"/>
              <a:t>Threshold = 2 cm</a:t>
            </a:r>
          </a:p>
          <a:p>
            <a:r>
              <a:rPr lang="en-US" dirty="0"/>
              <a:t>Time = 2124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threshold distance used by the RANSAC algorithm</a:t>
            </a:r>
          </a:p>
          <a:p>
            <a:endParaRPr lang="en-US" dirty="0"/>
          </a:p>
          <a:p>
            <a:r>
              <a:rPr lang="en-US" dirty="0"/>
              <a:t>Violet shows inliers of extraction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getPrism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2" cy="4565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6228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46296 points  </a:t>
            </a:r>
          </a:p>
        </p:txBody>
      </p:sp>
    </p:spTree>
    <p:extLst>
      <p:ext uri="{BB962C8B-B14F-4D97-AF65-F5344CB8AC3E}">
        <p14:creationId xmlns:p14="http://schemas.microsoft.com/office/powerpoint/2010/main" val="3589201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Prism Data: Threshold Distance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= 1000</a:t>
            </a:r>
          </a:p>
          <a:p>
            <a:r>
              <a:rPr lang="en-US" dirty="0"/>
              <a:t>Threshold = 3 cm</a:t>
            </a:r>
          </a:p>
          <a:p>
            <a:r>
              <a:rPr lang="en-US" dirty="0"/>
              <a:t>Time = 1297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threshold distance used by the RANSAC algorithm</a:t>
            </a:r>
          </a:p>
          <a:p>
            <a:endParaRPr lang="en-US" dirty="0"/>
          </a:p>
          <a:p>
            <a:r>
              <a:rPr lang="en-US" dirty="0"/>
              <a:t>Violet shows inliers of extraction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getPrism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2" cy="4565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6228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42369 points  </a:t>
            </a:r>
          </a:p>
        </p:txBody>
      </p:sp>
    </p:spTree>
    <p:extLst>
      <p:ext uri="{BB962C8B-B14F-4D97-AF65-F5344CB8AC3E}">
        <p14:creationId xmlns:p14="http://schemas.microsoft.com/office/powerpoint/2010/main" val="300261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Prism Data: Threshold Distance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= 1000</a:t>
            </a:r>
          </a:p>
          <a:p>
            <a:r>
              <a:rPr lang="en-US" dirty="0"/>
              <a:t>Threshold = 4 cm</a:t>
            </a:r>
          </a:p>
          <a:p>
            <a:r>
              <a:rPr lang="en-US" dirty="0"/>
              <a:t>Time = 909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threshold distance used by the RANSAC algorithm</a:t>
            </a:r>
          </a:p>
          <a:p>
            <a:endParaRPr lang="en-US" dirty="0"/>
          </a:p>
          <a:p>
            <a:r>
              <a:rPr lang="en-US" dirty="0"/>
              <a:t>Violet shows inliers of extraction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getPrism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2" cy="4565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6228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18366 points  </a:t>
            </a:r>
          </a:p>
        </p:txBody>
      </p:sp>
    </p:spTree>
    <p:extLst>
      <p:ext uri="{BB962C8B-B14F-4D97-AF65-F5344CB8AC3E}">
        <p14:creationId xmlns:p14="http://schemas.microsoft.com/office/powerpoint/2010/main" val="813566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Prism Data: Threshold Distance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= 1000</a:t>
            </a:r>
          </a:p>
          <a:p>
            <a:r>
              <a:rPr lang="en-US" dirty="0"/>
              <a:t>Threshold = 5 cm</a:t>
            </a:r>
          </a:p>
          <a:p>
            <a:r>
              <a:rPr lang="en-US" dirty="0"/>
              <a:t>Time = 669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threshold distance used by the RANSAC algorithm</a:t>
            </a:r>
          </a:p>
          <a:p>
            <a:endParaRPr lang="en-US" dirty="0"/>
          </a:p>
          <a:p>
            <a:r>
              <a:rPr lang="en-US" dirty="0"/>
              <a:t>Violet shows inliers of extraction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getPrism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2" cy="4565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6228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21527 points  </a:t>
            </a:r>
          </a:p>
        </p:txBody>
      </p:sp>
    </p:spTree>
    <p:extLst>
      <p:ext uri="{BB962C8B-B14F-4D97-AF65-F5344CB8AC3E}">
        <p14:creationId xmlns:p14="http://schemas.microsoft.com/office/powerpoint/2010/main" val="2985456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Prism Data: Threshold Distance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= 1000</a:t>
            </a:r>
          </a:p>
          <a:p>
            <a:r>
              <a:rPr lang="en-US" dirty="0"/>
              <a:t>Threshold = 6 cm</a:t>
            </a:r>
          </a:p>
          <a:p>
            <a:r>
              <a:rPr lang="en-US" dirty="0"/>
              <a:t>Time = 517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test altered the threshold distance used by the RANSAC algorithm</a:t>
            </a:r>
          </a:p>
          <a:p>
            <a:endParaRPr lang="en-US" dirty="0"/>
          </a:p>
          <a:p>
            <a:r>
              <a:rPr lang="en-US" dirty="0"/>
              <a:t>Violet shows inliers of extraction</a:t>
            </a:r>
          </a:p>
          <a:p>
            <a:endParaRPr lang="en-US" dirty="0"/>
          </a:p>
          <a:p>
            <a:r>
              <a:rPr lang="en-US" dirty="0"/>
              <a:t>Function:</a:t>
            </a:r>
          </a:p>
          <a:p>
            <a:r>
              <a:rPr lang="en-US" dirty="0"/>
              <a:t>c44::</a:t>
            </a:r>
            <a:r>
              <a:rPr lang="en-US" dirty="0" err="1"/>
              <a:t>getPrism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64" y="1733798"/>
            <a:ext cx="8116112" cy="45653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6713" y="1321356"/>
            <a:ext cx="6228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original data: 172800 points         after extraction: 34242 points  </a:t>
            </a:r>
          </a:p>
        </p:txBody>
      </p:sp>
    </p:spTree>
    <p:extLst>
      <p:ext uri="{BB962C8B-B14F-4D97-AF65-F5344CB8AC3E}">
        <p14:creationId xmlns:p14="http://schemas.microsoft.com/office/powerpoint/2010/main" val="27844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Voxel Filter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Size = 1 cm</a:t>
            </a:r>
          </a:p>
          <a:p>
            <a:r>
              <a:rPr lang="en-US" dirty="0"/>
              <a:t>Time = 34 </a:t>
            </a:r>
            <a:r>
              <a:rPr lang="en-US" dirty="0" err="1"/>
              <a:t>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59" y="1733798"/>
            <a:ext cx="8116124" cy="45653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85254" y="1321356"/>
            <a:ext cx="6048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172800 data points                                             4620 data points  </a:t>
            </a:r>
          </a:p>
        </p:txBody>
      </p:sp>
    </p:spTree>
    <p:extLst>
      <p:ext uri="{BB962C8B-B14F-4D97-AF65-F5344CB8AC3E}">
        <p14:creationId xmlns:p14="http://schemas.microsoft.com/office/powerpoint/2010/main" val="155299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Voxel Filter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Size = 2 cm</a:t>
            </a:r>
          </a:p>
          <a:p>
            <a:r>
              <a:rPr lang="en-US" dirty="0"/>
              <a:t>Time = 7 </a:t>
            </a:r>
            <a:r>
              <a:rPr lang="en-US" dirty="0" err="1"/>
              <a:t>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59" y="1733798"/>
            <a:ext cx="8116124" cy="45653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85254" y="1321356"/>
            <a:ext cx="5814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4620 data points                                             1153 data points  </a:t>
            </a:r>
          </a:p>
        </p:txBody>
      </p:sp>
    </p:spTree>
    <p:extLst>
      <p:ext uri="{BB962C8B-B14F-4D97-AF65-F5344CB8AC3E}">
        <p14:creationId xmlns:p14="http://schemas.microsoft.com/office/powerpoint/2010/main" val="106146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Voxel Filter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Size = 3 cm</a:t>
            </a:r>
          </a:p>
          <a:p>
            <a:r>
              <a:rPr lang="en-US" dirty="0"/>
              <a:t>Time = 7 </a:t>
            </a:r>
            <a:r>
              <a:rPr lang="en-US" dirty="0" err="1"/>
              <a:t>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59" y="1733798"/>
            <a:ext cx="8116124" cy="45653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85254" y="1321356"/>
            <a:ext cx="569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4620 data points                                             823 data points  </a:t>
            </a:r>
          </a:p>
        </p:txBody>
      </p:sp>
    </p:spTree>
    <p:extLst>
      <p:ext uri="{BB962C8B-B14F-4D97-AF65-F5344CB8AC3E}">
        <p14:creationId xmlns:p14="http://schemas.microsoft.com/office/powerpoint/2010/main" val="276945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Voxel Filter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Size = 4 cm</a:t>
            </a:r>
          </a:p>
          <a:p>
            <a:r>
              <a:rPr lang="en-US" dirty="0"/>
              <a:t>Time = 7 </a:t>
            </a:r>
            <a:r>
              <a:rPr lang="en-US" dirty="0" err="1"/>
              <a:t>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59" y="1733798"/>
            <a:ext cx="8116124" cy="45653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85254" y="1321356"/>
            <a:ext cx="569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4620 data points                                             591 data points  </a:t>
            </a:r>
          </a:p>
        </p:txBody>
      </p:sp>
    </p:spTree>
    <p:extLst>
      <p:ext uri="{BB962C8B-B14F-4D97-AF65-F5344CB8AC3E}">
        <p14:creationId xmlns:p14="http://schemas.microsoft.com/office/powerpoint/2010/main" val="348026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Voxel Filter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Size = 5 cm</a:t>
            </a:r>
          </a:p>
          <a:p>
            <a:r>
              <a:rPr lang="en-US" dirty="0"/>
              <a:t>Time = 7 </a:t>
            </a:r>
            <a:r>
              <a:rPr lang="en-US" dirty="0" err="1"/>
              <a:t>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59" y="1733798"/>
            <a:ext cx="8116124" cy="45653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85254" y="1321356"/>
            <a:ext cx="569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4620 data points                                             407 data points  </a:t>
            </a:r>
          </a:p>
        </p:txBody>
      </p:sp>
    </p:spTree>
    <p:extLst>
      <p:ext uri="{BB962C8B-B14F-4D97-AF65-F5344CB8AC3E}">
        <p14:creationId xmlns:p14="http://schemas.microsoft.com/office/powerpoint/2010/main" val="371407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Voxel Filter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40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Size = 6 cm</a:t>
            </a:r>
          </a:p>
          <a:p>
            <a:r>
              <a:rPr lang="en-US" dirty="0"/>
              <a:t>Time = 7 </a:t>
            </a:r>
            <a:r>
              <a:rPr lang="en-US" dirty="0" err="1"/>
              <a:t>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59" y="1733798"/>
            <a:ext cx="8116124" cy="45653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85254" y="1321356"/>
            <a:ext cx="569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4620 data points                                             331 data points  </a:t>
            </a:r>
          </a:p>
        </p:txBody>
      </p:sp>
    </p:spTree>
    <p:extLst>
      <p:ext uri="{BB962C8B-B14F-4D97-AF65-F5344CB8AC3E}">
        <p14:creationId xmlns:p14="http://schemas.microsoft.com/office/powerpoint/2010/main" val="23890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1227</Words>
  <Application>Microsoft Office PowerPoint</Application>
  <PresentationFormat>Widescreen</PresentationFormat>
  <Paragraphs>291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Team #44: Object Segmentation</vt:lpstr>
      <vt:lpstr>NUC PCL Performance Problems</vt:lpstr>
      <vt:lpstr>Voxel Filter Data</vt:lpstr>
      <vt:lpstr>Voxel Filter Output</vt:lpstr>
      <vt:lpstr>Voxel Filter Output</vt:lpstr>
      <vt:lpstr>Voxel Filter Output</vt:lpstr>
      <vt:lpstr>Voxel Filter Output</vt:lpstr>
      <vt:lpstr>Voxel Filter Output</vt:lpstr>
      <vt:lpstr>Voxel Filter Output</vt:lpstr>
      <vt:lpstr>Voxel Filter Output</vt:lpstr>
      <vt:lpstr>Voxel Filter Output</vt:lpstr>
      <vt:lpstr>Noise Removal Data: Nearest Neighbors</vt:lpstr>
      <vt:lpstr>Noise Removal Filter: Nearest Neighbors</vt:lpstr>
      <vt:lpstr>Noise Removal Filter: Nearest Neighbors</vt:lpstr>
      <vt:lpstr>Noise Removal Filter: Nearest Neighbors</vt:lpstr>
      <vt:lpstr>Noise Removal Filter: Nearest Neighbors</vt:lpstr>
      <vt:lpstr>Noise Removal Filter: Nearest Neighbors</vt:lpstr>
      <vt:lpstr>Noise Removal Filter: Nearest Neighbors</vt:lpstr>
      <vt:lpstr>Noise Removal Data: Standard Deviation</vt:lpstr>
      <vt:lpstr>Noise Removal Filter: Standard Deviation</vt:lpstr>
      <vt:lpstr>Noise Removal Filter: Standard Deviation</vt:lpstr>
      <vt:lpstr>Noise Removal Filter: Standard Deviation</vt:lpstr>
      <vt:lpstr>Noise Removal Filter: Standard Deviation</vt:lpstr>
      <vt:lpstr>Extract Prism Data: RANSAC</vt:lpstr>
      <vt:lpstr>Extract Prism Data: RANSAC Iterations</vt:lpstr>
      <vt:lpstr>Extract Prism Data: RANSAC Iterations</vt:lpstr>
      <vt:lpstr>Extract Prism Data: RANSAC Iterations</vt:lpstr>
      <vt:lpstr>Extract Prism Data: Threshold Distance</vt:lpstr>
      <vt:lpstr>Extract Prism Data: Threshold Distance</vt:lpstr>
      <vt:lpstr>Extract Prism Data: Threshold Distance</vt:lpstr>
      <vt:lpstr>Extract Prism Data: Threshold Distance</vt:lpstr>
      <vt:lpstr>Extract Prism Data: Threshold Distance</vt:lpstr>
      <vt:lpstr>Extract Prism Data: Threshold Distance</vt:lpstr>
      <vt:lpstr>Extract Prism Data: Threshold Distance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#44: Object Segmentation</dc:title>
  <dc:creator>Sean Hendrickson</dc:creator>
  <cp:lastModifiedBy>Sean Hendrickson</cp:lastModifiedBy>
  <cp:revision>22</cp:revision>
  <dcterms:created xsi:type="dcterms:W3CDTF">2016-02-28T22:02:07Z</dcterms:created>
  <dcterms:modified xsi:type="dcterms:W3CDTF">2016-02-29T07:46:58Z</dcterms:modified>
</cp:coreProperties>
</file>